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04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9966"/>
              </a:solidFill>
              <a:ln>
                <a:solidFill>
                  <a:schemeClr val="bg1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0.53</c:v>
                </c:pt>
                <c:pt idx="1">
                  <c:v>7.0000000000000034E-2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0.58000000000000007</c:v>
                </c:pt>
                <c:pt idx="1">
                  <c:v>4.0000000000000022E-2</c:v>
                </c:pt>
                <c:pt idx="2">
                  <c:v>0.38000000000000023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0.42000000000000021</c:v>
                </c:pt>
                <c:pt idx="1">
                  <c:v>0.25</c:v>
                </c:pt>
                <c:pt idx="2">
                  <c:v>0.33000000000000035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0.25</c:v>
                </c:pt>
                <c:pt idx="1">
                  <c:v>8.0000000000000043E-2</c:v>
                </c:pt>
                <c:pt idx="2">
                  <c:v>0.67000000000000071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 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spPr>
            <a:solidFill>
              <a:srgbClr val="FF6600"/>
            </a:solidFill>
          </c:spPr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0.67000000000000071</c:v>
                </c:pt>
                <c:pt idx="2">
                  <c:v>0.33000000000000035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0.44</c:v>
                </c:pt>
                <c:pt idx="1">
                  <c:v>0.16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0.39000000000000024</c:v>
                </c:pt>
                <c:pt idx="1">
                  <c:v>0.28000000000000008</c:v>
                </c:pt>
                <c:pt idx="2">
                  <c:v>0.33000000000000035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0.43000000000000022</c:v>
                </c:pt>
                <c:pt idx="1">
                  <c:v>0.14000000000000001</c:v>
                </c:pt>
                <c:pt idx="2">
                  <c:v>0.43000000000000022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0.46</c:v>
                </c:pt>
                <c:pt idx="1">
                  <c:v>4.0000000000000022E-2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</c:v>
                </c:pt>
                <c:pt idx="1">
                  <c:v>0.14000000000000001</c:v>
                </c:pt>
                <c:pt idx="2">
                  <c:v>0.36000000000000021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9966"/>
              </a:solidFill>
              <a:ln>
                <a:solidFill>
                  <a:schemeClr val="bg1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0.42000000000000021</c:v>
                </c:pt>
                <c:pt idx="1">
                  <c:v>0.1</c:v>
                </c:pt>
                <c:pt idx="2">
                  <c:v>0.4800000000000002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0.56999999999999995</c:v>
                </c:pt>
                <c:pt idx="1">
                  <c:v>7.0000000000000021E-2</c:v>
                </c:pt>
                <c:pt idx="2">
                  <c:v>0.36000000000000021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0.56999999999999995</c:v>
                </c:pt>
                <c:pt idx="1">
                  <c:v>0.14000000000000001</c:v>
                </c:pt>
                <c:pt idx="2">
                  <c:v>0.2900000000000002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0.56999999999999995</c:v>
                </c:pt>
                <c:pt idx="1">
                  <c:v>0.14000000000000001</c:v>
                </c:pt>
                <c:pt idx="2">
                  <c:v>0.2900000000000002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 </c:v>
                </c:pt>
                <c:pt idx="1">
                  <c:v>No 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0.62000000000000044</c:v>
                </c:pt>
                <c:pt idx="1">
                  <c:v>0.14000000000000001</c:v>
                </c:pt>
                <c:pt idx="2">
                  <c:v>0.2400000000000001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0.4800000000000002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0.54</c:v>
                </c:pt>
                <c:pt idx="1">
                  <c:v>4.0000000000000022E-2</c:v>
                </c:pt>
                <c:pt idx="2">
                  <c:v>0.42000000000000021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0.45</c:v>
                </c:pt>
                <c:pt idx="1">
                  <c:v>0.1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0.42000000000000021</c:v>
                </c:pt>
                <c:pt idx="1">
                  <c:v>0.25</c:v>
                </c:pt>
                <c:pt idx="2">
                  <c:v>0.33000000000000035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spPr>
            <a:solidFill>
              <a:srgbClr val="FF6600"/>
            </a:solidFill>
          </c:spPr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1">
                  <c:v>0.33000000000000035</c:v>
                </c:pt>
                <c:pt idx="2">
                  <c:v>0.67000000000000071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9966"/>
              </a:solidFill>
              <a:ln>
                <a:solidFill>
                  <a:schemeClr val="bg1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0.45</c:v>
                </c:pt>
                <c:pt idx="1">
                  <c:v>0.2100000000000001</c:v>
                </c:pt>
                <c:pt idx="2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0.8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0.56000000000000005</c:v>
                </c:pt>
                <c:pt idx="1">
                  <c:v>0.05</c:v>
                </c:pt>
                <c:pt idx="2">
                  <c:v>0.39000000000000024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0.27</c:v>
                </c:pt>
                <c:pt idx="1">
                  <c:v>0.2</c:v>
                </c:pt>
                <c:pt idx="2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9966"/>
              </a:solidFill>
              <a:ln>
                <a:solidFill>
                  <a:schemeClr val="bg1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 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0.44</c:v>
                </c:pt>
                <c:pt idx="1">
                  <c:v>6.0000000000000032E-2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9966"/>
              </a:solidFill>
              <a:ln>
                <a:solidFill>
                  <a:schemeClr val="bg1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0.37000000000000022</c:v>
                </c:pt>
                <c:pt idx="1">
                  <c:v>0.16</c:v>
                </c:pt>
                <c:pt idx="2">
                  <c:v>0.47000000000000008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6600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9966"/>
              </a:solidFill>
              <a:ln>
                <a:solidFill>
                  <a:schemeClr val="bg1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0.66000000000000059</c:v>
                </c:pt>
                <c:pt idx="1">
                  <c:v>6.0000000000000032E-2</c:v>
                </c:pt>
                <c:pt idx="2">
                  <c:v>0.28000000000000008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rgbClr val="FFCC99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9966"/>
              </a:solidFill>
              <a:ln>
                <a:solidFill>
                  <a:schemeClr val="bg1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0.44</c:v>
                </c:pt>
                <c:pt idx="1">
                  <c:v>0.12000000000000002</c:v>
                </c:pt>
                <c:pt idx="2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dPt>
            <c:idx val="0"/>
            <c:bubble3D val="0"/>
            <c:spPr>
              <a:solidFill>
                <a:srgbClr val="FF6600"/>
              </a:solidFill>
              <a:ln>
                <a:solidFill>
                  <a:schemeClr val="bg2"/>
                </a:solidFill>
              </a:ln>
            </c:spPr>
          </c:dPt>
          <c:dPt>
            <c:idx val="1"/>
            <c:bubble3D val="0"/>
            <c:spPr>
              <a:solidFill>
                <a:srgbClr val="FFCC99"/>
              </a:solidFill>
              <a:ln>
                <a:solidFill>
                  <a:schemeClr val="bg2"/>
                </a:solidFill>
              </a:ln>
            </c:spPr>
          </c:dPt>
          <c:dPt>
            <c:idx val="2"/>
            <c:bubble3D val="0"/>
            <c:spPr>
              <a:solidFill>
                <a:srgbClr val="FF9966"/>
              </a:solidFill>
              <a:ln>
                <a:solidFill>
                  <a:schemeClr val="bg2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0.39000000000000024</c:v>
                </c:pt>
                <c:pt idx="1">
                  <c:v>0.15000000000000011</c:v>
                </c:pt>
                <c:pt idx="2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Post Test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FFCC99"/>
              </a:solidFill>
            </c:spPr>
          </c:dPt>
          <c:dPt>
            <c:idx val="2"/>
            <c:bubble3D val="0"/>
            <c:spPr>
              <a:solidFill>
                <a:srgbClr val="FF9966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0.34</c:v>
                </c:pt>
                <c:pt idx="1">
                  <c:v>0.16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7DD925-8683-4897-94CE-B886BA74F8E9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524BFF-7628-4318-85F6-A7C7F21C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Williamstown Elementary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Counseling Review:</a:t>
            </a:r>
          </a:p>
          <a:p>
            <a:r>
              <a:rPr lang="en-US" dirty="0" smtClean="0"/>
              <a:t>Girl’s Self-Esteem Tier 2 Intervention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- 5</a:t>
            </a:r>
            <a:r>
              <a:rPr lang="en-US" baseline="30000" dirty="0" smtClean="0"/>
              <a:t>th</a:t>
            </a:r>
            <a:r>
              <a:rPr lang="en-US" dirty="0" smtClean="0"/>
              <a:t> Grade On Being Connected with Others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715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Being Connected with Others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feel that I am always a good friend and can be trusted.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know that other girls often have trouble with the same things that I do.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know that I am an important part of this world. 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Self-Awareness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91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Self-Awareness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feel that I know myself and what makes me happy.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am happy with the way I look.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always know how I am feeling in different situations.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feel good about myself.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Coping Skills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943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Coping Skills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feel that I can talk openly to my friends and family about my true feelings.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know who to go to when I need support.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Problem-Solving Skills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5867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Problem-Solving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practice good decision-making skills and don’t feel pressure from my friends to do things I don’ want to do.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Connectedness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943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Being Connected with Others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feel that I am always a good friend and can be trusted.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know that other girls often have trouble with the same things that I do.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know that I am an important part of this world. </a:t>
            </a:r>
            <a:endParaRPr lang="en-US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Self-Awareness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791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Self-Awareness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feel that I know myself and what makes me happy.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am happy with the way I look.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always know how I am feeling in different situations.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feel good about myself.</a:t>
            </a:r>
            <a:endParaRPr 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Coping Skills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943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Coping Skills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feel that I can talk openly to my friends and family about my true feelings.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know who to go to when I need support.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Problem-Solving Skills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5867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Problem-Solving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practice good decision-making skills and don’t feel pressure from my friends to do things I don’ want to do.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Connectedness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867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Being Connected with Others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feel that I am always a good friend and can be trusted.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know that other girls often have trouble with the same things that I do.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know that I am an important part of this world. </a:t>
            </a: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Self-Awareness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8674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Self-Awareness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feel that I know myself and what makes me happy.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am happy with the way I look.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always know how I am feeling in different situations.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feel good about myself.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from the beginning of the year Needs Assessment indicated that teachers as well as students believed Self-Esteem groups would greatly benefit students.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Coping Skills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943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Coping Skills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feel that I can talk openly to my friends and family about my true feelings.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know who to go to when I need support.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Problem-Solving Skills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5867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Problem-Solving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practice good decision-making skills and don’t feel pressure from my friends to do things I don’ want to do.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Connectedness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602700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Being Connected with Others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feel that I am always a good friend and can be trusted.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know that other girls often have trouble with the same things that I do.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know that I am an important part of this world. </a:t>
            </a:r>
            <a:endParaRPr lang="en-US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grade level made improvements on coping skills and problem solving skills</a:t>
            </a:r>
          </a:p>
          <a:p>
            <a:r>
              <a:rPr lang="en-US" dirty="0" smtClean="0"/>
              <a:t>The fourth grade is the only group that improved in self-awareness and connectedness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G.I.R.L.S. small group intervention helped increase coping skills and problem solving skills, however, it was only effective regarding self-awareness and connectedness in the 4</a:t>
            </a:r>
            <a:r>
              <a:rPr lang="en-US" baseline="30000" dirty="0" smtClean="0"/>
              <a:t>th</a:t>
            </a:r>
            <a:r>
              <a:rPr lang="en-US" dirty="0" smtClean="0"/>
              <a:t> grade. </a:t>
            </a:r>
          </a:p>
          <a:p>
            <a:r>
              <a:rPr lang="en-US" dirty="0" smtClean="0"/>
              <a:t>Next year:</a:t>
            </a:r>
          </a:p>
          <a:p>
            <a:pPr lvl="1"/>
            <a:r>
              <a:rPr lang="en-US" dirty="0" smtClean="0"/>
              <a:t> I will use the lessons on coping skills and problem solving skills but I will also implement more activities to help the girls bond and feel connected with one another. </a:t>
            </a:r>
          </a:p>
          <a:p>
            <a:pPr lvl="1"/>
            <a:r>
              <a:rPr lang="en-US" dirty="0" smtClean="0"/>
              <a:t>In addition, I will allow time each session for the girls to explore some aspect of their lives to improve self-awareness.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correlation between the interventions the G.I.R.L.S. group received and attendance.</a:t>
            </a:r>
          </a:p>
          <a:p>
            <a:r>
              <a:rPr lang="en-US" dirty="0" smtClean="0"/>
              <a:t>There was no statistically significant correlation with G.I.R.L.S and changes in Reading or Math MAP scores.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Reading MAP Scores</a:t>
            </a:r>
          </a:p>
          <a:p>
            <a:r>
              <a:rPr lang="en-US" dirty="0" smtClean="0"/>
              <a:t>X axis: 1 = Fall, 2 = Winter, 3 = Spring</a:t>
            </a:r>
          </a:p>
          <a:p>
            <a:r>
              <a:rPr lang="en-US" dirty="0" smtClean="0"/>
              <a:t>Y axis: Mean of Test Score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257800"/>
            <a:ext cx="4041775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Math MAP Scores</a:t>
            </a:r>
          </a:p>
          <a:p>
            <a:r>
              <a:rPr lang="en-US" dirty="0" smtClean="0"/>
              <a:t>X axis: 1 = Fall, 2 = Winter, 3 = Spring</a:t>
            </a:r>
          </a:p>
          <a:p>
            <a:r>
              <a:rPr lang="en-US" dirty="0" smtClean="0"/>
              <a:t>Y axis: Mean of Test Score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68635"/>
            <a:ext cx="4040188" cy="323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1871176"/>
            <a:ext cx="4041775" cy="323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 counseling has been shown to positively impact students’ academic achievement and personal growth (ASCA, 2014).</a:t>
            </a:r>
          </a:p>
          <a:p>
            <a:r>
              <a:rPr lang="en-US" dirty="0" smtClean="0"/>
              <a:t>A Tier 2 small group intervention that focuses on social skills will prepare the students to be more successful in the classroom, both academically and socially.</a:t>
            </a:r>
          </a:p>
          <a:p>
            <a:r>
              <a:rPr lang="en-US" dirty="0" smtClean="0"/>
              <a:t>Students will be selected through a self-referral process as well as teacher recommendations.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gain self-awareness, develop positive coping mechanisms, improve daily problem-solving skills, and feel connected with other students as measured by the pre/post assessment.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Arrow 10"/>
          <p:cNvSpPr/>
          <p:nvPr/>
        </p:nvSpPr>
        <p:spPr>
          <a:xfrm>
            <a:off x="5557154" y="4914318"/>
            <a:ext cx="1642737" cy="398675"/>
          </a:xfrm>
          <a:prstGeom prst="rightArrow">
            <a:avLst/>
          </a:prstGeom>
          <a:solidFill>
            <a:srgbClr val="FF8515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 groups of girls: one from third, one from fourth, one from fifth. (20 girls total.)</a:t>
            </a:r>
          </a:p>
          <a:p>
            <a:r>
              <a:rPr lang="en-US" dirty="0" smtClean="0"/>
              <a:t>Pre-assessment given to girls first session. Post-assessment given to girls last session.</a:t>
            </a:r>
          </a:p>
          <a:p>
            <a:r>
              <a:rPr lang="en-US" dirty="0" smtClean="0"/>
              <a:t>Meetings for six weeks, thirty minutes apiece.</a:t>
            </a:r>
          </a:p>
          <a:p>
            <a:r>
              <a:rPr lang="en-US" dirty="0" smtClean="0"/>
              <a:t>Focused on the following topics:</a:t>
            </a:r>
          </a:p>
          <a:p>
            <a:pPr lvl="1"/>
            <a:r>
              <a:rPr lang="en-US" dirty="0" smtClean="0"/>
              <a:t>Self-Discovery</a:t>
            </a:r>
          </a:p>
          <a:p>
            <a:pPr lvl="1"/>
            <a:r>
              <a:rPr lang="en-US" dirty="0" smtClean="0"/>
              <a:t>Understanding Emotions</a:t>
            </a:r>
          </a:p>
          <a:p>
            <a:pPr lvl="1"/>
            <a:r>
              <a:rPr lang="en-US" dirty="0" smtClean="0"/>
              <a:t>Healthy Friendships</a:t>
            </a:r>
          </a:p>
          <a:p>
            <a:pPr lvl="1"/>
            <a:r>
              <a:rPr lang="en-US" dirty="0" smtClean="0"/>
              <a:t>Self-Esteem</a:t>
            </a:r>
          </a:p>
          <a:p>
            <a:pPr lvl="1"/>
            <a:r>
              <a:rPr lang="en-US" dirty="0" smtClean="0"/>
              <a:t>Dealing with Difficult Issues</a:t>
            </a:r>
          </a:p>
          <a:p>
            <a:pPr lvl="1"/>
            <a:r>
              <a:rPr lang="en-US" dirty="0" smtClean="0"/>
              <a:t>Asking for Help/ Reaching Out</a:t>
            </a:r>
          </a:p>
        </p:txBody>
      </p:sp>
      <p:sp>
        <p:nvSpPr>
          <p:cNvPr id="4" name="Trapezoid 3"/>
          <p:cNvSpPr/>
          <p:nvPr/>
        </p:nvSpPr>
        <p:spPr>
          <a:xfrm rot="10800000">
            <a:off x="7199891" y="4710301"/>
            <a:ext cx="1400428" cy="747975"/>
          </a:xfrm>
          <a:prstGeom prst="trapezoid">
            <a:avLst>
              <a:gd name="adj" fmla="val 41951"/>
            </a:avLst>
          </a:prstGeom>
          <a:noFill/>
          <a:ln w="38100" cmpd="sng">
            <a:solidFill>
              <a:srgbClr val="FF8515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0800000">
            <a:off x="7600617" y="5590067"/>
            <a:ext cx="643228" cy="573261"/>
          </a:xfrm>
          <a:prstGeom prst="triangle">
            <a:avLst>
              <a:gd name="adj" fmla="val 48734"/>
            </a:avLst>
          </a:prstGeom>
          <a:noFill/>
          <a:ln>
            <a:solidFill>
              <a:schemeClr val="accent3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71235" y="3878589"/>
            <a:ext cx="1315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Tier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71235" y="4869189"/>
            <a:ext cx="1315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8515"/>
                </a:solidFill>
              </a:rPr>
              <a:t>Tier 2</a:t>
            </a:r>
            <a:endParaRPr lang="en-US" dirty="0">
              <a:solidFill>
                <a:srgbClr val="FF851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58341" y="5554989"/>
            <a:ext cx="1315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Tier 3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711887" y="4937458"/>
            <a:ext cx="1476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Small Groups</a:t>
            </a:r>
            <a:endParaRPr lang="en-US" sz="1400" dirty="0">
              <a:solidFill>
                <a:schemeClr val="bg2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0" name="Trapezoid 9"/>
          <p:cNvSpPr/>
          <p:nvPr/>
        </p:nvSpPr>
        <p:spPr>
          <a:xfrm rot="10800000">
            <a:off x="6711133" y="3732815"/>
            <a:ext cx="2353087" cy="847781"/>
          </a:xfrm>
          <a:prstGeom prst="trapezoid">
            <a:avLst>
              <a:gd name="adj" fmla="val 46904"/>
            </a:avLst>
          </a:prstGeom>
          <a:noFill/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illustrate the results of the Tier 2 Friendship (Social Skills) groups</a:t>
            </a:r>
          </a:p>
          <a:p>
            <a:r>
              <a:rPr lang="en-US" dirty="0" smtClean="0"/>
              <a:t>Results are based on student pre/post assessments (perception data)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- 5</a:t>
            </a:r>
            <a:r>
              <a:rPr lang="en-US" baseline="30000" dirty="0" smtClean="0"/>
              <a:t>th</a:t>
            </a:r>
            <a:r>
              <a:rPr lang="en-US" dirty="0" smtClean="0"/>
              <a:t> Grade Self-Awareness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791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Self-Awareness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feel that I know myself and what makes me happy.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am happy with the way I look.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always know how I am feeling in different situations.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 feel good about myself.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- 5</a:t>
            </a:r>
            <a:r>
              <a:rPr lang="en-US" baseline="30000" dirty="0" smtClean="0"/>
              <a:t>th</a:t>
            </a:r>
            <a:r>
              <a:rPr lang="en-US" dirty="0" smtClean="0"/>
              <a:t> Grade Coping Skills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943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Coping Skills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feel that I can talk openly to my friends and family about my true feelings.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know who to go to when I need support.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5</a:t>
            </a:r>
            <a:r>
              <a:rPr lang="en-US" baseline="30000" dirty="0" smtClean="0"/>
              <a:t>th</a:t>
            </a:r>
            <a:r>
              <a:rPr lang="en-US" dirty="0" smtClean="0"/>
              <a:t> Grade Problem-Solving Skills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5867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Questions Regarding Problem-Solving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 practice good decision-making skills and don’t feel pressure from my friends to do things I don’ want to do.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21468</TotalTime>
  <Words>1171</Words>
  <Application>Microsoft Office PowerPoint</Application>
  <PresentationFormat>On-screen Show (4:3)</PresentationFormat>
  <Paragraphs>150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Technic</vt:lpstr>
      <vt:lpstr>Williamstown Elementary </vt:lpstr>
      <vt:lpstr>Context</vt:lpstr>
      <vt:lpstr>Rationale for Intervention</vt:lpstr>
      <vt:lpstr>The Goal</vt:lpstr>
      <vt:lpstr>The Intervention</vt:lpstr>
      <vt:lpstr>Results</vt:lpstr>
      <vt:lpstr>3rd- 5th Grade Self-Awareness</vt:lpstr>
      <vt:lpstr>3rd- 5th Grade Coping Skills</vt:lpstr>
      <vt:lpstr>3rd – 5th Grade Problem-Solving Skills</vt:lpstr>
      <vt:lpstr>3rd- 5th Grade On Being Connected with Others</vt:lpstr>
      <vt:lpstr>3rd Grade Self-Awareness</vt:lpstr>
      <vt:lpstr>3rd Grade Coping Skills</vt:lpstr>
      <vt:lpstr>3rd Grade Problem-Solving Skills</vt:lpstr>
      <vt:lpstr>3rd Grade Connectedness </vt:lpstr>
      <vt:lpstr>4th Grade Self-Awareness</vt:lpstr>
      <vt:lpstr>4th Grade Coping Skills</vt:lpstr>
      <vt:lpstr>4th Grade Problem-Solving Skills</vt:lpstr>
      <vt:lpstr>4th Grade Connectedness</vt:lpstr>
      <vt:lpstr>5th Grade Self-Awareness</vt:lpstr>
      <vt:lpstr>5th Grade Coping Skills</vt:lpstr>
      <vt:lpstr>5th Grade Problem-Solving Skills</vt:lpstr>
      <vt:lpstr>5th Grade Connectedness</vt:lpstr>
      <vt:lpstr>Summation of Results</vt:lpstr>
      <vt:lpstr>Implications</vt:lpstr>
      <vt:lpstr>Other Findings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Williamstown Elementary</dc:title>
  <dc:creator>scastlen</dc:creator>
  <cp:lastModifiedBy>Katie Crilley</cp:lastModifiedBy>
  <cp:revision>2141</cp:revision>
  <dcterms:created xsi:type="dcterms:W3CDTF">2015-04-30T16:21:39Z</dcterms:created>
  <dcterms:modified xsi:type="dcterms:W3CDTF">2016-04-11T19:24:41Z</dcterms:modified>
</cp:coreProperties>
</file>