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sldIdLst>
    <p:sldId id="256" r:id="rId2"/>
    <p:sldId id="257" r:id="rId3"/>
    <p:sldId id="258" r:id="rId4"/>
    <p:sldId id="260" r:id="rId5"/>
    <p:sldId id="259"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98" d="100"/>
          <a:sy n="98" d="100"/>
        </p:scale>
        <p:origin x="-1044" y="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live2row:Library:Application%20Support:Microsoft:Office:Office%202011%20AutoRecovery:1st%20grade%20fall%20small%20group%20list%20(version%201).xlsb"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live2row:Library:Application%20Support:Microsoft:Office:Office%202011%20AutoRecovery:1st%20grade%20fall%20small%20group%20list%20(version%201).xlsb"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live2row:Library:Application%20Support:Microsoft:Office:Office%202011%20AutoRecovery:1st%20grade%20fall%20small%20group%20list%20(version%201).xlsb"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baseline="0"/>
              <a:t>Kindergarten</a:t>
            </a:r>
          </a:p>
        </c:rich>
      </c:tx>
      <c:layout/>
      <c:overlay val="0"/>
      <c:spPr>
        <a:noFill/>
        <a:ln>
          <a:noFill/>
        </a:ln>
        <a:effectLst/>
      </c:spPr>
    </c:title>
    <c:autoTitleDeleted val="0"/>
    <c:plotArea>
      <c:layout>
        <c:manualLayout>
          <c:layoutTarget val="inner"/>
          <c:xMode val="edge"/>
          <c:yMode val="edge"/>
          <c:x val="9.9100183231813049E-2"/>
          <c:y val="0.11245977898295903"/>
          <c:w val="0.89898194483723592"/>
          <c:h val="0.81081364829396296"/>
        </c:manualLayout>
      </c:layout>
      <c:barChart>
        <c:barDir val="col"/>
        <c:grouping val="clustered"/>
        <c:varyColors val="0"/>
        <c:ser>
          <c:idx val="0"/>
          <c:order val="0"/>
          <c:tx>
            <c:v>1st Trimester</c:v>
          </c:tx>
          <c:spPr>
            <a:solidFill>
              <a:schemeClr val="accent2"/>
            </a:solidFill>
            <a:ln>
              <a:noFill/>
            </a:ln>
            <a:effectLst/>
          </c:spPr>
          <c:invertIfNegative val="0"/>
          <c:val>
            <c:numRef>
              <c:f>K!$C$5:$C$8</c:f>
              <c:numCache>
                <c:formatCode>General</c:formatCode>
                <c:ptCount val="4"/>
                <c:pt idx="0">
                  <c:v>11</c:v>
                </c:pt>
                <c:pt idx="1">
                  <c:v>3</c:v>
                </c:pt>
                <c:pt idx="2">
                  <c:v>1</c:v>
                </c:pt>
                <c:pt idx="3">
                  <c:v>1</c:v>
                </c:pt>
              </c:numCache>
            </c:numRef>
          </c:val>
        </c:ser>
        <c:ser>
          <c:idx val="1"/>
          <c:order val="1"/>
          <c:tx>
            <c:v>2nd trimester</c:v>
          </c:tx>
          <c:spPr>
            <a:solidFill>
              <a:schemeClr val="accent4"/>
            </a:solidFill>
            <a:ln>
              <a:noFill/>
            </a:ln>
            <a:effectLst/>
          </c:spPr>
          <c:invertIfNegative val="0"/>
          <c:val>
            <c:numRef>
              <c:f>K!$C$12:$C$15</c:f>
              <c:numCache>
                <c:formatCode>General</c:formatCode>
                <c:ptCount val="4"/>
                <c:pt idx="0">
                  <c:v>6</c:v>
                </c:pt>
                <c:pt idx="1">
                  <c:v>0</c:v>
                </c:pt>
                <c:pt idx="2">
                  <c:v>0</c:v>
                </c:pt>
                <c:pt idx="3">
                  <c:v>0</c:v>
                </c:pt>
              </c:numCache>
            </c:numRef>
          </c:val>
        </c:ser>
        <c:ser>
          <c:idx val="2"/>
          <c:order val="2"/>
          <c:tx>
            <c:v>3rd Trimester</c:v>
          </c:tx>
          <c:invertIfNegative val="0"/>
          <c:val>
            <c:numRef>
              <c:f>K!$L$12:$L$15</c:f>
              <c:numCache>
                <c:formatCode>General</c:formatCode>
                <c:ptCount val="4"/>
                <c:pt idx="0">
                  <c:v>3</c:v>
                </c:pt>
                <c:pt idx="1">
                  <c:v>0</c:v>
                </c:pt>
                <c:pt idx="2">
                  <c:v>0</c:v>
                </c:pt>
                <c:pt idx="3">
                  <c:v>1</c:v>
                </c:pt>
              </c:numCache>
            </c:numRef>
          </c:val>
        </c:ser>
        <c:dLbls>
          <c:showLegendKey val="0"/>
          <c:showVal val="0"/>
          <c:showCatName val="0"/>
          <c:showSerName val="0"/>
          <c:showPercent val="0"/>
          <c:showBubbleSize val="0"/>
        </c:dLbls>
        <c:gapWidth val="219"/>
        <c:axId val="49594368"/>
        <c:axId val="49596288"/>
      </c:barChart>
      <c:catAx>
        <c:axId val="49594368"/>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baseline="0"/>
                  <a:t>student</a:t>
                </a:r>
              </a:p>
            </c:rich>
          </c:tx>
          <c:layout/>
          <c:overlay val="0"/>
          <c:spPr>
            <a:noFill/>
            <a:ln>
              <a:noFill/>
            </a:ln>
            <a:effectLst/>
          </c:spPr>
        </c:title>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596288"/>
        <c:crosses val="autoZero"/>
        <c:auto val="1"/>
        <c:lblAlgn val="ctr"/>
        <c:lblOffset val="100"/>
        <c:noMultiLvlLbl val="0"/>
      </c:catAx>
      <c:valAx>
        <c:axId val="495962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baseline="0"/>
                  <a:t>number of office reffarls</a:t>
                </a:r>
              </a:p>
            </c:rich>
          </c:tx>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594368"/>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baseline="0"/>
              <a:t>2nd Grade</a:t>
            </a:r>
          </a:p>
        </c:rich>
      </c:tx>
      <c:overlay val="0"/>
      <c:spPr>
        <a:noFill/>
        <a:ln>
          <a:noFill/>
        </a:ln>
        <a:effectLst/>
      </c:spPr>
    </c:title>
    <c:autoTitleDeleted val="0"/>
    <c:plotArea>
      <c:layout>
        <c:manualLayout>
          <c:layoutTarget val="inner"/>
          <c:xMode val="edge"/>
          <c:yMode val="edge"/>
          <c:x val="0.17394270291685202"/>
          <c:y val="0.13141210374639806"/>
          <c:w val="0.79146610211459401"/>
          <c:h val="0.72133540584083999"/>
        </c:manualLayout>
      </c:layout>
      <c:barChart>
        <c:barDir val="col"/>
        <c:grouping val="clustered"/>
        <c:varyColors val="0"/>
        <c:ser>
          <c:idx val="0"/>
          <c:order val="0"/>
          <c:tx>
            <c:v>1st Trimester</c:v>
          </c:tx>
          <c:spPr>
            <a:solidFill>
              <a:schemeClr val="accent6"/>
            </a:solidFill>
            <a:ln>
              <a:noFill/>
            </a:ln>
            <a:effectLst/>
          </c:spPr>
          <c:invertIfNegative val="0"/>
          <c:val>
            <c:numRef>
              <c:f>('2nd'!$E$5:$E$10,'2nd'!$E$13:$E$18)</c:f>
              <c:numCache>
                <c:formatCode>General</c:formatCode>
                <c:ptCount val="12"/>
                <c:pt idx="0">
                  <c:v>4</c:v>
                </c:pt>
                <c:pt idx="1">
                  <c:v>10</c:v>
                </c:pt>
                <c:pt idx="2">
                  <c:v>0</c:v>
                </c:pt>
                <c:pt idx="3">
                  <c:v>1</c:v>
                </c:pt>
                <c:pt idx="4">
                  <c:v>1</c:v>
                </c:pt>
                <c:pt idx="5">
                  <c:v>0</c:v>
                </c:pt>
                <c:pt idx="6">
                  <c:v>6</c:v>
                </c:pt>
                <c:pt idx="7">
                  <c:v>2</c:v>
                </c:pt>
                <c:pt idx="8">
                  <c:v>1</c:v>
                </c:pt>
                <c:pt idx="9">
                  <c:v>0</c:v>
                </c:pt>
                <c:pt idx="10">
                  <c:v>1</c:v>
                </c:pt>
                <c:pt idx="11">
                  <c:v>0</c:v>
                </c:pt>
              </c:numCache>
            </c:numRef>
          </c:val>
        </c:ser>
        <c:ser>
          <c:idx val="1"/>
          <c:order val="1"/>
          <c:tx>
            <c:v>2nd Trimester</c:v>
          </c:tx>
          <c:spPr>
            <a:solidFill>
              <a:schemeClr val="accent5"/>
            </a:solidFill>
            <a:ln>
              <a:noFill/>
            </a:ln>
            <a:effectLst/>
          </c:spPr>
          <c:invertIfNegative val="0"/>
          <c:val>
            <c:numRef>
              <c:f>('2nd'!$P$5:$P$10,'2nd'!$P$13:$P$18)</c:f>
              <c:numCache>
                <c:formatCode>General</c:formatCode>
                <c:ptCount val="12"/>
                <c:pt idx="0">
                  <c:v>1</c:v>
                </c:pt>
                <c:pt idx="1">
                  <c:v>0</c:v>
                </c:pt>
                <c:pt idx="2">
                  <c:v>0</c:v>
                </c:pt>
                <c:pt idx="3">
                  <c:v>0</c:v>
                </c:pt>
                <c:pt idx="4">
                  <c:v>0</c:v>
                </c:pt>
                <c:pt idx="5">
                  <c:v>0</c:v>
                </c:pt>
                <c:pt idx="6">
                  <c:v>0</c:v>
                </c:pt>
                <c:pt idx="7">
                  <c:v>0</c:v>
                </c:pt>
                <c:pt idx="8">
                  <c:v>0</c:v>
                </c:pt>
                <c:pt idx="9">
                  <c:v>0</c:v>
                </c:pt>
                <c:pt idx="10">
                  <c:v>0</c:v>
                </c:pt>
                <c:pt idx="11">
                  <c:v>0</c:v>
                </c:pt>
              </c:numCache>
            </c:numRef>
          </c:val>
        </c:ser>
        <c:ser>
          <c:idx val="2"/>
          <c:order val="2"/>
          <c:tx>
            <c:v>3rd Trimester</c:v>
          </c:tx>
          <c:invertIfNegative val="0"/>
          <c:val>
            <c:numRef>
              <c:f>('2nd'!$AA$5:$AA$10,'2nd'!$AA$13:$AA$18)</c:f>
              <c:numCache>
                <c:formatCode>General</c:formatCode>
                <c:ptCount val="12"/>
                <c:pt idx="0">
                  <c:v>0</c:v>
                </c:pt>
                <c:pt idx="1">
                  <c:v>0</c:v>
                </c:pt>
                <c:pt idx="2">
                  <c:v>0</c:v>
                </c:pt>
                <c:pt idx="3">
                  <c:v>0</c:v>
                </c:pt>
                <c:pt idx="4">
                  <c:v>1</c:v>
                </c:pt>
                <c:pt idx="5">
                  <c:v>0</c:v>
                </c:pt>
                <c:pt idx="6">
                  <c:v>0</c:v>
                </c:pt>
                <c:pt idx="7">
                  <c:v>0</c:v>
                </c:pt>
                <c:pt idx="8">
                  <c:v>0</c:v>
                </c:pt>
                <c:pt idx="9">
                  <c:v>0</c:v>
                </c:pt>
                <c:pt idx="10">
                  <c:v>0</c:v>
                </c:pt>
                <c:pt idx="11">
                  <c:v>0</c:v>
                </c:pt>
              </c:numCache>
            </c:numRef>
          </c:val>
        </c:ser>
        <c:dLbls>
          <c:showLegendKey val="0"/>
          <c:showVal val="0"/>
          <c:showCatName val="0"/>
          <c:showSerName val="0"/>
          <c:showPercent val="0"/>
          <c:showBubbleSize val="0"/>
        </c:dLbls>
        <c:gapWidth val="219"/>
        <c:axId val="50759552"/>
        <c:axId val="50765824"/>
      </c:barChart>
      <c:catAx>
        <c:axId val="50759552"/>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baseline="0"/>
                  <a:t>Students</a:t>
                </a:r>
              </a:p>
            </c:rich>
          </c:tx>
          <c:layout>
            <c:manualLayout>
              <c:xMode val="edge"/>
              <c:yMode val="edge"/>
              <c:x val="0.48861679790026313"/>
              <c:y val="0.89256926217556098"/>
            </c:manualLayout>
          </c:layout>
          <c:overlay val="0"/>
          <c:spPr>
            <a:noFill/>
            <a:ln>
              <a:noFill/>
            </a:ln>
            <a:effectLst/>
          </c:spPr>
        </c:title>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765824"/>
        <c:crosses val="autoZero"/>
        <c:auto val="1"/>
        <c:lblAlgn val="ctr"/>
        <c:lblOffset val="100"/>
        <c:noMultiLvlLbl val="0"/>
      </c:catAx>
      <c:valAx>
        <c:axId val="5076582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baseline="0"/>
                  <a:t>Office Referrals</a:t>
                </a:r>
              </a:p>
            </c:rich>
          </c:tx>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759552"/>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1st grade MAP averages</a:t>
            </a:r>
          </a:p>
        </c:rich>
      </c:tx>
      <c:overlay val="0"/>
    </c:title>
    <c:autoTitleDeleted val="0"/>
    <c:plotArea>
      <c:layout/>
      <c:lineChart>
        <c:grouping val="standard"/>
        <c:varyColors val="0"/>
        <c:ser>
          <c:idx val="0"/>
          <c:order val="0"/>
          <c:tx>
            <c:v>non-IEP</c:v>
          </c:tx>
          <c:marker>
            <c:symbol val="none"/>
          </c:marker>
          <c:val>
            <c:numRef>
              <c:f>Sheet1!$B$9:$C$9</c:f>
              <c:numCache>
                <c:formatCode>General</c:formatCode>
                <c:ptCount val="2"/>
                <c:pt idx="0">
                  <c:v>142.42857142857139</c:v>
                </c:pt>
                <c:pt idx="1">
                  <c:v>167.42857142857139</c:v>
                </c:pt>
              </c:numCache>
            </c:numRef>
          </c:val>
          <c:smooth val="0"/>
        </c:ser>
        <c:ser>
          <c:idx val="1"/>
          <c:order val="1"/>
          <c:tx>
            <c:v>IEP</c:v>
          </c:tx>
          <c:marker>
            <c:symbol val="none"/>
          </c:marker>
          <c:val>
            <c:numRef>
              <c:f>Sheet1!$B$21:$C$21</c:f>
              <c:numCache>
                <c:formatCode>General</c:formatCode>
                <c:ptCount val="2"/>
                <c:pt idx="0">
                  <c:v>147.19999999999999</c:v>
                </c:pt>
                <c:pt idx="1">
                  <c:v>164.8</c:v>
                </c:pt>
              </c:numCache>
            </c:numRef>
          </c:val>
          <c:smooth val="0"/>
        </c:ser>
        <c:dLbls>
          <c:showLegendKey val="0"/>
          <c:showVal val="0"/>
          <c:showCatName val="0"/>
          <c:showSerName val="0"/>
          <c:showPercent val="0"/>
          <c:showBubbleSize val="0"/>
        </c:dLbls>
        <c:marker val="1"/>
        <c:smooth val="0"/>
        <c:axId val="50866816"/>
        <c:axId val="50880896"/>
      </c:lineChart>
      <c:catAx>
        <c:axId val="50866816"/>
        <c:scaling>
          <c:orientation val="minMax"/>
        </c:scaling>
        <c:delete val="0"/>
        <c:axPos val="b"/>
        <c:majorTickMark val="out"/>
        <c:minorTickMark val="none"/>
        <c:tickLblPos val="nextTo"/>
        <c:crossAx val="50880896"/>
        <c:crosses val="autoZero"/>
        <c:auto val="1"/>
        <c:lblAlgn val="ctr"/>
        <c:lblOffset val="100"/>
        <c:noMultiLvlLbl val="0"/>
      </c:catAx>
      <c:valAx>
        <c:axId val="50880896"/>
        <c:scaling>
          <c:orientation val="minMax"/>
        </c:scaling>
        <c:delete val="0"/>
        <c:axPos val="l"/>
        <c:majorGridlines/>
        <c:numFmt formatCode="General" sourceLinked="1"/>
        <c:majorTickMark val="out"/>
        <c:minorTickMark val="none"/>
        <c:tickLblPos val="nextTo"/>
        <c:crossAx val="50866816"/>
        <c:crosses val="autoZero"/>
        <c:crossBetween val="between"/>
      </c:valAx>
      <c:dTable>
        <c:showHorzBorder val="1"/>
        <c:showVertBorder val="1"/>
        <c:showOutline val="1"/>
        <c:showKeys val="1"/>
      </c:dTable>
    </c:plotArea>
    <c:plotVisOnly val="1"/>
    <c:dispBlanksAs val="zero"/>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9EB5ECD5-515E-4817-8A06-1D2ED2C83850}" type="datetime4">
              <a:rPr lang="en-US" smtClean="0"/>
              <a:pPr/>
              <a:t>April 11, 2016</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pPr algn="r"/>
            <a:fld id="{F7886C9C-DC18-4195-8FD5-A50AA931D419}" type="slidenum">
              <a:rPr lang="en-US" smtClean="0"/>
              <a:pPr algn="r"/>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B59F4-DDCB-41FF-83F5-A48440F36FA7}" type="datetime4">
              <a:rPr lang="en-US" smtClean="0"/>
              <a:pPr/>
              <a:t>April 11,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056348-D703-428C-A1C4-7D6796EF5F41}" type="datetime4">
              <a:rPr lang="en-US" smtClean="0"/>
              <a:pPr/>
              <a:t>April 11,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1D72EBF8-7CF5-44B7-B2BF-E22DE4D070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2D1919-1B5F-4141-B613-3E5C6008A186}" type="datetime4">
              <a:rPr lang="en-US" smtClean="0"/>
              <a:pPr/>
              <a:t>April 11,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BAD22427-B1DD-49E6-9F05-DE0F1467D7DC}" type="datetime4">
              <a:rPr lang="en-US" smtClean="0"/>
              <a:pPr/>
              <a:t>April 11, 2016</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1D72EBF8-7CF5-44B7-B2BF-E22DE4D0703D}" type="slidenum">
              <a:rPr lang="en-US" smtClean="0"/>
              <a:pPr/>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CCA7B5-8BC9-491C-A887-7C3E7ED947D8}" type="datetime4">
              <a:rPr lang="en-US" smtClean="0"/>
              <a:pPr/>
              <a:t>April 11, 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DA18ED0-40F2-434C-A848-B92581875164}" type="datetime4">
              <a:rPr lang="en-US" smtClean="0"/>
              <a:pPr/>
              <a:t>April 11, 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72EBF8-7CF5-44B7-B2BF-E22DE4D0703D}"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855437F-F4F9-44A9-B4D3-9191CA04E889}" type="datetime4">
              <a:rPr lang="en-US" smtClean="0"/>
              <a:pPr/>
              <a:t>April 11, 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72EBF8-7CF5-44B7-B2BF-E22DE4D0703D}"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39A24E59-01D0-4537-B876-7E5EC75B028D}" type="datetime4">
              <a:rPr lang="en-US" smtClean="0"/>
              <a:pPr/>
              <a:t>April 11, 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5A2E49-18A1-40BC-BA5D-5A2EC8FDDF15}" type="datetime4">
              <a:rPr lang="en-US" smtClean="0"/>
              <a:pPr/>
              <a:t>April 11, 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1D72EBF8-7CF5-44B7-B2BF-E22DE4D0703D}" type="slidenum">
              <a:rPr lang="en-US" smtClean="0"/>
              <a:pPr/>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983DA4-3B24-449B-95CA-514EB7E30A99}" type="datetime4">
              <a:rPr lang="en-US" smtClean="0"/>
              <a:pPr/>
              <a:t>April 11, 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942120D2-3948-4F8F-BE5D-E7E7D97880B2}" type="datetime4">
              <a:rPr lang="en-US" smtClean="0"/>
              <a:pPr/>
              <a:t>April 11, 2016</a:t>
            </a:fld>
            <a:endParaRPr lang="en-US" dirty="0" err="1"/>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1D72EBF8-7CF5-44B7-B2BF-E22DE4D0703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sldNum="0" hdr="0" ftr="0" dt="0"/>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68500" y="2613027"/>
            <a:ext cx="4686300" cy="577850"/>
          </a:xfrm>
        </p:spPr>
        <p:txBody>
          <a:bodyPr>
            <a:noAutofit/>
          </a:bodyPr>
          <a:lstStyle/>
          <a:p>
            <a:pPr algn="r"/>
            <a:r>
              <a:rPr lang="en-US" sz="1400" dirty="0"/>
              <a:t>I</a:t>
            </a:r>
            <a:r>
              <a:rPr lang="en-US" sz="1400" dirty="0" smtClean="0"/>
              <a:t>mplementing Ready to Learn small groups and the impact on office referrals and MAP scores</a:t>
            </a:r>
            <a:endParaRPr lang="en-US" sz="1400" dirty="0"/>
          </a:p>
        </p:txBody>
      </p:sp>
      <p:sp>
        <p:nvSpPr>
          <p:cNvPr id="2" name="Title 1"/>
          <p:cNvSpPr>
            <a:spLocks noGrp="1"/>
          </p:cNvSpPr>
          <p:nvPr>
            <p:ph type="title"/>
          </p:nvPr>
        </p:nvSpPr>
        <p:spPr>
          <a:xfrm>
            <a:off x="1155700" y="1771653"/>
            <a:ext cx="5499100" cy="1130299"/>
          </a:xfrm>
        </p:spPr>
        <p:txBody>
          <a:bodyPr>
            <a:noAutofit/>
          </a:bodyPr>
          <a:lstStyle/>
          <a:p>
            <a:r>
              <a:rPr lang="en-US" sz="2800" dirty="0" smtClean="0"/>
              <a:t>Donald e. cline elementary</a:t>
            </a:r>
            <a:endParaRPr lang="en-US" sz="2800" dirty="0"/>
          </a:p>
        </p:txBody>
      </p:sp>
      <p:sp>
        <p:nvSpPr>
          <p:cNvPr id="4" name="TextBox 3"/>
          <p:cNvSpPr txBox="1"/>
          <p:nvPr/>
        </p:nvSpPr>
        <p:spPr>
          <a:xfrm>
            <a:off x="4013200" y="6338332"/>
            <a:ext cx="2641600" cy="369332"/>
          </a:xfrm>
          <a:prstGeom prst="rect">
            <a:avLst/>
          </a:prstGeom>
          <a:noFill/>
        </p:spPr>
        <p:txBody>
          <a:bodyPr wrap="square" rtlCol="0">
            <a:spAutoFit/>
          </a:bodyPr>
          <a:lstStyle/>
          <a:p>
            <a:pPr algn="r"/>
            <a:r>
              <a:rPr lang="en-US" dirty="0" smtClean="0">
                <a:solidFill>
                  <a:schemeClr val="bg1"/>
                </a:solidFill>
              </a:rPr>
              <a:t>Gabrielle </a:t>
            </a:r>
            <a:r>
              <a:rPr lang="en-US" dirty="0" err="1" smtClean="0">
                <a:solidFill>
                  <a:schemeClr val="bg1"/>
                </a:solidFill>
              </a:rPr>
              <a:t>Wuebben</a:t>
            </a:r>
            <a:endParaRPr lang="en-US" dirty="0">
              <a:solidFill>
                <a:schemeClr val="bg1"/>
              </a:solidFill>
            </a:endParaRPr>
          </a:p>
        </p:txBody>
      </p:sp>
      <p:pic>
        <p:nvPicPr>
          <p:cNvPr id="8" name="Picture 7"/>
          <p:cNvPicPr>
            <a:picLocks noChangeAspect="1"/>
          </p:cNvPicPr>
          <p:nvPr/>
        </p:nvPicPr>
        <p:blipFill>
          <a:blip r:embed="rId2" cstate="print"/>
          <a:stretch>
            <a:fillRect/>
          </a:stretch>
        </p:blipFill>
        <p:spPr>
          <a:xfrm>
            <a:off x="6921500" y="330200"/>
            <a:ext cx="2044700" cy="6527800"/>
          </a:xfrm>
          <a:prstGeom prst="rect">
            <a:avLst/>
          </a:prstGeom>
        </p:spPr>
      </p:pic>
    </p:spTree>
    <p:extLst>
      <p:ext uri="{BB962C8B-B14F-4D97-AF65-F5344CB8AC3E}">
        <p14:creationId xmlns:p14="http://schemas.microsoft.com/office/powerpoint/2010/main" val="1180980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half" idx="1"/>
            <p:extLst>
              <p:ext uri="{D42A27DB-BD31-4B8C-83A1-F6EECF244321}">
                <p14:modId xmlns:p14="http://schemas.microsoft.com/office/powerpoint/2010/main" val="2417456311"/>
              </p:ext>
            </p:extLst>
          </p:nvPr>
        </p:nvGraphicFramePr>
        <p:xfrm>
          <a:off x="0" y="1719262"/>
          <a:ext cx="5257800" cy="4948237"/>
        </p:xfrm>
        <a:graphic>
          <a:graphicData uri="http://schemas.openxmlformats.org/drawingml/2006/chart">
            <c:chart xmlns:c="http://schemas.openxmlformats.org/drawingml/2006/chart" xmlns:r="http://schemas.openxmlformats.org/officeDocument/2006/relationships" r:id="rId2"/>
          </a:graphicData>
        </a:graphic>
      </p:graphicFrame>
      <p:sp>
        <p:nvSpPr>
          <p:cNvPr id="6" name="Content Placeholder 5"/>
          <p:cNvSpPr>
            <a:spLocks noGrp="1"/>
          </p:cNvSpPr>
          <p:nvPr>
            <p:ph sz="half" idx="2"/>
          </p:nvPr>
        </p:nvSpPr>
        <p:spPr>
          <a:xfrm>
            <a:off x="5156200" y="2709672"/>
            <a:ext cx="3834660" cy="2967228"/>
          </a:xfrm>
        </p:spPr>
        <p:txBody>
          <a:bodyPr>
            <a:normAutofit fontScale="92500" lnSpcReduction="10000"/>
          </a:bodyPr>
          <a:lstStyle/>
          <a:p>
            <a:r>
              <a:rPr lang="en-US" sz="1800" dirty="0"/>
              <a:t> </a:t>
            </a:r>
            <a:r>
              <a:rPr lang="en-US" sz="1800" dirty="0" smtClean="0"/>
              <a:t>Students who were not on an IEP were expected to grow by 16 points, instead these students increased between Fall and Spring testing on </a:t>
            </a:r>
            <a:r>
              <a:rPr lang="en-US" sz="1800" dirty="0"/>
              <a:t>average </a:t>
            </a:r>
            <a:r>
              <a:rPr lang="en-US" sz="1800" dirty="0" smtClean="0"/>
              <a:t>25 </a:t>
            </a:r>
            <a:r>
              <a:rPr lang="en-US" sz="1800" dirty="0"/>
              <a:t>points. </a:t>
            </a:r>
            <a:endParaRPr lang="en-US" sz="1800" dirty="0" smtClean="0"/>
          </a:p>
          <a:p>
            <a:r>
              <a:rPr lang="en-US" sz="1800" dirty="0" smtClean="0"/>
              <a:t>1</a:t>
            </a:r>
            <a:r>
              <a:rPr lang="en-US" sz="1800" baseline="30000" dirty="0" smtClean="0"/>
              <a:t>st</a:t>
            </a:r>
            <a:r>
              <a:rPr lang="en-US" sz="1800" dirty="0" smtClean="0"/>
              <a:t> </a:t>
            </a:r>
            <a:r>
              <a:rPr lang="en-US" sz="1800" dirty="0"/>
              <a:t>grade students receiving the tier 2 intervention who were on an IEP were expected to grow by 4 points, on average these students increased by 17.6 points. </a:t>
            </a:r>
          </a:p>
        </p:txBody>
      </p:sp>
      <p:sp>
        <p:nvSpPr>
          <p:cNvPr id="3" name="Title 2"/>
          <p:cNvSpPr>
            <a:spLocks noGrp="1"/>
          </p:cNvSpPr>
          <p:nvPr>
            <p:ph type="title"/>
          </p:nvPr>
        </p:nvSpPr>
        <p:spPr/>
        <p:txBody>
          <a:bodyPr/>
          <a:lstStyle/>
          <a:p>
            <a:r>
              <a:rPr lang="en-US" dirty="0" smtClean="0"/>
              <a:t>Results</a:t>
            </a:r>
            <a:endParaRPr lang="en-US" dirty="0"/>
          </a:p>
        </p:txBody>
      </p:sp>
    </p:spTree>
    <p:extLst>
      <p:ext uri="{BB962C8B-B14F-4D97-AF65-F5344CB8AC3E}">
        <p14:creationId xmlns:p14="http://schemas.microsoft.com/office/powerpoint/2010/main" val="3485371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Group 35"/>
          <p:cNvGrpSpPr/>
          <p:nvPr/>
        </p:nvGrpSpPr>
        <p:grpSpPr>
          <a:xfrm>
            <a:off x="224391" y="1705783"/>
            <a:ext cx="5960509" cy="4379578"/>
            <a:chOff x="941494" y="191440"/>
            <a:chExt cx="6795808" cy="6262895"/>
          </a:xfrm>
        </p:grpSpPr>
        <p:pic>
          <p:nvPicPr>
            <p:cNvPr id="18" name="Picture 17"/>
            <p:cNvPicPr>
              <a:picLocks noChangeAspect="1"/>
            </p:cNvPicPr>
            <p:nvPr/>
          </p:nvPicPr>
          <p:blipFill>
            <a:blip r:embed="rId2" cstate="print"/>
            <a:stretch>
              <a:fillRect/>
            </a:stretch>
          </p:blipFill>
          <p:spPr>
            <a:xfrm>
              <a:off x="3536539" y="191440"/>
              <a:ext cx="1701892" cy="1701892"/>
            </a:xfrm>
            <a:prstGeom prst="rect">
              <a:avLst/>
            </a:prstGeom>
          </p:spPr>
        </p:pic>
        <p:pic>
          <p:nvPicPr>
            <p:cNvPr id="19" name="Picture 18"/>
            <p:cNvPicPr>
              <a:picLocks noChangeAspect="1"/>
            </p:cNvPicPr>
            <p:nvPr/>
          </p:nvPicPr>
          <p:blipFill>
            <a:blip r:embed="rId2" cstate="print"/>
            <a:stretch>
              <a:fillRect/>
            </a:stretch>
          </p:blipFill>
          <p:spPr>
            <a:xfrm>
              <a:off x="1792439" y="4285741"/>
              <a:ext cx="1698321" cy="1698321"/>
            </a:xfrm>
            <a:prstGeom prst="rect">
              <a:avLst/>
            </a:prstGeom>
          </p:spPr>
        </p:pic>
        <p:pic>
          <p:nvPicPr>
            <p:cNvPr id="20" name="Picture 19"/>
            <p:cNvPicPr>
              <a:picLocks noChangeAspect="1"/>
            </p:cNvPicPr>
            <p:nvPr/>
          </p:nvPicPr>
          <p:blipFill>
            <a:blip r:embed="rId2" cstate="print"/>
            <a:stretch>
              <a:fillRect/>
            </a:stretch>
          </p:blipFill>
          <p:spPr>
            <a:xfrm>
              <a:off x="5200741" y="4285741"/>
              <a:ext cx="1701708" cy="1701708"/>
            </a:xfrm>
            <a:prstGeom prst="rect">
              <a:avLst/>
            </a:prstGeom>
          </p:spPr>
        </p:pic>
        <p:pic>
          <p:nvPicPr>
            <p:cNvPr id="21" name="Picture 20"/>
            <p:cNvPicPr>
              <a:picLocks noChangeAspect="1"/>
            </p:cNvPicPr>
            <p:nvPr/>
          </p:nvPicPr>
          <p:blipFill>
            <a:blip r:embed="rId2" cstate="print"/>
            <a:stretch>
              <a:fillRect/>
            </a:stretch>
          </p:blipFill>
          <p:spPr>
            <a:xfrm>
              <a:off x="6047010" y="1702992"/>
              <a:ext cx="1690292" cy="1690292"/>
            </a:xfrm>
            <a:prstGeom prst="rect">
              <a:avLst/>
            </a:prstGeom>
          </p:spPr>
        </p:pic>
        <p:pic>
          <p:nvPicPr>
            <p:cNvPr id="22" name="Picture 21"/>
            <p:cNvPicPr>
              <a:picLocks noChangeAspect="1"/>
            </p:cNvPicPr>
            <p:nvPr/>
          </p:nvPicPr>
          <p:blipFill>
            <a:blip r:embed="rId2" cstate="print"/>
            <a:stretch>
              <a:fillRect/>
            </a:stretch>
          </p:blipFill>
          <p:spPr>
            <a:xfrm>
              <a:off x="941494" y="1893332"/>
              <a:ext cx="1701892" cy="1701892"/>
            </a:xfrm>
            <a:prstGeom prst="rect">
              <a:avLst/>
            </a:prstGeom>
          </p:spPr>
        </p:pic>
        <p:sp>
          <p:nvSpPr>
            <p:cNvPr id="23" name="TextBox 22"/>
            <p:cNvSpPr txBox="1"/>
            <p:nvPr/>
          </p:nvSpPr>
          <p:spPr>
            <a:xfrm>
              <a:off x="3809316" y="1712203"/>
              <a:ext cx="1127068" cy="369332"/>
            </a:xfrm>
            <a:prstGeom prst="rect">
              <a:avLst/>
            </a:prstGeom>
            <a:noFill/>
          </p:spPr>
          <p:txBody>
            <a:bodyPr wrap="square" rtlCol="0">
              <a:spAutoFit/>
            </a:bodyPr>
            <a:lstStyle/>
            <a:p>
              <a:pPr algn="ctr"/>
              <a:r>
                <a:rPr lang="en-US" dirty="0" smtClean="0"/>
                <a:t>Educate</a:t>
              </a:r>
              <a:endParaRPr lang="en-US" dirty="0"/>
            </a:p>
          </p:txBody>
        </p:sp>
        <p:sp>
          <p:nvSpPr>
            <p:cNvPr id="24" name="TextBox 23"/>
            <p:cNvSpPr txBox="1"/>
            <p:nvPr/>
          </p:nvSpPr>
          <p:spPr>
            <a:xfrm>
              <a:off x="6214081" y="3138091"/>
              <a:ext cx="1376736" cy="528153"/>
            </a:xfrm>
            <a:prstGeom prst="rect">
              <a:avLst/>
            </a:prstGeom>
            <a:noFill/>
          </p:spPr>
          <p:txBody>
            <a:bodyPr wrap="square" rtlCol="0">
              <a:spAutoFit/>
            </a:bodyPr>
            <a:lstStyle/>
            <a:p>
              <a:pPr algn="ctr"/>
              <a:r>
                <a:rPr lang="en-US" dirty="0" smtClean="0"/>
                <a:t>Evaluate</a:t>
              </a:r>
              <a:endParaRPr lang="en-US" dirty="0"/>
            </a:p>
          </p:txBody>
        </p:sp>
        <p:sp>
          <p:nvSpPr>
            <p:cNvPr id="25" name="TextBox 24"/>
            <p:cNvSpPr txBox="1"/>
            <p:nvPr/>
          </p:nvSpPr>
          <p:spPr>
            <a:xfrm>
              <a:off x="5514553" y="5691962"/>
              <a:ext cx="1064047" cy="369332"/>
            </a:xfrm>
            <a:prstGeom prst="rect">
              <a:avLst/>
            </a:prstGeom>
            <a:noFill/>
          </p:spPr>
          <p:txBody>
            <a:bodyPr wrap="square" rtlCol="0">
              <a:spAutoFit/>
            </a:bodyPr>
            <a:lstStyle/>
            <a:p>
              <a:pPr algn="ctr"/>
              <a:r>
                <a:rPr lang="en-US" dirty="0" smtClean="0"/>
                <a:t>Goal</a:t>
              </a:r>
              <a:endParaRPr lang="en-US" dirty="0"/>
            </a:p>
          </p:txBody>
        </p:sp>
        <p:sp>
          <p:nvSpPr>
            <p:cNvPr id="26" name="TextBox 25"/>
            <p:cNvSpPr txBox="1"/>
            <p:nvPr/>
          </p:nvSpPr>
          <p:spPr>
            <a:xfrm>
              <a:off x="1792440" y="5791200"/>
              <a:ext cx="1698320" cy="369332"/>
            </a:xfrm>
            <a:prstGeom prst="rect">
              <a:avLst/>
            </a:prstGeom>
            <a:noFill/>
          </p:spPr>
          <p:txBody>
            <a:bodyPr wrap="square" rtlCol="0">
              <a:spAutoFit/>
            </a:bodyPr>
            <a:lstStyle/>
            <a:p>
              <a:pPr algn="ctr"/>
              <a:r>
                <a:rPr lang="en-US" dirty="0" smtClean="0"/>
                <a:t>Intervention</a:t>
              </a:r>
              <a:endParaRPr lang="en-US" dirty="0"/>
            </a:p>
          </p:txBody>
        </p:sp>
        <p:sp>
          <p:nvSpPr>
            <p:cNvPr id="27" name="TextBox 26"/>
            <p:cNvSpPr txBox="1"/>
            <p:nvPr/>
          </p:nvSpPr>
          <p:spPr>
            <a:xfrm>
              <a:off x="1197855" y="3326295"/>
              <a:ext cx="1203021" cy="369332"/>
            </a:xfrm>
            <a:prstGeom prst="rect">
              <a:avLst/>
            </a:prstGeom>
            <a:noFill/>
          </p:spPr>
          <p:txBody>
            <a:bodyPr wrap="square" rtlCol="0">
              <a:spAutoFit/>
            </a:bodyPr>
            <a:lstStyle/>
            <a:p>
              <a:pPr algn="ctr"/>
              <a:r>
                <a:rPr lang="en-US" dirty="0" smtClean="0"/>
                <a:t>Assess</a:t>
              </a:r>
              <a:endParaRPr lang="en-US" dirty="0"/>
            </a:p>
          </p:txBody>
        </p:sp>
        <p:sp>
          <p:nvSpPr>
            <p:cNvPr id="30" name="Curved Left Arrow 29"/>
            <p:cNvSpPr/>
            <p:nvPr/>
          </p:nvSpPr>
          <p:spPr>
            <a:xfrm rot="1578197">
              <a:off x="7141193" y="3351507"/>
              <a:ext cx="558140" cy="2272181"/>
            </a:xfrm>
            <a:prstGeom prst="curved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31" name="Curved Left Arrow 30"/>
            <p:cNvSpPr/>
            <p:nvPr/>
          </p:nvSpPr>
          <p:spPr>
            <a:xfrm rot="5400000">
              <a:off x="4213692" y="5039174"/>
              <a:ext cx="558140" cy="2272181"/>
            </a:xfrm>
            <a:prstGeom prst="curved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32" name="Curved Left Arrow 31"/>
            <p:cNvSpPr/>
            <p:nvPr/>
          </p:nvSpPr>
          <p:spPr>
            <a:xfrm rot="9701541">
              <a:off x="1078894" y="3316734"/>
              <a:ext cx="558140" cy="2272181"/>
            </a:xfrm>
            <a:prstGeom prst="curved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33" name="Curved Left Arrow 32"/>
            <p:cNvSpPr/>
            <p:nvPr/>
          </p:nvSpPr>
          <p:spPr>
            <a:xfrm rot="14858761">
              <a:off x="2341702" y="72162"/>
              <a:ext cx="558141" cy="2056913"/>
            </a:xfrm>
            <a:prstGeom prst="curved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34" name="Curved Left Arrow 33"/>
            <p:cNvSpPr/>
            <p:nvPr/>
          </p:nvSpPr>
          <p:spPr>
            <a:xfrm rot="17552535">
              <a:off x="5826553" y="-5458"/>
              <a:ext cx="558140" cy="2169821"/>
            </a:xfrm>
            <a:prstGeom prst="curved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sp>
        <p:nvSpPr>
          <p:cNvPr id="37" name="Rectangle 36"/>
          <p:cNvSpPr/>
          <p:nvPr/>
        </p:nvSpPr>
        <p:spPr>
          <a:xfrm>
            <a:off x="1831251" y="3561407"/>
            <a:ext cx="2823121" cy="923330"/>
          </a:xfrm>
          <a:prstGeom prst="rect">
            <a:avLst/>
          </a:prstGeom>
          <a:noFill/>
        </p:spPr>
        <p:txBody>
          <a:bodyPr wrap="none" lIns="91440" tIns="45720" rIns="91440" bIns="45720">
            <a:spAutoFit/>
          </a:bodyPr>
          <a:lstStyle/>
          <a:p>
            <a:pPr algn="ctr"/>
            <a:r>
              <a:rPr lang="en-US" sz="5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38100" dir="2700000" algn="tl" rotWithShape="0">
                    <a:prstClr val="black">
                      <a:alpha val="40000"/>
                    </a:prstClr>
                  </a:outerShdw>
                </a:effectLst>
              </a:rPr>
              <a:t>Students</a:t>
            </a:r>
            <a:endParaRPr lang="en-US"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38100" dir="2700000" algn="tl" rotWithShape="0">
                  <a:prstClr val="black">
                    <a:alpha val="40000"/>
                  </a:prstClr>
                </a:outerShdw>
              </a:effectLst>
            </a:endParaRPr>
          </a:p>
        </p:txBody>
      </p:sp>
      <p:sp>
        <p:nvSpPr>
          <p:cNvPr id="39" name="Title 38"/>
          <p:cNvSpPr>
            <a:spLocks noGrp="1"/>
          </p:cNvSpPr>
          <p:nvPr>
            <p:ph type="title"/>
          </p:nvPr>
        </p:nvSpPr>
        <p:spPr/>
        <p:txBody>
          <a:bodyPr/>
          <a:lstStyle/>
          <a:p>
            <a:r>
              <a:rPr lang="en-US" dirty="0" smtClean="0"/>
              <a:t>NEXT STEPS </a:t>
            </a:r>
            <a:endParaRPr lang="en-US" dirty="0"/>
          </a:p>
        </p:txBody>
      </p:sp>
      <p:sp>
        <p:nvSpPr>
          <p:cNvPr id="41" name="TextBox 40"/>
          <p:cNvSpPr txBox="1"/>
          <p:nvPr/>
        </p:nvSpPr>
        <p:spPr>
          <a:xfrm>
            <a:off x="6478297" y="2882292"/>
            <a:ext cx="2500603" cy="2031325"/>
          </a:xfrm>
          <a:prstGeom prst="rect">
            <a:avLst/>
          </a:prstGeom>
          <a:noFill/>
        </p:spPr>
        <p:txBody>
          <a:bodyPr wrap="square" rtlCol="0">
            <a:spAutoFit/>
          </a:bodyPr>
          <a:lstStyle/>
          <a:p>
            <a:r>
              <a:rPr lang="en-US" dirty="0" smtClean="0"/>
              <a:t>There is an ongoing cycle that revolves around the students to keep developing goals and interventions to reach the needs of students. </a:t>
            </a:r>
            <a:endParaRPr lang="en-US" dirty="0"/>
          </a:p>
        </p:txBody>
      </p:sp>
    </p:spTree>
    <p:extLst>
      <p:ext uri="{BB962C8B-B14F-4D97-AF65-F5344CB8AC3E}">
        <p14:creationId xmlns:p14="http://schemas.microsoft.com/office/powerpoint/2010/main" val="4573276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Demographics</a:t>
            </a:r>
          </a:p>
          <a:p>
            <a:r>
              <a:rPr lang="en-US" dirty="0" smtClean="0"/>
              <a:t>Baseline data</a:t>
            </a:r>
          </a:p>
          <a:p>
            <a:r>
              <a:rPr lang="en-US" dirty="0" smtClean="0"/>
              <a:t>Goals</a:t>
            </a:r>
          </a:p>
          <a:p>
            <a:r>
              <a:rPr lang="en-US" dirty="0" smtClean="0"/>
              <a:t>What did students receive? </a:t>
            </a:r>
          </a:p>
          <a:p>
            <a:r>
              <a:rPr lang="en-US" dirty="0" smtClean="0"/>
              <a:t>Results and Implications</a:t>
            </a:r>
          </a:p>
          <a:p>
            <a:r>
              <a:rPr lang="en-US" dirty="0" smtClean="0"/>
              <a:t>Next steps </a:t>
            </a:r>
          </a:p>
          <a:p>
            <a:endParaRPr lang="en-US" dirty="0"/>
          </a:p>
        </p:txBody>
      </p:sp>
      <p:sp>
        <p:nvSpPr>
          <p:cNvPr id="2" name="Title 1"/>
          <p:cNvSpPr>
            <a:spLocks noGrp="1"/>
          </p:cNvSpPr>
          <p:nvPr>
            <p:ph type="title"/>
          </p:nvPr>
        </p:nvSpPr>
        <p:spPr/>
        <p:txBody>
          <a:bodyPr/>
          <a:lstStyle/>
          <a:p>
            <a:pPr algn="ctr"/>
            <a:r>
              <a:rPr lang="en-US" dirty="0" smtClean="0"/>
              <a:t>Overview</a:t>
            </a:r>
            <a:endParaRPr lang="en-US" dirty="0"/>
          </a:p>
        </p:txBody>
      </p:sp>
      <p:pic>
        <p:nvPicPr>
          <p:cNvPr id="4" name="Picture 3"/>
          <p:cNvPicPr>
            <a:picLocks noChangeAspect="1"/>
          </p:cNvPicPr>
          <p:nvPr/>
        </p:nvPicPr>
        <p:blipFill>
          <a:blip r:embed="rId2" cstate="print"/>
          <a:stretch>
            <a:fillRect/>
          </a:stretch>
        </p:blipFill>
        <p:spPr>
          <a:xfrm rot="753791">
            <a:off x="6118247" y="2411393"/>
            <a:ext cx="2234687" cy="4254500"/>
          </a:xfrm>
          <a:prstGeom prst="rect">
            <a:avLst/>
          </a:prstGeom>
        </p:spPr>
      </p:pic>
    </p:spTree>
    <p:extLst>
      <p:ext uri="{BB962C8B-B14F-4D97-AF65-F5344CB8AC3E}">
        <p14:creationId xmlns:p14="http://schemas.microsoft.com/office/powerpoint/2010/main" val="40616170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a:t>Enrollment: </a:t>
            </a:r>
            <a:r>
              <a:rPr lang="en-US" dirty="0"/>
              <a:t>316 Students</a:t>
            </a:r>
          </a:p>
          <a:p>
            <a:pPr lvl="1"/>
            <a:r>
              <a:rPr lang="en-US" dirty="0" smtClean="0"/>
              <a:t>Caucasian</a:t>
            </a:r>
            <a:r>
              <a:rPr lang="en-US" dirty="0"/>
              <a:t>/Non-Hispanic: 84.5% 				</a:t>
            </a:r>
          </a:p>
          <a:p>
            <a:pPr lvl="1"/>
            <a:r>
              <a:rPr lang="en-US" dirty="0"/>
              <a:t>African American: 3.8%  			</a:t>
            </a:r>
          </a:p>
          <a:p>
            <a:pPr lvl="1"/>
            <a:r>
              <a:rPr lang="en-US" dirty="0"/>
              <a:t>Hispanic: 2.8% 				</a:t>
            </a:r>
          </a:p>
          <a:p>
            <a:pPr lvl="1"/>
            <a:r>
              <a:rPr lang="en-US" dirty="0" smtClean="0"/>
              <a:t>Asian</a:t>
            </a:r>
            <a:r>
              <a:rPr lang="en-US" dirty="0"/>
              <a:t>/Pacific Islander: 3.5%</a:t>
            </a:r>
          </a:p>
          <a:p>
            <a:pPr lvl="1"/>
            <a:r>
              <a:rPr lang="en-US" dirty="0" smtClean="0"/>
              <a:t>Native </a:t>
            </a:r>
            <a:r>
              <a:rPr lang="en-US" dirty="0"/>
              <a:t>American: 0%	</a:t>
            </a:r>
          </a:p>
          <a:p>
            <a:pPr lvl="1"/>
            <a:r>
              <a:rPr lang="en-US" dirty="0" smtClean="0"/>
              <a:t>Multiracial</a:t>
            </a:r>
            <a:r>
              <a:rPr lang="en-US" dirty="0"/>
              <a:t>: 4.4%			 </a:t>
            </a:r>
          </a:p>
          <a:p>
            <a:pPr lvl="1"/>
            <a:r>
              <a:rPr lang="en-US" dirty="0" smtClean="0"/>
              <a:t>Free</a:t>
            </a:r>
            <a:r>
              <a:rPr lang="en-US" dirty="0"/>
              <a:t>/reduced lunch: 47.7%  </a:t>
            </a:r>
          </a:p>
          <a:p>
            <a:endParaRPr lang="en-US" dirty="0"/>
          </a:p>
        </p:txBody>
      </p:sp>
      <p:sp>
        <p:nvSpPr>
          <p:cNvPr id="2" name="Title 1"/>
          <p:cNvSpPr>
            <a:spLocks noGrp="1"/>
          </p:cNvSpPr>
          <p:nvPr>
            <p:ph type="title"/>
          </p:nvPr>
        </p:nvSpPr>
        <p:spPr/>
        <p:txBody>
          <a:bodyPr/>
          <a:lstStyle/>
          <a:p>
            <a:pPr algn="ctr"/>
            <a:r>
              <a:rPr lang="en-US" dirty="0" smtClean="0"/>
              <a:t>Demographics</a:t>
            </a:r>
            <a:endParaRPr lang="en-US" dirty="0"/>
          </a:p>
        </p:txBody>
      </p:sp>
      <p:pic>
        <p:nvPicPr>
          <p:cNvPr id="4" name="Picture 3"/>
          <p:cNvPicPr>
            <a:picLocks noChangeAspect="1"/>
          </p:cNvPicPr>
          <p:nvPr/>
        </p:nvPicPr>
        <p:blipFill>
          <a:blip r:embed="rId2" cstate="print"/>
          <a:stretch>
            <a:fillRect/>
          </a:stretch>
        </p:blipFill>
        <p:spPr>
          <a:xfrm rot="753791">
            <a:off x="6118247" y="2411393"/>
            <a:ext cx="2234687" cy="4254500"/>
          </a:xfrm>
          <a:prstGeom prst="rect">
            <a:avLst/>
          </a:prstGeom>
        </p:spPr>
      </p:pic>
    </p:spTree>
    <p:extLst>
      <p:ext uri="{BB962C8B-B14F-4D97-AF65-F5344CB8AC3E}">
        <p14:creationId xmlns:p14="http://schemas.microsoft.com/office/powerpoint/2010/main" val="39002327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1800" dirty="0"/>
              <a:t>The mission of Donald E. Cline Elementary School Counseling program is to provide equal access for all students to a data-driven comprehensive school counseling program delivered by certified professional school counselors that meets the needs of every student. The comprehensive school counseling program collaborates with stakeholders to meet students’ developmental needs as identified through needs assessments, to deliver interventions using evidence-based programs, and evolves through data analysis of outcomes. As a result, all students will be able to identify personal strengths that can be applied to achieve their academic, career, and personal/social goals, and become lifelong learners</a:t>
            </a:r>
            <a:r>
              <a:rPr lang="en-US" sz="1800" dirty="0" smtClean="0"/>
              <a:t>.</a:t>
            </a:r>
            <a:endParaRPr lang="en-US" sz="1800" dirty="0"/>
          </a:p>
        </p:txBody>
      </p:sp>
      <p:sp>
        <p:nvSpPr>
          <p:cNvPr id="2" name="Title 1"/>
          <p:cNvSpPr>
            <a:spLocks noGrp="1"/>
          </p:cNvSpPr>
          <p:nvPr>
            <p:ph type="title"/>
          </p:nvPr>
        </p:nvSpPr>
        <p:spPr/>
        <p:txBody>
          <a:bodyPr/>
          <a:lstStyle/>
          <a:p>
            <a:pPr algn="ctr"/>
            <a:r>
              <a:rPr lang="en-US" dirty="0" smtClean="0"/>
              <a:t>Mission</a:t>
            </a:r>
            <a:endParaRPr lang="en-US" dirty="0"/>
          </a:p>
        </p:txBody>
      </p:sp>
    </p:spTree>
    <p:extLst>
      <p:ext uri="{BB962C8B-B14F-4D97-AF65-F5344CB8AC3E}">
        <p14:creationId xmlns:p14="http://schemas.microsoft.com/office/powerpoint/2010/main" val="32710097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923029"/>
          </a:xfrm>
        </p:spPr>
        <p:txBody>
          <a:bodyPr>
            <a:normAutofit fontScale="92500" lnSpcReduction="10000"/>
          </a:bodyPr>
          <a:lstStyle/>
          <a:p>
            <a:r>
              <a:rPr lang="en-US" dirty="0" smtClean="0"/>
              <a:t>Data from 1</a:t>
            </a:r>
            <a:r>
              <a:rPr lang="en-US" baseline="30000" dirty="0" smtClean="0"/>
              <a:t>st</a:t>
            </a:r>
            <a:r>
              <a:rPr lang="en-US" dirty="0" smtClean="0"/>
              <a:t> Trimester</a:t>
            </a:r>
          </a:p>
          <a:p>
            <a:pPr lvl="1"/>
            <a:r>
              <a:rPr lang="en-US" dirty="0"/>
              <a:t>K office referrals = 16</a:t>
            </a:r>
          </a:p>
          <a:p>
            <a:pPr lvl="1"/>
            <a:r>
              <a:rPr lang="en-US" dirty="0"/>
              <a:t>2</a:t>
            </a:r>
            <a:r>
              <a:rPr lang="en-US" baseline="30000" dirty="0"/>
              <a:t>nd</a:t>
            </a:r>
            <a:r>
              <a:rPr lang="en-US" dirty="0"/>
              <a:t> grade office referrals = 26 </a:t>
            </a:r>
          </a:p>
          <a:p>
            <a:pPr lvl="1"/>
            <a:r>
              <a:rPr lang="en-US" dirty="0"/>
              <a:t>Individual MAP score data for grade </a:t>
            </a:r>
            <a:r>
              <a:rPr lang="en-US" dirty="0" smtClean="0"/>
              <a:t>1</a:t>
            </a:r>
          </a:p>
          <a:p>
            <a:pPr lvl="1"/>
            <a:endParaRPr lang="en-US" dirty="0"/>
          </a:p>
          <a:p>
            <a:r>
              <a:rPr lang="en-US" dirty="0" smtClean="0"/>
              <a:t>Groups Made up of: </a:t>
            </a:r>
          </a:p>
          <a:p>
            <a:pPr lvl="1"/>
            <a:r>
              <a:rPr lang="en-US" dirty="0" smtClean="0"/>
              <a:t>K </a:t>
            </a:r>
            <a:r>
              <a:rPr lang="en-US" dirty="0"/>
              <a:t>group: 4 students</a:t>
            </a:r>
          </a:p>
          <a:p>
            <a:pPr lvl="2"/>
            <a:r>
              <a:rPr lang="en-US" dirty="0"/>
              <a:t>3 males</a:t>
            </a:r>
          </a:p>
          <a:p>
            <a:pPr lvl="2"/>
            <a:r>
              <a:rPr lang="en-US" dirty="0"/>
              <a:t>1 female </a:t>
            </a:r>
          </a:p>
          <a:p>
            <a:pPr marL="45720" indent="0">
              <a:buNone/>
            </a:pPr>
            <a:endParaRPr lang="en-US" dirty="0"/>
          </a:p>
          <a:p>
            <a:pPr lvl="1"/>
            <a:r>
              <a:rPr lang="en-US" dirty="0"/>
              <a:t>2</a:t>
            </a:r>
            <a:r>
              <a:rPr lang="en-US" baseline="30000" dirty="0"/>
              <a:t>nd</a:t>
            </a:r>
            <a:r>
              <a:rPr lang="en-US" dirty="0"/>
              <a:t> grade groups</a:t>
            </a:r>
            <a:r>
              <a:rPr lang="en-US" dirty="0" smtClean="0"/>
              <a:t>: 12 </a:t>
            </a:r>
            <a:r>
              <a:rPr lang="en-US" dirty="0"/>
              <a:t>students</a:t>
            </a:r>
          </a:p>
          <a:p>
            <a:pPr lvl="2"/>
            <a:r>
              <a:rPr lang="en-US" dirty="0"/>
              <a:t>7 males</a:t>
            </a:r>
          </a:p>
          <a:p>
            <a:pPr lvl="2"/>
            <a:r>
              <a:rPr lang="en-US" dirty="0"/>
              <a:t>5 females </a:t>
            </a:r>
          </a:p>
          <a:p>
            <a:pPr marL="45720" indent="0">
              <a:buNone/>
            </a:pPr>
            <a:r>
              <a:rPr lang="en-US" dirty="0"/>
              <a:t> </a:t>
            </a:r>
          </a:p>
          <a:p>
            <a:pPr lvl="1"/>
            <a:r>
              <a:rPr lang="en-US" dirty="0"/>
              <a:t>1</a:t>
            </a:r>
            <a:r>
              <a:rPr lang="en-US" baseline="30000" dirty="0"/>
              <a:t>st</a:t>
            </a:r>
            <a:r>
              <a:rPr lang="en-US" dirty="0"/>
              <a:t> grade groups: 12 students</a:t>
            </a:r>
          </a:p>
          <a:p>
            <a:pPr lvl="2"/>
            <a:r>
              <a:rPr lang="en-US" dirty="0"/>
              <a:t>9 males</a:t>
            </a:r>
          </a:p>
          <a:p>
            <a:pPr lvl="2"/>
            <a:r>
              <a:rPr lang="en-US" dirty="0"/>
              <a:t>3 females</a:t>
            </a:r>
          </a:p>
          <a:p>
            <a:endParaRPr lang="en-US" dirty="0"/>
          </a:p>
          <a:p>
            <a:endParaRPr lang="en-US" dirty="0"/>
          </a:p>
        </p:txBody>
      </p:sp>
      <p:sp>
        <p:nvSpPr>
          <p:cNvPr id="2" name="Title 1"/>
          <p:cNvSpPr>
            <a:spLocks noGrp="1"/>
          </p:cNvSpPr>
          <p:nvPr>
            <p:ph type="title"/>
          </p:nvPr>
        </p:nvSpPr>
        <p:spPr/>
        <p:txBody>
          <a:bodyPr/>
          <a:lstStyle/>
          <a:p>
            <a:pPr algn="ctr"/>
            <a:r>
              <a:rPr lang="en-US" dirty="0" smtClean="0"/>
              <a:t>Baseline data</a:t>
            </a:r>
            <a:endParaRPr lang="en-US" dirty="0"/>
          </a:p>
        </p:txBody>
      </p:sp>
    </p:spTree>
    <p:extLst>
      <p:ext uri="{BB962C8B-B14F-4D97-AF65-F5344CB8AC3E}">
        <p14:creationId xmlns:p14="http://schemas.microsoft.com/office/powerpoint/2010/main" val="9406283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5024629"/>
          </a:xfrm>
        </p:spPr>
        <p:txBody>
          <a:bodyPr/>
          <a:lstStyle/>
          <a:p>
            <a:r>
              <a:rPr lang="en-US" sz="2400" dirty="0"/>
              <a:t>Reduce the number of office referrals by 50 % for identified students in kindergarten, from 16 events to no more than 8 events in the 3</a:t>
            </a:r>
            <a:r>
              <a:rPr lang="en-US" sz="2400" baseline="30000" dirty="0"/>
              <a:t>rd</a:t>
            </a:r>
            <a:r>
              <a:rPr lang="en-US" sz="2400" dirty="0"/>
              <a:t> trimester</a:t>
            </a:r>
            <a:r>
              <a:rPr lang="en-US" sz="2400" dirty="0" smtClean="0"/>
              <a:t>.</a:t>
            </a:r>
          </a:p>
          <a:p>
            <a:pPr marL="45720" indent="0">
              <a:buNone/>
            </a:pPr>
            <a:endParaRPr lang="en-US" sz="2400" dirty="0"/>
          </a:p>
          <a:p>
            <a:r>
              <a:rPr lang="en-US" sz="2400" dirty="0"/>
              <a:t>Reduce the number of office referrals by 50 % for identified students in the 2</a:t>
            </a:r>
            <a:r>
              <a:rPr lang="en-US" sz="2400" baseline="30000" dirty="0"/>
              <a:t>nd</a:t>
            </a:r>
            <a:r>
              <a:rPr lang="en-US" sz="2400" dirty="0"/>
              <a:t> grade, from 27 events to no more than 14 events in the 3</a:t>
            </a:r>
            <a:r>
              <a:rPr lang="en-US" sz="2400" baseline="30000" dirty="0"/>
              <a:t>rd</a:t>
            </a:r>
            <a:r>
              <a:rPr lang="en-US" sz="2400" dirty="0"/>
              <a:t> trimester. </a:t>
            </a:r>
            <a:endParaRPr lang="en-US" sz="2400" dirty="0" smtClean="0"/>
          </a:p>
          <a:p>
            <a:pPr marL="45720" indent="0">
              <a:buNone/>
            </a:pPr>
            <a:endParaRPr lang="en-US" sz="2400" dirty="0"/>
          </a:p>
          <a:p>
            <a:r>
              <a:rPr lang="en-US" sz="2400" dirty="0"/>
              <a:t>Identified 1</a:t>
            </a:r>
            <a:r>
              <a:rPr lang="en-US" sz="2400" baseline="30000" dirty="0"/>
              <a:t>st</a:t>
            </a:r>
            <a:r>
              <a:rPr lang="en-US" sz="2400" dirty="0"/>
              <a:t> grade non-IEP students will increase their RIT value by 16 points. Identified 1</a:t>
            </a:r>
            <a:r>
              <a:rPr lang="en-US" sz="2400" baseline="30000" dirty="0"/>
              <a:t>st</a:t>
            </a:r>
            <a:r>
              <a:rPr lang="en-US" sz="2400" dirty="0"/>
              <a:t> grade IEP students will increase their RIT value by 4 points. </a:t>
            </a:r>
          </a:p>
          <a:p>
            <a:endParaRPr lang="en-US" dirty="0"/>
          </a:p>
        </p:txBody>
      </p:sp>
      <p:sp>
        <p:nvSpPr>
          <p:cNvPr id="3" name="Title 2"/>
          <p:cNvSpPr>
            <a:spLocks noGrp="1"/>
          </p:cNvSpPr>
          <p:nvPr>
            <p:ph type="title"/>
          </p:nvPr>
        </p:nvSpPr>
        <p:spPr/>
        <p:txBody>
          <a:bodyPr/>
          <a:lstStyle/>
          <a:p>
            <a:r>
              <a:rPr lang="en-US" dirty="0" smtClean="0"/>
              <a:t>Goals</a:t>
            </a:r>
            <a:endParaRPr lang="en-US" dirty="0"/>
          </a:p>
        </p:txBody>
      </p:sp>
    </p:spTree>
    <p:extLst>
      <p:ext uri="{BB962C8B-B14F-4D97-AF65-F5344CB8AC3E}">
        <p14:creationId xmlns:p14="http://schemas.microsoft.com/office/powerpoint/2010/main" val="11613786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139700" y="1884172"/>
            <a:ext cx="4432300" cy="4407408"/>
          </a:xfrm>
        </p:spPr>
        <p:txBody>
          <a:bodyPr>
            <a:normAutofit/>
          </a:bodyPr>
          <a:lstStyle/>
          <a:p>
            <a:r>
              <a:rPr lang="en-US" sz="2000" dirty="0" smtClean="0"/>
              <a:t>First 8 weeks lessons were taken from the Ready To Learn (Student </a:t>
            </a:r>
            <a:r>
              <a:rPr lang="en-US" sz="2000" dirty="0"/>
              <a:t>S</a:t>
            </a:r>
            <a:r>
              <a:rPr lang="en-US" sz="2000" dirty="0" smtClean="0"/>
              <a:t>uccess </a:t>
            </a:r>
            <a:r>
              <a:rPr lang="en-US" sz="2000" dirty="0"/>
              <a:t>S</a:t>
            </a:r>
            <a:r>
              <a:rPr lang="en-US" sz="2000" dirty="0" smtClean="0"/>
              <a:t>kills) curriculum to increase the understanding of the skills for learning</a:t>
            </a:r>
            <a:endParaRPr lang="en-US" sz="2000" dirty="0"/>
          </a:p>
          <a:p>
            <a:r>
              <a:rPr lang="en-US" sz="2000" dirty="0" smtClean="0"/>
              <a:t>Second 8 weeks lessons were using games to reinforce the skills for learning</a:t>
            </a:r>
          </a:p>
        </p:txBody>
      </p:sp>
      <p:sp>
        <p:nvSpPr>
          <p:cNvPr id="4" name="Content Placeholder 3"/>
          <p:cNvSpPr>
            <a:spLocks noGrp="1"/>
          </p:cNvSpPr>
          <p:nvPr>
            <p:ph sz="half" idx="2"/>
          </p:nvPr>
        </p:nvSpPr>
        <p:spPr>
          <a:xfrm>
            <a:off x="5435600" y="1719072"/>
            <a:ext cx="3543300" cy="4407408"/>
          </a:xfrm>
        </p:spPr>
        <p:txBody>
          <a:bodyPr>
            <a:normAutofit/>
          </a:bodyPr>
          <a:lstStyle/>
          <a:p>
            <a:r>
              <a:rPr lang="en-US" sz="2400" dirty="0" smtClean="0"/>
              <a:t>Skills </a:t>
            </a:r>
            <a:r>
              <a:rPr lang="en-US" sz="2400" dirty="0"/>
              <a:t>for learning</a:t>
            </a:r>
          </a:p>
          <a:p>
            <a:pPr lvl="1"/>
            <a:r>
              <a:rPr lang="en-US" sz="2000" dirty="0"/>
              <a:t>Focusing attention</a:t>
            </a:r>
          </a:p>
          <a:p>
            <a:pPr lvl="1"/>
            <a:r>
              <a:rPr lang="en-US" sz="2000" dirty="0"/>
              <a:t>Listening</a:t>
            </a:r>
          </a:p>
          <a:p>
            <a:pPr lvl="1"/>
            <a:r>
              <a:rPr lang="en-US" sz="2000" dirty="0"/>
              <a:t>Being assertive</a:t>
            </a:r>
          </a:p>
          <a:p>
            <a:pPr lvl="1"/>
            <a:r>
              <a:rPr lang="en-US" sz="2000" dirty="0"/>
              <a:t>Using self-talk </a:t>
            </a:r>
          </a:p>
          <a:p>
            <a:pPr lvl="1"/>
            <a:r>
              <a:rPr lang="en-US" sz="2000" dirty="0"/>
              <a:t>Increasing memory</a:t>
            </a:r>
          </a:p>
          <a:p>
            <a:pPr lvl="1"/>
            <a:r>
              <a:rPr lang="en-US" sz="2000" dirty="0"/>
              <a:t>Body control</a:t>
            </a:r>
          </a:p>
          <a:p>
            <a:pPr lvl="1"/>
            <a:r>
              <a:rPr lang="en-US" sz="2000" dirty="0"/>
              <a:t>Team Work</a:t>
            </a:r>
          </a:p>
          <a:p>
            <a:endParaRPr lang="en-US" dirty="0"/>
          </a:p>
        </p:txBody>
      </p:sp>
      <p:sp>
        <p:nvSpPr>
          <p:cNvPr id="3" name="Title 2"/>
          <p:cNvSpPr>
            <a:spLocks noGrp="1"/>
          </p:cNvSpPr>
          <p:nvPr>
            <p:ph type="title"/>
          </p:nvPr>
        </p:nvSpPr>
        <p:spPr/>
        <p:txBody>
          <a:bodyPr/>
          <a:lstStyle/>
          <a:p>
            <a:r>
              <a:rPr lang="en-US" dirty="0" smtClean="0"/>
              <a:t>RTL Small groups</a:t>
            </a:r>
            <a:endParaRPr lang="en-US" dirty="0"/>
          </a:p>
        </p:txBody>
      </p:sp>
    </p:spTree>
    <p:extLst>
      <p:ext uri="{BB962C8B-B14F-4D97-AF65-F5344CB8AC3E}">
        <p14:creationId xmlns:p14="http://schemas.microsoft.com/office/powerpoint/2010/main" val="3565210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p:tgtEl>
                                          <p:spTgt spid="4">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4">
                                            <p:txEl>
                                              <p:pRg st="0" end="0"/>
                                            </p:txEl>
                                          </p:spTgt>
                                        </p:tgtEl>
                                      </p:cBhvr>
                                    </p:animEffect>
                                  </p:childTnLst>
                                </p:cTn>
                              </p:par>
                              <p:par>
                                <p:cTn id="9" presetID="1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p:tgtEl>
                                          <p:spTgt spid="4">
                                            <p:txEl>
                                              <p:pRg st="1" end="1"/>
                                            </p:txEl>
                                          </p:spTgt>
                                        </p:tgtEl>
                                        <p:attrNameLst>
                                          <p:attrName>ppt_y</p:attrName>
                                        </p:attrNameLst>
                                      </p:cBhvr>
                                      <p:tavLst>
                                        <p:tav tm="0">
                                          <p:val>
                                            <p:strVal val="#ppt_y+#ppt_h*1.125000"/>
                                          </p:val>
                                        </p:tav>
                                        <p:tav tm="100000">
                                          <p:val>
                                            <p:strVal val="#ppt_y"/>
                                          </p:val>
                                        </p:tav>
                                      </p:tavLst>
                                    </p:anim>
                                    <p:animEffect transition="in" filter="wipe(up)">
                                      <p:cBhvr>
                                        <p:cTn id="12" dur="500"/>
                                        <p:tgtEl>
                                          <p:spTgt spid="4">
                                            <p:txEl>
                                              <p:pRg st="1" end="1"/>
                                            </p:txEl>
                                          </p:spTgt>
                                        </p:tgtEl>
                                      </p:cBhvr>
                                    </p:animEffect>
                                  </p:childTnLst>
                                </p:cTn>
                              </p:par>
                              <p:par>
                                <p:cTn id="13" presetID="1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p:tgtEl>
                                          <p:spTgt spid="4">
                                            <p:txEl>
                                              <p:pRg st="2" end="2"/>
                                            </p:txEl>
                                          </p:spTgt>
                                        </p:tgtEl>
                                        <p:attrNameLst>
                                          <p:attrName>ppt_y</p:attrName>
                                        </p:attrNameLst>
                                      </p:cBhvr>
                                      <p:tavLst>
                                        <p:tav tm="0">
                                          <p:val>
                                            <p:strVal val="#ppt_y+#ppt_h*1.125000"/>
                                          </p:val>
                                        </p:tav>
                                        <p:tav tm="100000">
                                          <p:val>
                                            <p:strVal val="#ppt_y"/>
                                          </p:val>
                                        </p:tav>
                                      </p:tavLst>
                                    </p:anim>
                                    <p:animEffect transition="in" filter="wipe(up)">
                                      <p:cBhvr>
                                        <p:cTn id="16" dur="500"/>
                                        <p:tgtEl>
                                          <p:spTgt spid="4">
                                            <p:txEl>
                                              <p:pRg st="2" end="2"/>
                                            </p:txEl>
                                          </p:spTgt>
                                        </p:tgtEl>
                                      </p:cBhvr>
                                    </p:animEffect>
                                  </p:childTnLst>
                                </p:cTn>
                              </p:par>
                              <p:par>
                                <p:cTn id="17" presetID="12" presetClass="entr" presetSubtype="4"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p:tgtEl>
                                          <p:spTgt spid="4">
                                            <p:txEl>
                                              <p:pRg st="3" end="3"/>
                                            </p:txEl>
                                          </p:spTgt>
                                        </p:tgtEl>
                                        <p:attrNameLst>
                                          <p:attrName>ppt_y</p:attrName>
                                        </p:attrNameLst>
                                      </p:cBhvr>
                                      <p:tavLst>
                                        <p:tav tm="0">
                                          <p:val>
                                            <p:strVal val="#ppt_y+#ppt_h*1.125000"/>
                                          </p:val>
                                        </p:tav>
                                        <p:tav tm="100000">
                                          <p:val>
                                            <p:strVal val="#ppt_y"/>
                                          </p:val>
                                        </p:tav>
                                      </p:tavLst>
                                    </p:anim>
                                    <p:animEffect transition="in" filter="wipe(up)">
                                      <p:cBhvr>
                                        <p:cTn id="20" dur="500"/>
                                        <p:tgtEl>
                                          <p:spTgt spid="4">
                                            <p:txEl>
                                              <p:pRg st="3" end="3"/>
                                            </p:txEl>
                                          </p:spTgt>
                                        </p:tgtEl>
                                      </p:cBhvr>
                                    </p:animEffect>
                                  </p:childTnLst>
                                </p:cTn>
                              </p:par>
                              <p:par>
                                <p:cTn id="21" presetID="12" presetClass="entr" presetSubtype="4"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p:tgtEl>
                                          <p:spTgt spid="4">
                                            <p:txEl>
                                              <p:pRg st="4" end="4"/>
                                            </p:txEl>
                                          </p:spTgt>
                                        </p:tgtEl>
                                        <p:attrNameLst>
                                          <p:attrName>ppt_y</p:attrName>
                                        </p:attrNameLst>
                                      </p:cBhvr>
                                      <p:tavLst>
                                        <p:tav tm="0">
                                          <p:val>
                                            <p:strVal val="#ppt_y+#ppt_h*1.125000"/>
                                          </p:val>
                                        </p:tav>
                                        <p:tav tm="100000">
                                          <p:val>
                                            <p:strVal val="#ppt_y"/>
                                          </p:val>
                                        </p:tav>
                                      </p:tavLst>
                                    </p:anim>
                                    <p:animEffect transition="in" filter="wipe(up)">
                                      <p:cBhvr>
                                        <p:cTn id="24" dur="500"/>
                                        <p:tgtEl>
                                          <p:spTgt spid="4">
                                            <p:txEl>
                                              <p:pRg st="4" end="4"/>
                                            </p:txEl>
                                          </p:spTgt>
                                        </p:tgtEl>
                                      </p:cBhvr>
                                    </p:animEffect>
                                  </p:childTnLst>
                                </p:cTn>
                              </p:par>
                              <p:par>
                                <p:cTn id="25" presetID="12" presetClass="entr" presetSubtype="4"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 calcmode="lin" valueType="num">
                                      <p:cBhvr additive="base">
                                        <p:cTn id="27" dur="500"/>
                                        <p:tgtEl>
                                          <p:spTgt spid="4">
                                            <p:txEl>
                                              <p:pRg st="5" end="5"/>
                                            </p:txEl>
                                          </p:spTgt>
                                        </p:tgtEl>
                                        <p:attrNameLst>
                                          <p:attrName>ppt_y</p:attrName>
                                        </p:attrNameLst>
                                      </p:cBhvr>
                                      <p:tavLst>
                                        <p:tav tm="0">
                                          <p:val>
                                            <p:strVal val="#ppt_y+#ppt_h*1.125000"/>
                                          </p:val>
                                        </p:tav>
                                        <p:tav tm="100000">
                                          <p:val>
                                            <p:strVal val="#ppt_y"/>
                                          </p:val>
                                        </p:tav>
                                      </p:tavLst>
                                    </p:anim>
                                    <p:animEffect transition="in" filter="wipe(up)">
                                      <p:cBhvr>
                                        <p:cTn id="28" dur="500"/>
                                        <p:tgtEl>
                                          <p:spTgt spid="4">
                                            <p:txEl>
                                              <p:pRg st="5" end="5"/>
                                            </p:txEl>
                                          </p:spTgt>
                                        </p:tgtEl>
                                      </p:cBhvr>
                                    </p:animEffect>
                                  </p:childTnLst>
                                </p:cTn>
                              </p:par>
                              <p:par>
                                <p:cTn id="29" presetID="12" presetClass="entr" presetSubtype="4" fill="hold"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p:tgtEl>
                                          <p:spTgt spid="4">
                                            <p:txEl>
                                              <p:pRg st="6" end="6"/>
                                            </p:txEl>
                                          </p:spTgt>
                                        </p:tgtEl>
                                        <p:attrNameLst>
                                          <p:attrName>ppt_y</p:attrName>
                                        </p:attrNameLst>
                                      </p:cBhvr>
                                      <p:tavLst>
                                        <p:tav tm="0">
                                          <p:val>
                                            <p:strVal val="#ppt_y+#ppt_h*1.125000"/>
                                          </p:val>
                                        </p:tav>
                                        <p:tav tm="100000">
                                          <p:val>
                                            <p:strVal val="#ppt_y"/>
                                          </p:val>
                                        </p:tav>
                                      </p:tavLst>
                                    </p:anim>
                                    <p:animEffect transition="in" filter="wipe(up)">
                                      <p:cBhvr>
                                        <p:cTn id="32" dur="500"/>
                                        <p:tgtEl>
                                          <p:spTgt spid="4">
                                            <p:txEl>
                                              <p:pRg st="6" end="6"/>
                                            </p:txEl>
                                          </p:spTgt>
                                        </p:tgtEl>
                                      </p:cBhvr>
                                    </p:animEffect>
                                  </p:childTnLst>
                                </p:cTn>
                              </p:par>
                              <p:par>
                                <p:cTn id="33" presetID="12" presetClass="entr" presetSubtype="4" fill="hold" nodeType="with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anim calcmode="lin" valueType="num">
                                      <p:cBhvr additive="base">
                                        <p:cTn id="35" dur="500"/>
                                        <p:tgtEl>
                                          <p:spTgt spid="4">
                                            <p:txEl>
                                              <p:pRg st="7" end="7"/>
                                            </p:txEl>
                                          </p:spTgt>
                                        </p:tgtEl>
                                        <p:attrNameLst>
                                          <p:attrName>ppt_y</p:attrName>
                                        </p:attrNameLst>
                                      </p:cBhvr>
                                      <p:tavLst>
                                        <p:tav tm="0">
                                          <p:val>
                                            <p:strVal val="#ppt_y+#ppt_h*1.125000"/>
                                          </p:val>
                                        </p:tav>
                                        <p:tav tm="100000">
                                          <p:val>
                                            <p:strVal val="#ppt_y"/>
                                          </p:val>
                                        </p:tav>
                                      </p:tavLst>
                                    </p:anim>
                                    <p:animEffect transition="in" filter="wipe(up)">
                                      <p:cBhvr>
                                        <p:cTn id="36"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half" idx="1"/>
            <p:extLst>
              <p:ext uri="{D42A27DB-BD31-4B8C-83A1-F6EECF244321}">
                <p14:modId xmlns:p14="http://schemas.microsoft.com/office/powerpoint/2010/main" val="3598059713"/>
              </p:ext>
            </p:extLst>
          </p:nvPr>
        </p:nvGraphicFramePr>
        <p:xfrm>
          <a:off x="152400" y="1719262"/>
          <a:ext cx="4610100" cy="4922837"/>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Placeholder 4"/>
          <p:cNvSpPr>
            <a:spLocks noGrp="1"/>
          </p:cNvSpPr>
          <p:nvPr>
            <p:ph sz="half" idx="2"/>
          </p:nvPr>
        </p:nvSpPr>
        <p:spPr>
          <a:xfrm>
            <a:off x="4927600" y="2709672"/>
            <a:ext cx="4038600" cy="2954528"/>
          </a:xfrm>
        </p:spPr>
        <p:txBody>
          <a:bodyPr>
            <a:normAutofit/>
          </a:bodyPr>
          <a:lstStyle/>
          <a:p>
            <a:r>
              <a:rPr lang="en-US" sz="2000" dirty="0"/>
              <a:t>During the </a:t>
            </a:r>
            <a:r>
              <a:rPr lang="en-US" sz="2000" dirty="0" smtClean="0"/>
              <a:t>3</a:t>
            </a:r>
            <a:r>
              <a:rPr lang="en-US" sz="2000" baseline="30000" dirty="0" smtClean="0"/>
              <a:t>rd</a:t>
            </a:r>
            <a:r>
              <a:rPr lang="en-US" sz="2000" dirty="0"/>
              <a:t> </a:t>
            </a:r>
            <a:r>
              <a:rPr lang="en-US" sz="2000" dirty="0" smtClean="0"/>
              <a:t>trimester </a:t>
            </a:r>
            <a:r>
              <a:rPr lang="en-US" sz="2000" dirty="0"/>
              <a:t>these students had a total of 4 office referrals, which is one forth the number of referrals of the 1</a:t>
            </a:r>
            <a:r>
              <a:rPr lang="en-US" sz="2000" baseline="30000" dirty="0"/>
              <a:t>st</a:t>
            </a:r>
            <a:r>
              <a:rPr lang="en-US" sz="2000" dirty="0"/>
              <a:t> trimester. </a:t>
            </a:r>
            <a:endParaRPr lang="en-US" sz="2000" dirty="0" smtClean="0"/>
          </a:p>
          <a:p>
            <a:r>
              <a:rPr lang="en-US" sz="2000" dirty="0" smtClean="0"/>
              <a:t>This </a:t>
            </a:r>
            <a:r>
              <a:rPr lang="en-US" sz="2000" dirty="0"/>
              <a:t>by far </a:t>
            </a:r>
            <a:r>
              <a:rPr lang="en-US" sz="2000" dirty="0" smtClean="0"/>
              <a:t>surpasses </a:t>
            </a:r>
            <a:r>
              <a:rPr lang="en-US" sz="2000" dirty="0"/>
              <a:t>the goal of reducing the office referrals by one half. </a:t>
            </a:r>
          </a:p>
        </p:txBody>
      </p:sp>
      <p:sp>
        <p:nvSpPr>
          <p:cNvPr id="3" name="Title 2"/>
          <p:cNvSpPr>
            <a:spLocks noGrp="1"/>
          </p:cNvSpPr>
          <p:nvPr>
            <p:ph type="title"/>
          </p:nvPr>
        </p:nvSpPr>
        <p:spPr/>
        <p:txBody>
          <a:bodyPr/>
          <a:lstStyle/>
          <a:p>
            <a:r>
              <a:rPr lang="en-US" dirty="0" smtClean="0"/>
              <a:t>Results</a:t>
            </a:r>
            <a:endParaRPr lang="en-US" dirty="0"/>
          </a:p>
        </p:txBody>
      </p:sp>
    </p:spTree>
    <p:extLst>
      <p:ext uri="{BB962C8B-B14F-4D97-AF65-F5344CB8AC3E}">
        <p14:creationId xmlns:p14="http://schemas.microsoft.com/office/powerpoint/2010/main" val="7140672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half" idx="1"/>
            <p:extLst>
              <p:ext uri="{D42A27DB-BD31-4B8C-83A1-F6EECF244321}">
                <p14:modId xmlns:p14="http://schemas.microsoft.com/office/powerpoint/2010/main" val="1401812296"/>
              </p:ext>
            </p:extLst>
          </p:nvPr>
        </p:nvGraphicFramePr>
        <p:xfrm>
          <a:off x="190500" y="1719262"/>
          <a:ext cx="4927600" cy="4999037"/>
        </p:xfrm>
        <a:graphic>
          <a:graphicData uri="http://schemas.openxmlformats.org/drawingml/2006/chart">
            <c:chart xmlns:c="http://schemas.openxmlformats.org/drawingml/2006/chart" xmlns:r="http://schemas.openxmlformats.org/officeDocument/2006/relationships" r:id="rId2"/>
          </a:graphicData>
        </a:graphic>
      </p:graphicFrame>
      <p:sp>
        <p:nvSpPr>
          <p:cNvPr id="7" name="Content Placeholder 6"/>
          <p:cNvSpPr>
            <a:spLocks noGrp="1"/>
          </p:cNvSpPr>
          <p:nvPr>
            <p:ph sz="half" idx="2"/>
          </p:nvPr>
        </p:nvSpPr>
        <p:spPr>
          <a:xfrm>
            <a:off x="5118100" y="2633472"/>
            <a:ext cx="3835400" cy="3183128"/>
          </a:xfrm>
        </p:spPr>
        <p:txBody>
          <a:bodyPr>
            <a:normAutofit/>
          </a:bodyPr>
          <a:lstStyle/>
          <a:p>
            <a:r>
              <a:rPr lang="en-US" sz="1800" dirty="0"/>
              <a:t>During the first trimester this group of identified students had a total of 26 office referrals as a whole. At the end of the 3</a:t>
            </a:r>
            <a:r>
              <a:rPr lang="en-US" sz="1800" baseline="30000" dirty="0"/>
              <a:t>rd</a:t>
            </a:r>
            <a:r>
              <a:rPr lang="en-US" sz="1800" dirty="0"/>
              <a:t> trimester there was only one office referral made for this group of students. </a:t>
            </a:r>
            <a:endParaRPr lang="en-US" sz="1800" dirty="0" smtClean="0"/>
          </a:p>
          <a:p>
            <a:r>
              <a:rPr lang="en-US" sz="1800" dirty="0" smtClean="0"/>
              <a:t>This </a:t>
            </a:r>
            <a:r>
              <a:rPr lang="en-US" sz="1800" dirty="0"/>
              <a:t>by far </a:t>
            </a:r>
            <a:r>
              <a:rPr lang="en-US" sz="1800" dirty="0" smtClean="0"/>
              <a:t>surpasses </a:t>
            </a:r>
            <a:r>
              <a:rPr lang="en-US" sz="1800" dirty="0"/>
              <a:t>the goal of reducing the office referrals by one half.</a:t>
            </a:r>
          </a:p>
          <a:p>
            <a:pPr marL="45720" indent="0">
              <a:buNone/>
            </a:pPr>
            <a:endParaRPr lang="en-US" dirty="0"/>
          </a:p>
        </p:txBody>
      </p:sp>
      <p:sp>
        <p:nvSpPr>
          <p:cNvPr id="3" name="Title 2"/>
          <p:cNvSpPr>
            <a:spLocks noGrp="1"/>
          </p:cNvSpPr>
          <p:nvPr>
            <p:ph type="title"/>
          </p:nvPr>
        </p:nvSpPr>
        <p:spPr/>
        <p:txBody>
          <a:bodyPr/>
          <a:lstStyle/>
          <a:p>
            <a:r>
              <a:rPr lang="en-US" dirty="0" smtClean="0"/>
              <a:t>Results</a:t>
            </a:r>
            <a:endParaRPr lang="en-US" dirty="0"/>
          </a:p>
        </p:txBody>
      </p:sp>
    </p:spTree>
    <p:extLst>
      <p:ext uri="{BB962C8B-B14F-4D97-AF65-F5344CB8AC3E}">
        <p14:creationId xmlns:p14="http://schemas.microsoft.com/office/powerpoint/2010/main" val="14396242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Grid.thmx</Template>
  <TotalTime>74</TotalTime>
  <Words>556</Words>
  <Application>Microsoft Office PowerPoint</Application>
  <PresentationFormat>On-screen Show (4:3)</PresentationFormat>
  <Paragraphs>80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Grid</vt:lpstr>
      <vt:lpstr>Donald e. cline elementary</vt:lpstr>
      <vt:lpstr>Overview</vt:lpstr>
      <vt:lpstr>Demographics</vt:lpstr>
      <vt:lpstr>Mission</vt:lpstr>
      <vt:lpstr>Baseline data</vt:lpstr>
      <vt:lpstr>Goals</vt:lpstr>
      <vt:lpstr>RTL Small groups</vt:lpstr>
      <vt:lpstr>Results</vt:lpstr>
      <vt:lpstr>Results</vt:lpstr>
      <vt:lpstr>Results</vt:lpstr>
      <vt:lpstr>NEXT STEPS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Donald e. cline elementary</dc:title>
  <dc:creator>Gabrielle Moody</dc:creator>
  <cp:lastModifiedBy>Katie Crilley</cp:lastModifiedBy>
  <cp:revision>8</cp:revision>
  <dcterms:created xsi:type="dcterms:W3CDTF">2015-05-04T13:11:23Z</dcterms:created>
  <dcterms:modified xsi:type="dcterms:W3CDTF">2016-04-11T19:26:17Z</dcterms:modified>
</cp:coreProperties>
</file>