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104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 of students who scored a 3-or-lower</c:v>
                </c:pt>
              </c:strCache>
            </c:strRef>
          </c:tx>
          <c:invertIfNegative val="0"/>
          <c:cat>
            <c:strRef>
              <c:f>Sheet1!$A$2:$A$3</c:f>
              <c:strCache>
                <c:ptCount val="2"/>
                <c:pt idx="0">
                  <c:v>Fall 2013</c:v>
                </c:pt>
                <c:pt idx="1">
                  <c:v>Spring 2014</c:v>
                </c:pt>
              </c:strCache>
            </c:strRef>
          </c:cat>
          <c:val>
            <c:numRef>
              <c:f>Sheet1!$B$2:$B$3</c:f>
              <c:numCache>
                <c:formatCode>0%</c:formatCode>
                <c:ptCount val="2"/>
                <c:pt idx="0">
                  <c:v>0.18</c:v>
                </c:pt>
                <c:pt idx="1">
                  <c:v>0.11</c:v>
                </c:pt>
              </c:numCache>
            </c:numRef>
          </c:val>
        </c:ser>
        <c:dLbls>
          <c:showLegendKey val="0"/>
          <c:showVal val="0"/>
          <c:showCatName val="0"/>
          <c:showSerName val="0"/>
          <c:showPercent val="0"/>
          <c:showBubbleSize val="0"/>
        </c:dLbls>
        <c:gapWidth val="150"/>
        <c:axId val="33329536"/>
        <c:axId val="33331072"/>
      </c:barChart>
      <c:catAx>
        <c:axId val="33329536"/>
        <c:scaling>
          <c:orientation val="minMax"/>
        </c:scaling>
        <c:delete val="0"/>
        <c:axPos val="b"/>
        <c:majorTickMark val="out"/>
        <c:minorTickMark val="none"/>
        <c:tickLblPos val="nextTo"/>
        <c:crossAx val="33331072"/>
        <c:crosses val="autoZero"/>
        <c:auto val="1"/>
        <c:lblAlgn val="ctr"/>
        <c:lblOffset val="100"/>
        <c:noMultiLvlLbl val="0"/>
      </c:catAx>
      <c:valAx>
        <c:axId val="33331072"/>
        <c:scaling>
          <c:orientation val="minMax"/>
        </c:scaling>
        <c:delete val="0"/>
        <c:axPos val="l"/>
        <c:majorGridlines/>
        <c:numFmt formatCode="0%" sourceLinked="1"/>
        <c:majorTickMark val="out"/>
        <c:minorTickMark val="none"/>
        <c:tickLblPos val="nextTo"/>
        <c:crossAx val="3332953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Spring 2014</c:v>
                </c:pt>
              </c:strCache>
            </c:strRef>
          </c:tx>
          <c:invertIfNegative val="0"/>
          <c:cat>
            <c:strRef>
              <c:f>Sheet1!$A$2:$A$5</c:f>
              <c:strCache>
                <c:ptCount val="4"/>
                <c:pt idx="0">
                  <c:v>Female</c:v>
                </c:pt>
                <c:pt idx="1">
                  <c:v>Male</c:v>
                </c:pt>
                <c:pt idx="2">
                  <c:v>Free/Reduced</c:v>
                </c:pt>
                <c:pt idx="3">
                  <c:v>IEP</c:v>
                </c:pt>
              </c:strCache>
            </c:strRef>
          </c:cat>
          <c:val>
            <c:numRef>
              <c:f>Sheet1!$B$2:$B$5</c:f>
              <c:numCache>
                <c:formatCode>0%</c:formatCode>
                <c:ptCount val="4"/>
                <c:pt idx="0">
                  <c:v>0.05</c:v>
                </c:pt>
                <c:pt idx="1">
                  <c:v>0.06</c:v>
                </c:pt>
                <c:pt idx="2">
                  <c:v>7.0000000000000007E-2</c:v>
                </c:pt>
                <c:pt idx="3">
                  <c:v>0.08</c:v>
                </c:pt>
              </c:numCache>
            </c:numRef>
          </c:val>
        </c:ser>
        <c:ser>
          <c:idx val="1"/>
          <c:order val="1"/>
          <c:tx>
            <c:strRef>
              <c:f>Sheet1!$C$1</c:f>
              <c:strCache>
                <c:ptCount val="1"/>
                <c:pt idx="0">
                  <c:v>Fall 20132</c:v>
                </c:pt>
              </c:strCache>
            </c:strRef>
          </c:tx>
          <c:invertIfNegative val="0"/>
          <c:cat>
            <c:strRef>
              <c:f>Sheet1!$A$2:$A$5</c:f>
              <c:strCache>
                <c:ptCount val="4"/>
                <c:pt idx="0">
                  <c:v>Female</c:v>
                </c:pt>
                <c:pt idx="1">
                  <c:v>Male</c:v>
                </c:pt>
                <c:pt idx="2">
                  <c:v>Free/Reduced</c:v>
                </c:pt>
                <c:pt idx="3">
                  <c:v>IEP</c:v>
                </c:pt>
              </c:strCache>
            </c:strRef>
          </c:cat>
          <c:val>
            <c:numRef>
              <c:f>Sheet1!$C$2:$C$5</c:f>
              <c:numCache>
                <c:formatCode>0%</c:formatCode>
                <c:ptCount val="4"/>
                <c:pt idx="0">
                  <c:v>0.08</c:v>
                </c:pt>
                <c:pt idx="1">
                  <c:v>0.1</c:v>
                </c:pt>
                <c:pt idx="2">
                  <c:v>0.09</c:v>
                </c:pt>
                <c:pt idx="3">
                  <c:v>0.11</c:v>
                </c:pt>
              </c:numCache>
            </c:numRef>
          </c:val>
        </c:ser>
        <c:dLbls>
          <c:showLegendKey val="0"/>
          <c:showVal val="0"/>
          <c:showCatName val="0"/>
          <c:showSerName val="0"/>
          <c:showPercent val="0"/>
          <c:showBubbleSize val="0"/>
        </c:dLbls>
        <c:gapWidth val="150"/>
        <c:shape val="box"/>
        <c:axId val="33374592"/>
        <c:axId val="33376128"/>
        <c:axId val="33362368"/>
      </c:bar3DChart>
      <c:catAx>
        <c:axId val="33374592"/>
        <c:scaling>
          <c:orientation val="minMax"/>
        </c:scaling>
        <c:delete val="0"/>
        <c:axPos val="b"/>
        <c:majorTickMark val="out"/>
        <c:minorTickMark val="none"/>
        <c:tickLblPos val="nextTo"/>
        <c:crossAx val="33376128"/>
        <c:crosses val="autoZero"/>
        <c:auto val="1"/>
        <c:lblAlgn val="ctr"/>
        <c:lblOffset val="100"/>
        <c:noMultiLvlLbl val="0"/>
      </c:catAx>
      <c:valAx>
        <c:axId val="33376128"/>
        <c:scaling>
          <c:orientation val="minMax"/>
        </c:scaling>
        <c:delete val="0"/>
        <c:axPos val="l"/>
        <c:majorGridlines/>
        <c:numFmt formatCode="0%" sourceLinked="1"/>
        <c:majorTickMark val="out"/>
        <c:minorTickMark val="none"/>
        <c:tickLblPos val="nextTo"/>
        <c:crossAx val="33374592"/>
        <c:crosses val="autoZero"/>
        <c:crossBetween val="between"/>
      </c:valAx>
      <c:serAx>
        <c:axId val="33362368"/>
        <c:scaling>
          <c:orientation val="minMax"/>
        </c:scaling>
        <c:delete val="0"/>
        <c:axPos val="b"/>
        <c:majorTickMark val="out"/>
        <c:minorTickMark val="none"/>
        <c:tickLblPos val="nextTo"/>
        <c:crossAx val="33376128"/>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Tier One</c:v>
                </c:pt>
              </c:strCache>
            </c:strRef>
          </c:tx>
          <c:cat>
            <c:strRef>
              <c:f>Sheet1!$A$2:$A$4</c:f>
              <c:strCache>
                <c:ptCount val="3"/>
                <c:pt idx="0">
                  <c:v>Fall</c:v>
                </c:pt>
                <c:pt idx="1">
                  <c:v>Winter</c:v>
                </c:pt>
                <c:pt idx="2">
                  <c:v>Spring</c:v>
                </c:pt>
              </c:strCache>
            </c:strRef>
          </c:cat>
          <c:val>
            <c:numRef>
              <c:f>Sheet1!$B$2:$B$4</c:f>
              <c:numCache>
                <c:formatCode>General</c:formatCode>
                <c:ptCount val="3"/>
                <c:pt idx="0">
                  <c:v>218.8</c:v>
                </c:pt>
                <c:pt idx="1">
                  <c:v>221.71</c:v>
                </c:pt>
                <c:pt idx="2">
                  <c:v>224.34</c:v>
                </c:pt>
              </c:numCache>
            </c:numRef>
          </c:val>
          <c:smooth val="0"/>
        </c:ser>
        <c:ser>
          <c:idx val="1"/>
          <c:order val="1"/>
          <c:tx>
            <c:strRef>
              <c:f>Sheet1!$C$1</c:f>
              <c:strCache>
                <c:ptCount val="1"/>
                <c:pt idx="0">
                  <c:v>SSS Small Groups</c:v>
                </c:pt>
              </c:strCache>
            </c:strRef>
          </c:tx>
          <c:cat>
            <c:strRef>
              <c:f>Sheet1!$A$2:$A$4</c:f>
              <c:strCache>
                <c:ptCount val="3"/>
                <c:pt idx="0">
                  <c:v>Fall</c:v>
                </c:pt>
                <c:pt idx="1">
                  <c:v>Winter</c:v>
                </c:pt>
                <c:pt idx="2">
                  <c:v>Spring</c:v>
                </c:pt>
              </c:strCache>
            </c:strRef>
          </c:cat>
          <c:val>
            <c:numRef>
              <c:f>Sheet1!$C$2:$C$4</c:f>
              <c:numCache>
                <c:formatCode>General</c:formatCode>
                <c:ptCount val="3"/>
                <c:pt idx="0">
                  <c:v>212.4</c:v>
                </c:pt>
                <c:pt idx="1">
                  <c:v>216.45</c:v>
                </c:pt>
                <c:pt idx="2">
                  <c:v>221.36</c:v>
                </c:pt>
              </c:numCache>
            </c:numRef>
          </c:val>
          <c:smooth val="0"/>
        </c:ser>
        <c:dLbls>
          <c:showLegendKey val="0"/>
          <c:showVal val="0"/>
          <c:showCatName val="0"/>
          <c:showSerName val="0"/>
          <c:showPercent val="0"/>
          <c:showBubbleSize val="0"/>
        </c:dLbls>
        <c:marker val="1"/>
        <c:smooth val="0"/>
        <c:axId val="33567872"/>
        <c:axId val="33569408"/>
      </c:lineChart>
      <c:catAx>
        <c:axId val="33567872"/>
        <c:scaling>
          <c:orientation val="minMax"/>
        </c:scaling>
        <c:delete val="0"/>
        <c:axPos val="b"/>
        <c:majorTickMark val="out"/>
        <c:minorTickMark val="none"/>
        <c:tickLblPos val="nextTo"/>
        <c:crossAx val="33569408"/>
        <c:crosses val="autoZero"/>
        <c:auto val="1"/>
        <c:lblAlgn val="ctr"/>
        <c:lblOffset val="100"/>
        <c:noMultiLvlLbl val="0"/>
      </c:catAx>
      <c:valAx>
        <c:axId val="33569408"/>
        <c:scaling>
          <c:orientation val="minMax"/>
        </c:scaling>
        <c:delete val="0"/>
        <c:axPos val="l"/>
        <c:majorGridlines/>
        <c:numFmt formatCode="General" sourceLinked="1"/>
        <c:majorTickMark val="out"/>
        <c:minorTickMark val="none"/>
        <c:tickLblPos val="nextTo"/>
        <c:crossAx val="3356787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Females</c:v>
                </c:pt>
              </c:strCache>
            </c:strRef>
          </c:tx>
          <c:cat>
            <c:strRef>
              <c:f>Sheet1!$A$2:$A$4</c:f>
              <c:strCache>
                <c:ptCount val="3"/>
                <c:pt idx="0">
                  <c:v>Fall</c:v>
                </c:pt>
                <c:pt idx="1">
                  <c:v>Winter</c:v>
                </c:pt>
                <c:pt idx="2">
                  <c:v>Spring</c:v>
                </c:pt>
              </c:strCache>
            </c:strRef>
          </c:cat>
          <c:val>
            <c:numRef>
              <c:f>Sheet1!$B$2:$B$4</c:f>
              <c:numCache>
                <c:formatCode>General</c:formatCode>
                <c:ptCount val="3"/>
                <c:pt idx="0">
                  <c:v>222.8</c:v>
                </c:pt>
                <c:pt idx="1">
                  <c:v>224.71</c:v>
                </c:pt>
                <c:pt idx="2">
                  <c:v>225.34</c:v>
                </c:pt>
              </c:numCache>
            </c:numRef>
          </c:val>
          <c:smooth val="0"/>
        </c:ser>
        <c:ser>
          <c:idx val="1"/>
          <c:order val="1"/>
          <c:tx>
            <c:strRef>
              <c:f>Sheet1!$C$1</c:f>
              <c:strCache>
                <c:ptCount val="1"/>
                <c:pt idx="0">
                  <c:v>Males</c:v>
                </c:pt>
              </c:strCache>
            </c:strRef>
          </c:tx>
          <c:cat>
            <c:strRef>
              <c:f>Sheet1!$A$2:$A$4</c:f>
              <c:strCache>
                <c:ptCount val="3"/>
                <c:pt idx="0">
                  <c:v>Fall</c:v>
                </c:pt>
                <c:pt idx="1">
                  <c:v>Winter</c:v>
                </c:pt>
                <c:pt idx="2">
                  <c:v>Spring</c:v>
                </c:pt>
              </c:strCache>
            </c:strRef>
          </c:cat>
          <c:val>
            <c:numRef>
              <c:f>Sheet1!$C$2:$C$4</c:f>
              <c:numCache>
                <c:formatCode>General</c:formatCode>
                <c:ptCount val="3"/>
                <c:pt idx="0">
                  <c:v>215.8</c:v>
                </c:pt>
                <c:pt idx="1">
                  <c:v>218.71</c:v>
                </c:pt>
                <c:pt idx="2">
                  <c:v>223.34</c:v>
                </c:pt>
              </c:numCache>
            </c:numRef>
          </c:val>
          <c:smooth val="0"/>
        </c:ser>
        <c:ser>
          <c:idx val="2"/>
          <c:order val="2"/>
          <c:tx>
            <c:strRef>
              <c:f>Sheet1!$D$1</c:f>
              <c:strCache>
                <c:ptCount val="1"/>
                <c:pt idx="0">
                  <c:v>Free/Reduced</c:v>
                </c:pt>
              </c:strCache>
            </c:strRef>
          </c:tx>
          <c:cat>
            <c:strRef>
              <c:f>Sheet1!$A$2:$A$4</c:f>
              <c:strCache>
                <c:ptCount val="3"/>
                <c:pt idx="0">
                  <c:v>Fall</c:v>
                </c:pt>
                <c:pt idx="1">
                  <c:v>Winter</c:v>
                </c:pt>
                <c:pt idx="2">
                  <c:v>Spring</c:v>
                </c:pt>
              </c:strCache>
            </c:strRef>
          </c:cat>
          <c:val>
            <c:numRef>
              <c:f>Sheet1!$D$2:$D$4</c:f>
              <c:numCache>
                <c:formatCode>General</c:formatCode>
                <c:ptCount val="3"/>
                <c:pt idx="0">
                  <c:v>210.45</c:v>
                </c:pt>
                <c:pt idx="1">
                  <c:v>215.76</c:v>
                </c:pt>
                <c:pt idx="2">
                  <c:v>220.75</c:v>
                </c:pt>
              </c:numCache>
            </c:numRef>
          </c:val>
          <c:smooth val="0"/>
        </c:ser>
        <c:ser>
          <c:idx val="3"/>
          <c:order val="3"/>
          <c:tx>
            <c:strRef>
              <c:f>Sheet1!$E$1</c:f>
              <c:strCache>
                <c:ptCount val="1"/>
                <c:pt idx="0">
                  <c:v>IEP</c:v>
                </c:pt>
              </c:strCache>
            </c:strRef>
          </c:tx>
          <c:cat>
            <c:strRef>
              <c:f>Sheet1!$A$2:$A$4</c:f>
              <c:strCache>
                <c:ptCount val="3"/>
                <c:pt idx="0">
                  <c:v>Fall</c:v>
                </c:pt>
                <c:pt idx="1">
                  <c:v>Winter</c:v>
                </c:pt>
                <c:pt idx="2">
                  <c:v>Spring</c:v>
                </c:pt>
              </c:strCache>
            </c:strRef>
          </c:cat>
          <c:val>
            <c:numRef>
              <c:f>Sheet1!$E$2:$E$4</c:f>
              <c:numCache>
                <c:formatCode>General</c:formatCode>
                <c:ptCount val="3"/>
                <c:pt idx="0">
                  <c:v>203.25</c:v>
                </c:pt>
                <c:pt idx="1">
                  <c:v>206.36</c:v>
                </c:pt>
                <c:pt idx="2">
                  <c:v>210.39</c:v>
                </c:pt>
              </c:numCache>
            </c:numRef>
          </c:val>
          <c:smooth val="0"/>
        </c:ser>
        <c:dLbls>
          <c:showLegendKey val="0"/>
          <c:showVal val="0"/>
          <c:showCatName val="0"/>
          <c:showSerName val="0"/>
          <c:showPercent val="0"/>
          <c:showBubbleSize val="0"/>
        </c:dLbls>
        <c:marker val="1"/>
        <c:smooth val="0"/>
        <c:axId val="33609600"/>
        <c:axId val="33611136"/>
      </c:lineChart>
      <c:catAx>
        <c:axId val="33609600"/>
        <c:scaling>
          <c:orientation val="minMax"/>
        </c:scaling>
        <c:delete val="0"/>
        <c:axPos val="b"/>
        <c:majorTickMark val="out"/>
        <c:minorTickMark val="none"/>
        <c:tickLblPos val="nextTo"/>
        <c:crossAx val="33611136"/>
        <c:crosses val="autoZero"/>
        <c:auto val="1"/>
        <c:lblAlgn val="ctr"/>
        <c:lblOffset val="100"/>
        <c:noMultiLvlLbl val="0"/>
      </c:catAx>
      <c:valAx>
        <c:axId val="33611136"/>
        <c:scaling>
          <c:orientation val="minMax"/>
        </c:scaling>
        <c:delete val="0"/>
        <c:axPos val="l"/>
        <c:majorGridlines/>
        <c:numFmt formatCode="General" sourceLinked="1"/>
        <c:majorTickMark val="out"/>
        <c:minorTickMark val="none"/>
        <c:tickLblPos val="nextTo"/>
        <c:crossAx val="3360960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Tier One</c:v>
                </c:pt>
              </c:strCache>
            </c:strRef>
          </c:tx>
          <c:cat>
            <c:strRef>
              <c:f>Sheet1!$A$2:$A$4</c:f>
              <c:strCache>
                <c:ptCount val="3"/>
                <c:pt idx="0">
                  <c:v>Fall</c:v>
                </c:pt>
                <c:pt idx="1">
                  <c:v>Winter</c:v>
                </c:pt>
                <c:pt idx="2">
                  <c:v>Spring</c:v>
                </c:pt>
              </c:strCache>
            </c:strRef>
          </c:cat>
          <c:val>
            <c:numRef>
              <c:f>Sheet1!$B$2:$B$4</c:f>
              <c:numCache>
                <c:formatCode>General</c:formatCode>
                <c:ptCount val="3"/>
                <c:pt idx="0">
                  <c:v>228.72200000000001</c:v>
                </c:pt>
                <c:pt idx="1">
                  <c:v>231.58</c:v>
                </c:pt>
                <c:pt idx="2">
                  <c:v>235.23</c:v>
                </c:pt>
              </c:numCache>
            </c:numRef>
          </c:val>
          <c:smooth val="0"/>
        </c:ser>
        <c:ser>
          <c:idx val="1"/>
          <c:order val="1"/>
          <c:tx>
            <c:strRef>
              <c:f>Sheet1!$C$1</c:f>
              <c:strCache>
                <c:ptCount val="1"/>
                <c:pt idx="0">
                  <c:v>SSS Small Groups</c:v>
                </c:pt>
              </c:strCache>
            </c:strRef>
          </c:tx>
          <c:cat>
            <c:strRef>
              <c:f>Sheet1!$A$2:$A$4</c:f>
              <c:strCache>
                <c:ptCount val="3"/>
                <c:pt idx="0">
                  <c:v>Fall</c:v>
                </c:pt>
                <c:pt idx="1">
                  <c:v>Winter</c:v>
                </c:pt>
                <c:pt idx="2">
                  <c:v>Spring</c:v>
                </c:pt>
              </c:strCache>
            </c:strRef>
          </c:cat>
          <c:val>
            <c:numRef>
              <c:f>Sheet1!$C$2:$C$4</c:f>
              <c:numCache>
                <c:formatCode>General</c:formatCode>
                <c:ptCount val="3"/>
                <c:pt idx="0">
                  <c:v>227.14</c:v>
                </c:pt>
                <c:pt idx="1">
                  <c:v>230.54</c:v>
                </c:pt>
                <c:pt idx="2">
                  <c:v>234.65</c:v>
                </c:pt>
              </c:numCache>
            </c:numRef>
          </c:val>
          <c:smooth val="0"/>
        </c:ser>
        <c:dLbls>
          <c:showLegendKey val="0"/>
          <c:showVal val="0"/>
          <c:showCatName val="0"/>
          <c:showSerName val="0"/>
          <c:showPercent val="0"/>
          <c:showBubbleSize val="0"/>
        </c:dLbls>
        <c:marker val="1"/>
        <c:smooth val="0"/>
        <c:axId val="35583104"/>
        <c:axId val="35584640"/>
      </c:lineChart>
      <c:catAx>
        <c:axId val="35583104"/>
        <c:scaling>
          <c:orientation val="minMax"/>
        </c:scaling>
        <c:delete val="0"/>
        <c:axPos val="b"/>
        <c:majorTickMark val="out"/>
        <c:minorTickMark val="none"/>
        <c:tickLblPos val="nextTo"/>
        <c:crossAx val="35584640"/>
        <c:crosses val="autoZero"/>
        <c:auto val="1"/>
        <c:lblAlgn val="ctr"/>
        <c:lblOffset val="100"/>
        <c:noMultiLvlLbl val="0"/>
      </c:catAx>
      <c:valAx>
        <c:axId val="35584640"/>
        <c:scaling>
          <c:orientation val="minMax"/>
        </c:scaling>
        <c:delete val="0"/>
        <c:axPos val="l"/>
        <c:majorGridlines/>
        <c:numFmt formatCode="General" sourceLinked="1"/>
        <c:majorTickMark val="out"/>
        <c:minorTickMark val="none"/>
        <c:tickLblPos val="nextTo"/>
        <c:crossAx val="3558310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Females</c:v>
                </c:pt>
              </c:strCache>
            </c:strRef>
          </c:tx>
          <c:cat>
            <c:strRef>
              <c:f>Sheet1!$A$2:$A$4</c:f>
              <c:strCache>
                <c:ptCount val="3"/>
                <c:pt idx="0">
                  <c:v>Fall</c:v>
                </c:pt>
                <c:pt idx="1">
                  <c:v>Winter</c:v>
                </c:pt>
                <c:pt idx="2">
                  <c:v>Spring</c:v>
                </c:pt>
              </c:strCache>
            </c:strRef>
          </c:cat>
          <c:val>
            <c:numRef>
              <c:f>Sheet1!$B$2:$B$4</c:f>
              <c:numCache>
                <c:formatCode>General</c:formatCode>
                <c:ptCount val="3"/>
                <c:pt idx="0">
                  <c:v>232.72</c:v>
                </c:pt>
                <c:pt idx="1">
                  <c:v>234.58</c:v>
                </c:pt>
                <c:pt idx="2">
                  <c:v>236.23</c:v>
                </c:pt>
              </c:numCache>
            </c:numRef>
          </c:val>
          <c:smooth val="0"/>
        </c:ser>
        <c:ser>
          <c:idx val="1"/>
          <c:order val="1"/>
          <c:tx>
            <c:strRef>
              <c:f>Sheet1!$C$1</c:f>
              <c:strCache>
                <c:ptCount val="1"/>
                <c:pt idx="0">
                  <c:v>Males</c:v>
                </c:pt>
              </c:strCache>
            </c:strRef>
          </c:tx>
          <c:cat>
            <c:strRef>
              <c:f>Sheet1!$A$2:$A$4</c:f>
              <c:strCache>
                <c:ptCount val="3"/>
                <c:pt idx="0">
                  <c:v>Fall</c:v>
                </c:pt>
                <c:pt idx="1">
                  <c:v>Winter</c:v>
                </c:pt>
                <c:pt idx="2">
                  <c:v>Spring</c:v>
                </c:pt>
              </c:strCache>
            </c:strRef>
          </c:cat>
          <c:val>
            <c:numRef>
              <c:f>Sheet1!$C$2:$C$4</c:f>
              <c:numCache>
                <c:formatCode>General</c:formatCode>
                <c:ptCount val="3"/>
                <c:pt idx="0">
                  <c:v>224.72</c:v>
                </c:pt>
                <c:pt idx="1">
                  <c:v>228.58</c:v>
                </c:pt>
                <c:pt idx="2">
                  <c:v>234.23</c:v>
                </c:pt>
              </c:numCache>
            </c:numRef>
          </c:val>
          <c:smooth val="0"/>
        </c:ser>
        <c:ser>
          <c:idx val="2"/>
          <c:order val="2"/>
          <c:tx>
            <c:strRef>
              <c:f>Sheet1!$D$1</c:f>
              <c:strCache>
                <c:ptCount val="1"/>
                <c:pt idx="0">
                  <c:v>Free/Reduced Lunch</c:v>
                </c:pt>
              </c:strCache>
            </c:strRef>
          </c:tx>
          <c:cat>
            <c:strRef>
              <c:f>Sheet1!$A$2:$A$4</c:f>
              <c:strCache>
                <c:ptCount val="3"/>
                <c:pt idx="0">
                  <c:v>Fall</c:v>
                </c:pt>
                <c:pt idx="1">
                  <c:v>Winter</c:v>
                </c:pt>
                <c:pt idx="2">
                  <c:v>Spring</c:v>
                </c:pt>
              </c:strCache>
            </c:strRef>
          </c:cat>
          <c:val>
            <c:numRef>
              <c:f>Sheet1!$D$2:$D$4</c:f>
              <c:numCache>
                <c:formatCode>General</c:formatCode>
                <c:ptCount val="3"/>
                <c:pt idx="0">
                  <c:v>215.23</c:v>
                </c:pt>
                <c:pt idx="1">
                  <c:v>218.23</c:v>
                </c:pt>
                <c:pt idx="2">
                  <c:v>222.34</c:v>
                </c:pt>
              </c:numCache>
            </c:numRef>
          </c:val>
          <c:smooth val="0"/>
        </c:ser>
        <c:ser>
          <c:idx val="3"/>
          <c:order val="3"/>
          <c:tx>
            <c:strRef>
              <c:f>Sheet1!$E$1</c:f>
              <c:strCache>
                <c:ptCount val="1"/>
                <c:pt idx="0">
                  <c:v>IEP</c:v>
                </c:pt>
              </c:strCache>
            </c:strRef>
          </c:tx>
          <c:cat>
            <c:strRef>
              <c:f>Sheet1!$A$2:$A$4</c:f>
              <c:strCache>
                <c:ptCount val="3"/>
                <c:pt idx="0">
                  <c:v>Fall</c:v>
                </c:pt>
                <c:pt idx="1">
                  <c:v>Winter</c:v>
                </c:pt>
                <c:pt idx="2">
                  <c:v>Spring</c:v>
                </c:pt>
              </c:strCache>
            </c:strRef>
          </c:cat>
          <c:val>
            <c:numRef>
              <c:f>Sheet1!$E$2:$E$4</c:f>
              <c:numCache>
                <c:formatCode>General</c:formatCode>
                <c:ptCount val="3"/>
                <c:pt idx="0">
                  <c:v>198.76</c:v>
                </c:pt>
                <c:pt idx="1">
                  <c:v>203.23</c:v>
                </c:pt>
                <c:pt idx="2">
                  <c:v>208.32</c:v>
                </c:pt>
              </c:numCache>
            </c:numRef>
          </c:val>
          <c:smooth val="0"/>
        </c:ser>
        <c:dLbls>
          <c:showLegendKey val="0"/>
          <c:showVal val="0"/>
          <c:showCatName val="0"/>
          <c:showSerName val="0"/>
          <c:showPercent val="0"/>
          <c:showBubbleSize val="0"/>
        </c:dLbls>
        <c:marker val="1"/>
        <c:smooth val="0"/>
        <c:axId val="37197696"/>
        <c:axId val="37199232"/>
      </c:lineChart>
      <c:catAx>
        <c:axId val="37197696"/>
        <c:scaling>
          <c:orientation val="minMax"/>
        </c:scaling>
        <c:delete val="0"/>
        <c:axPos val="b"/>
        <c:majorTickMark val="out"/>
        <c:minorTickMark val="none"/>
        <c:tickLblPos val="nextTo"/>
        <c:crossAx val="37199232"/>
        <c:crosses val="autoZero"/>
        <c:auto val="1"/>
        <c:lblAlgn val="ctr"/>
        <c:lblOffset val="100"/>
        <c:noMultiLvlLbl val="0"/>
      </c:catAx>
      <c:valAx>
        <c:axId val="37199232"/>
        <c:scaling>
          <c:orientation val="minMax"/>
        </c:scaling>
        <c:delete val="0"/>
        <c:axPos val="l"/>
        <c:majorGridlines/>
        <c:numFmt formatCode="General" sourceLinked="1"/>
        <c:majorTickMark val="out"/>
        <c:minorTickMark val="none"/>
        <c:tickLblPos val="nextTo"/>
        <c:crossAx val="3719769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158F946-576F-4AD5-98BC-CC6D91F4A56F}"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22004-D44F-4E53-AEB9-16F665E37C47}"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58F946-576F-4AD5-98BC-CC6D91F4A56F}"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22004-D44F-4E53-AEB9-16F665E37C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58F946-576F-4AD5-98BC-CC6D91F4A56F}" type="datetimeFigureOut">
              <a:rPr lang="en-US" smtClean="0"/>
              <a:t>4/11/2016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4B22004-D44F-4E53-AEB9-16F665E37C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58F946-576F-4AD5-98BC-CC6D91F4A56F}"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22004-D44F-4E53-AEB9-16F665E37C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58F946-576F-4AD5-98BC-CC6D91F4A56F}"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22004-D44F-4E53-AEB9-16F665E37C4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58F946-576F-4AD5-98BC-CC6D91F4A56F}"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22004-D44F-4E53-AEB9-16F665E37C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58F946-576F-4AD5-98BC-CC6D91F4A56F}" type="datetimeFigureOut">
              <a:rPr lang="en-US" smtClean="0"/>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22004-D44F-4E53-AEB9-16F665E37C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58F946-576F-4AD5-98BC-CC6D91F4A56F}" type="datetimeFigureOut">
              <a:rPr lang="en-US" smtClean="0"/>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22004-D44F-4E53-AEB9-16F665E37C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8F946-576F-4AD5-98BC-CC6D91F4A56F}" type="datetimeFigureOut">
              <a:rPr lang="en-US" smtClean="0"/>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22004-D44F-4E53-AEB9-16F665E37C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58F946-576F-4AD5-98BC-CC6D91F4A56F}"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22004-D44F-4E53-AEB9-16F665E37C47}"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158F946-576F-4AD5-98BC-CC6D91F4A56F}" type="datetimeFigureOut">
              <a:rPr lang="en-US" smtClean="0"/>
              <a:t>4/11/2016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4B22004-D44F-4E53-AEB9-16F665E37C4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158F946-576F-4AD5-98BC-CC6D91F4A56F}" type="datetimeFigureOut">
              <a:rPr lang="en-US" smtClean="0"/>
              <a:t>4/11/2016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4B22004-D44F-4E53-AEB9-16F665E37C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355848"/>
            <a:ext cx="8305800" cy="1673352"/>
          </a:xfrm>
        </p:spPr>
        <p:txBody>
          <a:bodyPr/>
          <a:lstStyle/>
          <a:p>
            <a:r>
              <a:rPr lang="en-US" dirty="0" smtClean="0"/>
              <a:t>Campbell County Middle School</a:t>
            </a:r>
            <a:endParaRPr lang="en-US" dirty="0"/>
          </a:p>
        </p:txBody>
      </p:sp>
      <p:sp>
        <p:nvSpPr>
          <p:cNvPr id="3" name="Subtitle 2"/>
          <p:cNvSpPr>
            <a:spLocks noGrp="1"/>
          </p:cNvSpPr>
          <p:nvPr>
            <p:ph type="subTitle" idx="1"/>
          </p:nvPr>
        </p:nvSpPr>
        <p:spPr>
          <a:xfrm>
            <a:off x="838200" y="5257800"/>
            <a:ext cx="8077200" cy="1499616"/>
          </a:xfrm>
        </p:spPr>
        <p:txBody>
          <a:bodyPr>
            <a:normAutofit lnSpcReduction="10000"/>
          </a:bodyPr>
          <a:lstStyle/>
          <a:p>
            <a:r>
              <a:rPr lang="en-US" dirty="0" smtClean="0"/>
              <a:t>The Impact of School Counseling Interventions on Hope, Engagement, Well-Being and MAP Scores</a:t>
            </a:r>
          </a:p>
          <a:p>
            <a:endParaRPr lang="en-US" dirty="0" smtClean="0"/>
          </a:p>
          <a:p>
            <a:endParaRPr lang="en-US" dirty="0" smtClean="0"/>
          </a:p>
          <a:p>
            <a:r>
              <a:rPr lang="en-US" dirty="0" smtClean="0"/>
              <a:t>By Andrea Sebastian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Gallup Poll</a:t>
            </a:r>
            <a:endParaRPr lang="en-US" dirty="0"/>
          </a:p>
        </p:txBody>
      </p:sp>
      <p:graphicFrame>
        <p:nvGraphicFramePr>
          <p:cNvPr id="4" name="Content Placeholder 3"/>
          <p:cNvGraphicFramePr>
            <a:graphicFrameLocks noGrp="1"/>
          </p:cNvGraphicFramePr>
          <p:nvPr>
            <p:ph idx="1"/>
          </p:nvPr>
        </p:nvGraphicFramePr>
        <p:xfrm>
          <a:off x="457200" y="1774825"/>
          <a:ext cx="5105400" cy="46259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324600" y="2667000"/>
            <a:ext cx="2590800" cy="3416320"/>
          </a:xfrm>
          <a:prstGeom prst="rect">
            <a:avLst/>
          </a:prstGeom>
          <a:noFill/>
        </p:spPr>
        <p:txBody>
          <a:bodyPr wrap="square" rtlCol="0">
            <a:spAutoFit/>
          </a:bodyPr>
          <a:lstStyle/>
          <a:p>
            <a:r>
              <a:rPr lang="en-US" dirty="0"/>
              <a:t>A score of 0-3 indicates a lack of hope, feeling disconnected at school, and feeling insecure about the future. </a:t>
            </a:r>
            <a:endParaRPr lang="en-US" dirty="0" smtClean="0"/>
          </a:p>
          <a:p>
            <a:endParaRPr lang="en-US" dirty="0"/>
          </a:p>
          <a:p>
            <a:r>
              <a:rPr lang="en-US" dirty="0" smtClean="0"/>
              <a:t>The </a:t>
            </a:r>
            <a:r>
              <a:rPr lang="en-US" dirty="0"/>
              <a:t>percent of students who scored 0-3 decreased by 7% after the implementation of Student Success Skills during the school year.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Gallup Poll</a:t>
            </a:r>
            <a:endParaRPr lang="en-US" dirty="0"/>
          </a:p>
        </p:txBody>
      </p:sp>
      <p:graphicFrame>
        <p:nvGraphicFramePr>
          <p:cNvPr id="4" name="Content Placeholder 3"/>
          <p:cNvGraphicFramePr>
            <a:graphicFrameLocks noGrp="1"/>
          </p:cNvGraphicFramePr>
          <p:nvPr>
            <p:ph idx="1"/>
          </p:nvPr>
        </p:nvGraphicFramePr>
        <p:xfrm>
          <a:off x="457200" y="1774825"/>
          <a:ext cx="6477000" cy="47783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943600" y="5486400"/>
            <a:ext cx="2971800" cy="1200329"/>
          </a:xfrm>
          <a:prstGeom prst="rect">
            <a:avLst/>
          </a:prstGeom>
          <a:noFill/>
        </p:spPr>
        <p:txBody>
          <a:bodyPr wrap="square" rtlCol="0">
            <a:spAutoFit/>
          </a:bodyPr>
          <a:lstStyle/>
          <a:p>
            <a:r>
              <a:rPr lang="en-US" dirty="0" smtClean="0"/>
              <a:t>Female:                        8% to 5%</a:t>
            </a:r>
          </a:p>
          <a:p>
            <a:r>
              <a:rPr lang="en-US" dirty="0" smtClean="0"/>
              <a:t>Male:                           10% to 6%</a:t>
            </a:r>
          </a:p>
          <a:p>
            <a:r>
              <a:rPr lang="en-US" dirty="0" smtClean="0"/>
              <a:t>Free/Reduced:           9% to 7%</a:t>
            </a:r>
          </a:p>
          <a:p>
            <a:r>
              <a:rPr lang="en-US" dirty="0" smtClean="0"/>
              <a:t>IEP:                               11% to 8%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MAP Math Scores</a:t>
            </a:r>
            <a:endParaRPr lang="en-US" dirty="0"/>
          </a:p>
        </p:txBody>
      </p:sp>
      <p:graphicFrame>
        <p:nvGraphicFramePr>
          <p:cNvPr id="6" name="Content Placeholder 5"/>
          <p:cNvGraphicFramePr>
            <a:graphicFrameLocks noGrp="1"/>
          </p:cNvGraphicFramePr>
          <p:nvPr>
            <p:ph idx="1"/>
          </p:nvPr>
        </p:nvGraphicFramePr>
        <p:xfrm>
          <a:off x="457200" y="1774825"/>
          <a:ext cx="5029200" cy="41687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248400" y="1752600"/>
            <a:ext cx="2590800" cy="4185761"/>
          </a:xfrm>
          <a:prstGeom prst="rect">
            <a:avLst/>
          </a:prstGeom>
          <a:noFill/>
        </p:spPr>
        <p:txBody>
          <a:bodyPr wrap="square" rtlCol="0">
            <a:spAutoFit/>
          </a:bodyPr>
          <a:lstStyle/>
          <a:p>
            <a:r>
              <a:rPr lang="en-US" sz="1400" dirty="0"/>
              <a:t>The results suggest both tiers of the intervention were successful in improving MAP scores, with a gain of 5.54 points with classroom guidance, and a gain of 8.96 points when the additional small group intervention was implemented.  </a:t>
            </a:r>
            <a:endParaRPr lang="en-US" sz="1400" dirty="0" smtClean="0"/>
          </a:p>
          <a:p>
            <a:endParaRPr lang="en-US" sz="1400" dirty="0"/>
          </a:p>
          <a:p>
            <a:endParaRPr lang="en-US" sz="1400" dirty="0" smtClean="0"/>
          </a:p>
          <a:p>
            <a:r>
              <a:rPr lang="en-US" sz="1400" dirty="0" smtClean="0"/>
              <a:t>The </a:t>
            </a:r>
            <a:r>
              <a:rPr lang="en-US" sz="1400" dirty="0"/>
              <a:t>small group intervention </a:t>
            </a:r>
            <a:r>
              <a:rPr lang="en-US" sz="1400" dirty="0" smtClean="0"/>
              <a:t>contributed to </a:t>
            </a:r>
            <a:r>
              <a:rPr lang="en-US" sz="1400" dirty="0"/>
              <a:t>closing the gap between scores for students who received only classroom guidance and students who also received the small group intervention, from a difference of 6.4 points in the Fall, to a difference of 3.98 in the Spring.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MAP Math Scores by group</a:t>
            </a:r>
            <a:endParaRPr lang="en-US" dirty="0"/>
          </a:p>
        </p:txBody>
      </p:sp>
      <p:graphicFrame>
        <p:nvGraphicFramePr>
          <p:cNvPr id="4" name="Content Placeholder 3"/>
          <p:cNvGraphicFramePr>
            <a:graphicFrameLocks noGrp="1"/>
          </p:cNvGraphicFramePr>
          <p:nvPr>
            <p:ph idx="1"/>
          </p:nvPr>
        </p:nvGraphicFramePr>
        <p:xfrm>
          <a:off x="152400" y="1752600"/>
          <a:ext cx="6324600" cy="46259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477000" y="1752600"/>
            <a:ext cx="2514600" cy="3970318"/>
          </a:xfrm>
          <a:prstGeom prst="rect">
            <a:avLst/>
          </a:prstGeom>
          <a:noFill/>
        </p:spPr>
        <p:txBody>
          <a:bodyPr wrap="square" rtlCol="0">
            <a:spAutoFit/>
          </a:bodyPr>
          <a:lstStyle/>
          <a:p>
            <a:r>
              <a:rPr lang="en-US" dirty="0"/>
              <a:t>Students who receive free and reduced lunch demonstrated the largest increase, gaining 10.3 </a:t>
            </a:r>
            <a:r>
              <a:rPr lang="en-US" dirty="0" smtClean="0"/>
              <a:t>points.</a:t>
            </a:r>
          </a:p>
          <a:p>
            <a:endParaRPr lang="en-US" dirty="0" smtClean="0"/>
          </a:p>
          <a:p>
            <a:r>
              <a:rPr lang="en-US" dirty="0" smtClean="0"/>
              <a:t>Students </a:t>
            </a:r>
            <a:r>
              <a:rPr lang="en-US" dirty="0"/>
              <a:t>with </a:t>
            </a:r>
            <a:r>
              <a:rPr lang="en-US" dirty="0" smtClean="0"/>
              <a:t>IEP increased </a:t>
            </a:r>
            <a:r>
              <a:rPr lang="en-US" dirty="0"/>
              <a:t>by 7.14 </a:t>
            </a:r>
            <a:r>
              <a:rPr lang="en-US" dirty="0" smtClean="0"/>
              <a:t>points.</a:t>
            </a:r>
          </a:p>
          <a:p>
            <a:endParaRPr lang="en-US" dirty="0" smtClean="0"/>
          </a:p>
          <a:p>
            <a:r>
              <a:rPr lang="en-US" dirty="0" smtClean="0"/>
              <a:t>Males </a:t>
            </a:r>
            <a:r>
              <a:rPr lang="en-US" dirty="0"/>
              <a:t>raised scores by 7.54 </a:t>
            </a:r>
            <a:r>
              <a:rPr lang="en-US" dirty="0" smtClean="0"/>
              <a:t>points.</a:t>
            </a:r>
          </a:p>
          <a:p>
            <a:endParaRPr lang="en-US" dirty="0" smtClean="0"/>
          </a:p>
          <a:p>
            <a:r>
              <a:rPr lang="en-US" dirty="0" smtClean="0"/>
              <a:t>Females </a:t>
            </a:r>
            <a:r>
              <a:rPr lang="en-US" dirty="0"/>
              <a:t>increased scores by 2.54 points.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Reading MAP Scores</a:t>
            </a:r>
            <a:endParaRPr lang="en-US" dirty="0"/>
          </a:p>
        </p:txBody>
      </p:sp>
      <p:graphicFrame>
        <p:nvGraphicFramePr>
          <p:cNvPr id="4" name="Content Placeholder 3"/>
          <p:cNvGraphicFramePr>
            <a:graphicFrameLocks noGrp="1"/>
          </p:cNvGraphicFramePr>
          <p:nvPr>
            <p:ph idx="1"/>
          </p:nvPr>
        </p:nvGraphicFramePr>
        <p:xfrm>
          <a:off x="457200" y="1774825"/>
          <a:ext cx="5410200" cy="46259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172200" y="2209800"/>
            <a:ext cx="2743200" cy="3785652"/>
          </a:xfrm>
          <a:prstGeom prst="rect">
            <a:avLst/>
          </a:prstGeom>
          <a:noFill/>
        </p:spPr>
        <p:txBody>
          <a:bodyPr wrap="square" rtlCol="0">
            <a:spAutoFit/>
          </a:bodyPr>
          <a:lstStyle/>
          <a:p>
            <a:r>
              <a:rPr lang="en-US" sz="1600" dirty="0"/>
              <a:t>The results suggest the small group intervention increased Reading MAP scores steadily at the same rate as the entire population, which received classroom guidance. </a:t>
            </a:r>
            <a:endParaRPr lang="en-US" sz="1600" dirty="0" smtClean="0"/>
          </a:p>
          <a:p>
            <a:endParaRPr lang="en-US" sz="1600" dirty="0"/>
          </a:p>
          <a:p>
            <a:endParaRPr lang="en-US" sz="1600" dirty="0" smtClean="0"/>
          </a:p>
          <a:p>
            <a:r>
              <a:rPr lang="en-US" sz="1600" dirty="0" smtClean="0"/>
              <a:t>The </a:t>
            </a:r>
            <a:r>
              <a:rPr lang="en-US" sz="1600" dirty="0"/>
              <a:t>scores for students who received both levels of the SSS intervention improved their scores by 7.51 points, whereas the students who received only tier one raised their scores by 6.51 points.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MAP Reading Scores by Group</a:t>
            </a:r>
            <a:endParaRPr lang="en-US" dirty="0"/>
          </a:p>
        </p:txBody>
      </p:sp>
      <p:graphicFrame>
        <p:nvGraphicFramePr>
          <p:cNvPr id="4" name="Content Placeholder 3"/>
          <p:cNvGraphicFramePr>
            <a:graphicFrameLocks noGrp="1"/>
          </p:cNvGraphicFramePr>
          <p:nvPr>
            <p:ph idx="1"/>
          </p:nvPr>
        </p:nvGraphicFramePr>
        <p:xfrm>
          <a:off x="152400" y="1828800"/>
          <a:ext cx="5791200" cy="46259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324600" y="1828800"/>
            <a:ext cx="2590800" cy="4524315"/>
          </a:xfrm>
          <a:prstGeom prst="rect">
            <a:avLst/>
          </a:prstGeom>
          <a:noFill/>
        </p:spPr>
        <p:txBody>
          <a:bodyPr wrap="square" rtlCol="0">
            <a:spAutoFit/>
          </a:bodyPr>
          <a:lstStyle/>
          <a:p>
            <a:r>
              <a:rPr lang="en-US" sz="1600" dirty="0"/>
              <a:t>The data indicates all groups’ scores increased throughout the school year.  </a:t>
            </a:r>
            <a:endParaRPr lang="en-US" sz="1600" dirty="0" smtClean="0"/>
          </a:p>
          <a:p>
            <a:endParaRPr lang="en-US" sz="1600" dirty="0"/>
          </a:p>
          <a:p>
            <a:r>
              <a:rPr lang="en-US" sz="1600" dirty="0" smtClean="0"/>
              <a:t>Male </a:t>
            </a:r>
            <a:r>
              <a:rPr lang="en-US" sz="1600" dirty="0"/>
              <a:t>Students demonstrated the largest increase, gaining 9.61 </a:t>
            </a:r>
            <a:r>
              <a:rPr lang="en-US" sz="1600" dirty="0" smtClean="0"/>
              <a:t>points.</a:t>
            </a:r>
          </a:p>
          <a:p>
            <a:endParaRPr lang="en-US" sz="1600" dirty="0" smtClean="0"/>
          </a:p>
          <a:p>
            <a:r>
              <a:rPr lang="en-US" sz="1600" dirty="0" smtClean="0"/>
              <a:t>Students </a:t>
            </a:r>
            <a:r>
              <a:rPr lang="en-US" sz="1600" dirty="0"/>
              <a:t>with </a:t>
            </a:r>
            <a:r>
              <a:rPr lang="en-US" sz="1600" dirty="0" smtClean="0"/>
              <a:t>IEP </a:t>
            </a:r>
            <a:r>
              <a:rPr lang="en-US" sz="1600" dirty="0"/>
              <a:t>increased by 9.56 </a:t>
            </a:r>
            <a:r>
              <a:rPr lang="en-US" sz="1600" dirty="0" smtClean="0"/>
              <a:t>points.</a:t>
            </a:r>
          </a:p>
          <a:p>
            <a:endParaRPr lang="en-US" sz="1600" dirty="0"/>
          </a:p>
          <a:p>
            <a:r>
              <a:rPr lang="en-US" sz="1600" dirty="0" smtClean="0"/>
              <a:t>Students </a:t>
            </a:r>
            <a:r>
              <a:rPr lang="en-US" sz="1600" dirty="0"/>
              <a:t>receiving free and reduced lunched increased by 7.11 </a:t>
            </a:r>
            <a:r>
              <a:rPr lang="en-US" sz="1600" dirty="0" smtClean="0"/>
              <a:t>points.</a:t>
            </a:r>
          </a:p>
          <a:p>
            <a:endParaRPr lang="en-US" sz="1600" dirty="0"/>
          </a:p>
          <a:p>
            <a:r>
              <a:rPr lang="en-US" sz="1600" dirty="0" smtClean="0"/>
              <a:t>Females </a:t>
            </a:r>
            <a:r>
              <a:rPr lang="en-US" sz="1600" dirty="0"/>
              <a:t>increased scores by 3.51 points.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a:xfrm>
            <a:off x="533400" y="1524000"/>
            <a:ext cx="7543800" cy="5181600"/>
          </a:xfrm>
        </p:spPr>
        <p:txBody>
          <a:bodyPr>
            <a:normAutofit fontScale="92500" lnSpcReduction="10000"/>
          </a:bodyPr>
          <a:lstStyle/>
          <a:p>
            <a:pPr>
              <a:buNone/>
            </a:pPr>
            <a:r>
              <a:rPr lang="en-US" sz="1600" dirty="0" smtClean="0"/>
              <a:t>Not sure if there is a correlation between increases in Hope, Engagement, and Well-Being and increases in MAP Scores in Math and Reading.</a:t>
            </a:r>
          </a:p>
          <a:p>
            <a:r>
              <a:rPr lang="en-US" sz="2000" dirty="0" smtClean="0"/>
              <a:t>Females – </a:t>
            </a:r>
          </a:p>
          <a:p>
            <a:pPr lvl="1"/>
            <a:r>
              <a:rPr lang="en-US" sz="1600" dirty="0" smtClean="0"/>
              <a:t>Reduced the % of female students scoring 3-or-less on Gallup Poll by 37.5%</a:t>
            </a:r>
          </a:p>
          <a:p>
            <a:pPr lvl="1"/>
            <a:r>
              <a:rPr lang="en-US" sz="1600" dirty="0" smtClean="0"/>
              <a:t>Increased MAP Math by 2.54 points</a:t>
            </a:r>
          </a:p>
          <a:p>
            <a:pPr lvl="1"/>
            <a:r>
              <a:rPr lang="en-US" sz="1600" dirty="0" smtClean="0"/>
              <a:t>Increased MAP Reading by 3.51 points</a:t>
            </a:r>
          </a:p>
          <a:p>
            <a:r>
              <a:rPr lang="en-US" sz="2000" dirty="0" smtClean="0"/>
              <a:t>Males – </a:t>
            </a:r>
          </a:p>
          <a:p>
            <a:pPr lvl="1"/>
            <a:r>
              <a:rPr lang="en-US" sz="1600" dirty="0" smtClean="0"/>
              <a:t>Reduced the % of female students scoring 3-or-less on Gallup Poll by 40%</a:t>
            </a:r>
          </a:p>
          <a:p>
            <a:pPr lvl="1"/>
            <a:r>
              <a:rPr lang="en-US" sz="1600" dirty="0" smtClean="0"/>
              <a:t>Increased MAP Math by 7.54 points</a:t>
            </a:r>
          </a:p>
          <a:p>
            <a:pPr lvl="1"/>
            <a:r>
              <a:rPr lang="en-US" sz="1600" dirty="0" smtClean="0"/>
              <a:t>Increased MAP Reading by 9.61 points</a:t>
            </a:r>
          </a:p>
          <a:p>
            <a:r>
              <a:rPr lang="en-US" sz="2000" dirty="0" smtClean="0"/>
              <a:t>Free/Reduced – </a:t>
            </a:r>
          </a:p>
          <a:p>
            <a:pPr lvl="1"/>
            <a:r>
              <a:rPr lang="en-US" sz="1600" dirty="0" smtClean="0"/>
              <a:t>Reduced the % of students w/free or reduced lunch scoring 3-or-less on Gallup Poll by 22%</a:t>
            </a:r>
          </a:p>
          <a:p>
            <a:pPr lvl="1"/>
            <a:r>
              <a:rPr lang="en-US" sz="1600" dirty="0" smtClean="0"/>
              <a:t>Increased MAP Math by 10.3 points</a:t>
            </a:r>
          </a:p>
          <a:p>
            <a:pPr lvl="1"/>
            <a:r>
              <a:rPr lang="en-US" sz="1600" dirty="0" smtClean="0"/>
              <a:t>Increased MAP Reading by 7.11 points</a:t>
            </a:r>
          </a:p>
          <a:p>
            <a:r>
              <a:rPr lang="en-US" sz="2000" dirty="0" smtClean="0"/>
              <a:t>Students w/IEP – </a:t>
            </a:r>
          </a:p>
          <a:p>
            <a:pPr lvl="1"/>
            <a:r>
              <a:rPr lang="en-US" sz="1600" dirty="0" smtClean="0"/>
              <a:t>Reduced the % of students w/IEP scoring 3-or-less on Gallup Poll by 27%</a:t>
            </a:r>
          </a:p>
          <a:p>
            <a:pPr lvl="1"/>
            <a:r>
              <a:rPr lang="en-US" sz="1600" dirty="0" smtClean="0"/>
              <a:t>Increased MAP Math by 7.14 points</a:t>
            </a:r>
          </a:p>
          <a:p>
            <a:pPr lvl="1"/>
            <a:r>
              <a:rPr lang="en-US" sz="1600" dirty="0" smtClean="0"/>
              <a:t>Increased MAP Reading by 9.56 points</a:t>
            </a:r>
          </a:p>
          <a:p>
            <a:pPr lvl="1"/>
            <a:endParaRPr lang="en-US" sz="1600" dirty="0" smtClean="0"/>
          </a:p>
          <a:p>
            <a:pPr lvl="1"/>
            <a:endParaRPr lang="en-US" sz="1600" dirty="0" smtClean="0"/>
          </a:p>
          <a:p>
            <a:pPr lvl="1"/>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Anything Else?</a:t>
            </a:r>
            <a:endParaRPr lang="en-US" dirty="0"/>
          </a:p>
        </p:txBody>
      </p:sp>
      <p:sp>
        <p:nvSpPr>
          <p:cNvPr id="3" name="Content Placeholder 2"/>
          <p:cNvSpPr>
            <a:spLocks noGrp="1"/>
          </p:cNvSpPr>
          <p:nvPr>
            <p:ph idx="1"/>
          </p:nvPr>
        </p:nvSpPr>
        <p:spPr/>
        <p:txBody>
          <a:bodyPr/>
          <a:lstStyle/>
          <a:p>
            <a:r>
              <a:rPr lang="en-US" dirty="0" smtClean="0"/>
              <a:t>The efforts to increase Hope, Engagement, and Well-Being are successful.</a:t>
            </a:r>
          </a:p>
          <a:p>
            <a:endParaRPr lang="en-US" dirty="0" smtClean="0"/>
          </a:p>
          <a:p>
            <a:r>
              <a:rPr lang="en-US" dirty="0" smtClean="0"/>
              <a:t>The small groups are generally closing-the-gap in MAP scores in both Math and Reading, but especially in Math.  The gap was closed by approximately half in Math.</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We need to dig deeper to learn how to better help our female students achieve success in Math and Reading.</a:t>
            </a:r>
          </a:p>
          <a:p>
            <a:endParaRPr lang="en-US" dirty="0" smtClean="0"/>
          </a:p>
          <a:p>
            <a:r>
              <a:rPr lang="en-US" dirty="0" smtClean="0"/>
              <a:t>We need to dig deeper to learn more about how students’ Hope, Engagement, and Well-Being impacts their academic success at CCMS.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Campbell County Middle School Demographics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Enrollment: </a:t>
            </a:r>
            <a:r>
              <a:rPr lang="en-US" dirty="0" smtClean="0"/>
              <a:t>1,154</a:t>
            </a:r>
          </a:p>
          <a:p>
            <a:pPr>
              <a:buNone/>
            </a:pPr>
            <a:endParaRPr lang="en-US" dirty="0" smtClean="0"/>
          </a:p>
          <a:p>
            <a:r>
              <a:rPr lang="en-US" b="1" dirty="0" smtClean="0"/>
              <a:t>School Demographics:</a:t>
            </a:r>
            <a:r>
              <a:rPr lang="en-US" dirty="0" smtClean="0"/>
              <a:t> </a:t>
            </a:r>
          </a:p>
          <a:p>
            <a:pPr lvl="1"/>
            <a:r>
              <a:rPr lang="en-US" dirty="0" smtClean="0"/>
              <a:t>Caucasian/Non-Hispanic: 94.1%		</a:t>
            </a:r>
          </a:p>
          <a:p>
            <a:pPr lvl="1"/>
            <a:r>
              <a:rPr lang="en-US" dirty="0" smtClean="0"/>
              <a:t>African American: 1.1%			</a:t>
            </a:r>
          </a:p>
          <a:p>
            <a:pPr lvl="1"/>
            <a:r>
              <a:rPr lang="en-US" dirty="0" smtClean="0"/>
              <a:t>Hispanic: 2.0%			</a:t>
            </a:r>
          </a:p>
          <a:p>
            <a:pPr lvl="1"/>
            <a:r>
              <a:rPr lang="en-US" dirty="0" smtClean="0"/>
              <a:t>Asian/Pacific Islander: 0.0%</a:t>
            </a:r>
          </a:p>
          <a:p>
            <a:pPr lvl="1"/>
            <a:r>
              <a:rPr lang="en-US" dirty="0" smtClean="0"/>
              <a:t>Native American: 0.1%</a:t>
            </a:r>
          </a:p>
          <a:p>
            <a:pPr lvl="1"/>
            <a:r>
              <a:rPr lang="en-US" dirty="0" smtClean="0"/>
              <a:t>Multiracial: 2.0%			 </a:t>
            </a:r>
          </a:p>
          <a:p>
            <a:pPr lvl="1"/>
            <a:r>
              <a:rPr lang="en-US" dirty="0" smtClean="0"/>
              <a:t>Free/reduced lunch: 41.3%</a:t>
            </a:r>
          </a:p>
          <a:p>
            <a:pPr lvl="1"/>
            <a:r>
              <a:rPr lang="en-US" dirty="0" smtClean="0"/>
              <a:t>English as Second Language: &lt;.01%</a:t>
            </a:r>
          </a:p>
          <a:p>
            <a:pPr lvl="1"/>
            <a:r>
              <a:rPr lang="en-US" dirty="0" smtClean="0"/>
              <a:t>Exceptional Student Education/Special Education: 14.6%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CCMS Counseling Program Mission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mission of the Campbell County Middle School Counseling Program is to provide equal access for all students to a data-driven comprehensive school counseling program delivered by certified professional school counselors that meets the needs of every student. The comprehensive school counseling program collaborates with stakeholders to meet students’ developmental needs as identified through needs assessments, to deliver interventions using evidence-based programs, and evolves through data analysis of outcomes. As a result, all students will be able to identify personal strengths that can be applied to achieve their academic, career, and personal/social goals.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Element:</a:t>
            </a:r>
            <a:r>
              <a:rPr lang="en-US" u="sng" dirty="0" smtClean="0"/>
              <a:t> </a:t>
            </a:r>
            <a:r>
              <a:rPr lang="en-US" dirty="0" smtClean="0"/>
              <a:t>Hope, engagement and well-being of students at Campbell County Middle School as measured by Ready for the Future Score, ranging from 1 to 6, on the Gallup Poll. In addition, Measure of Academic Progress (MAP) scores were analyzed.</a:t>
            </a:r>
          </a:p>
          <a:p>
            <a:pPr>
              <a:buNone/>
            </a:pPr>
            <a:endParaRPr lang="en-US" dirty="0" smtClean="0"/>
          </a:p>
          <a:p>
            <a:r>
              <a:rPr lang="en-US" b="1" u="sng" dirty="0" smtClean="0"/>
              <a:t>Baseline:</a:t>
            </a:r>
            <a:r>
              <a:rPr lang="en-US" dirty="0" smtClean="0"/>
              <a:t> In Fall 2013, the amount of students scoring a 3 or lower was 18%. The Fall 2013 Reading MAP score was 228.72, and the Fall 2013 Math MAP score was 218.80.</a:t>
            </a:r>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u="sng" dirty="0" smtClean="0"/>
              <a:t>Goal</a:t>
            </a:r>
            <a:r>
              <a:rPr lang="en-US" b="1" dirty="0" smtClean="0"/>
              <a:t>:</a:t>
            </a:r>
            <a:r>
              <a:rPr lang="en-US" dirty="0" smtClean="0"/>
              <a:t> </a:t>
            </a:r>
          </a:p>
          <a:p>
            <a:pPr>
              <a:buNone/>
            </a:pPr>
            <a:r>
              <a:rPr lang="en-US" dirty="0" smtClean="0"/>
              <a:t>Decrease the amount of students scoring a 3 or lower on the Gallup Student Poll, which measures hope, engagement, and well-being in the form of a Ready for the Future Score, in Spring 2014 School Year from 18% of our students to 13% of our students.  </a:t>
            </a:r>
          </a:p>
          <a:p>
            <a:pPr>
              <a:buNone/>
            </a:pPr>
            <a:endParaRPr lang="en-US" dirty="0" smtClean="0"/>
          </a:p>
          <a:p>
            <a:pPr>
              <a:buNone/>
            </a:pPr>
            <a:r>
              <a:rPr lang="en-US" dirty="0" smtClean="0"/>
              <a:t>Ensure students participating in SSS Small Groups close the achievement gap as reflected by their MAP scores.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Digging into the Data</a:t>
            </a:r>
            <a:endParaRPr lang="en-US" dirty="0"/>
          </a:p>
        </p:txBody>
      </p:sp>
      <p:sp>
        <p:nvSpPr>
          <p:cNvPr id="3" name="Content Placeholder 2"/>
          <p:cNvSpPr>
            <a:spLocks noGrp="1"/>
          </p:cNvSpPr>
          <p:nvPr>
            <p:ph idx="1"/>
          </p:nvPr>
        </p:nvSpPr>
        <p:spPr/>
        <p:txBody>
          <a:bodyPr>
            <a:normAutofit/>
          </a:bodyPr>
          <a:lstStyle/>
          <a:p>
            <a:pPr>
              <a:buNone/>
            </a:pPr>
            <a:r>
              <a:rPr lang="en-US" sz="2000" dirty="0" smtClean="0"/>
              <a:t>Baseline MAP scores for students in general and for students identified to receive SSS small group interventions:</a:t>
            </a:r>
          </a:p>
          <a:p>
            <a:pPr>
              <a:buNone/>
            </a:pPr>
            <a:endParaRPr lang="en-US" sz="2000" dirty="0" smtClean="0"/>
          </a:p>
          <a:p>
            <a:pPr>
              <a:buNone/>
            </a:pPr>
            <a:endParaRPr lang="en-US" sz="2000" dirty="0"/>
          </a:p>
        </p:txBody>
      </p:sp>
      <p:graphicFrame>
        <p:nvGraphicFramePr>
          <p:cNvPr id="4" name="Table 3"/>
          <p:cNvGraphicFramePr>
            <a:graphicFrameLocks noGrp="1"/>
          </p:cNvGraphicFramePr>
          <p:nvPr/>
        </p:nvGraphicFramePr>
        <p:xfrm>
          <a:off x="1447800" y="289560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Fall 2013 Math MAP Scores</a:t>
                      </a:r>
                      <a:endParaRPr lang="en-US" dirty="0"/>
                    </a:p>
                  </a:txBody>
                  <a:tcPr/>
                </a:tc>
                <a:tc>
                  <a:txBody>
                    <a:bodyPr/>
                    <a:lstStyle/>
                    <a:p>
                      <a:r>
                        <a:rPr lang="en-US" dirty="0" smtClean="0"/>
                        <a:t>Level</a:t>
                      </a:r>
                      <a:r>
                        <a:rPr lang="en-US" baseline="0" dirty="0" smtClean="0"/>
                        <a:t> of Intervention</a:t>
                      </a:r>
                      <a:endParaRPr lang="en-US" dirty="0"/>
                    </a:p>
                  </a:txBody>
                  <a:tcPr/>
                </a:tc>
              </a:tr>
              <a:tr h="370840">
                <a:tc>
                  <a:txBody>
                    <a:bodyPr/>
                    <a:lstStyle/>
                    <a:p>
                      <a:r>
                        <a:rPr lang="en-US" dirty="0" smtClean="0"/>
                        <a:t>218.8</a:t>
                      </a:r>
                      <a:endParaRPr lang="en-US" dirty="0"/>
                    </a:p>
                  </a:txBody>
                  <a:tcPr/>
                </a:tc>
                <a:tc>
                  <a:txBody>
                    <a:bodyPr/>
                    <a:lstStyle/>
                    <a:p>
                      <a:r>
                        <a:rPr lang="en-US" dirty="0" smtClean="0"/>
                        <a:t>Tier One</a:t>
                      </a:r>
                      <a:endParaRPr lang="en-US" dirty="0"/>
                    </a:p>
                  </a:txBody>
                  <a:tcPr/>
                </a:tc>
              </a:tr>
              <a:tr h="370840">
                <a:tc>
                  <a:txBody>
                    <a:bodyPr/>
                    <a:lstStyle/>
                    <a:p>
                      <a:r>
                        <a:rPr lang="en-US" dirty="0" smtClean="0"/>
                        <a:t>212.4</a:t>
                      </a:r>
                      <a:endParaRPr lang="en-US" dirty="0"/>
                    </a:p>
                  </a:txBody>
                  <a:tcPr/>
                </a:tc>
                <a:tc>
                  <a:txBody>
                    <a:bodyPr/>
                    <a:lstStyle/>
                    <a:p>
                      <a:r>
                        <a:rPr lang="en-US" dirty="0" smtClean="0"/>
                        <a:t>Tier</a:t>
                      </a:r>
                      <a:r>
                        <a:rPr lang="en-US" baseline="0" dirty="0" smtClean="0"/>
                        <a:t> Two – SSS Small Group</a:t>
                      </a:r>
                      <a:endParaRPr lang="en-US" dirty="0"/>
                    </a:p>
                  </a:txBody>
                  <a:tcPr/>
                </a:tc>
              </a:tr>
            </a:tbl>
          </a:graphicData>
        </a:graphic>
      </p:graphicFrame>
      <p:graphicFrame>
        <p:nvGraphicFramePr>
          <p:cNvPr id="5" name="Table 4"/>
          <p:cNvGraphicFramePr>
            <a:graphicFrameLocks noGrp="1"/>
          </p:cNvGraphicFramePr>
          <p:nvPr/>
        </p:nvGraphicFramePr>
        <p:xfrm>
          <a:off x="1447800" y="4648200"/>
          <a:ext cx="6096000" cy="1381760"/>
        </p:xfrm>
        <a:graphic>
          <a:graphicData uri="http://schemas.openxmlformats.org/drawingml/2006/table">
            <a:tbl>
              <a:tblPr firstRow="1" bandRow="1">
                <a:tableStyleId>{5C22544A-7EE6-4342-B048-85BDC9FD1C3A}</a:tableStyleId>
              </a:tblPr>
              <a:tblGrid>
                <a:gridCol w="3048000"/>
                <a:gridCol w="3048000"/>
              </a:tblGrid>
              <a:tr h="142240">
                <a:tc>
                  <a:txBody>
                    <a:bodyPr/>
                    <a:lstStyle/>
                    <a:p>
                      <a:r>
                        <a:rPr lang="en-US" dirty="0" smtClean="0"/>
                        <a:t>Fall 2013 Reading MAP Scores</a:t>
                      </a:r>
                      <a:endParaRPr lang="en-US" dirty="0"/>
                    </a:p>
                  </a:txBody>
                  <a:tcPr/>
                </a:tc>
                <a:tc>
                  <a:txBody>
                    <a:bodyPr/>
                    <a:lstStyle/>
                    <a:p>
                      <a:r>
                        <a:rPr lang="en-US" dirty="0" smtClean="0"/>
                        <a:t>Level</a:t>
                      </a:r>
                      <a:r>
                        <a:rPr lang="en-US" baseline="0" dirty="0" smtClean="0"/>
                        <a:t> of Intervention</a:t>
                      </a:r>
                      <a:endParaRPr lang="en-US" dirty="0"/>
                    </a:p>
                  </a:txBody>
                  <a:tcPr/>
                </a:tc>
              </a:tr>
              <a:tr h="370840">
                <a:tc>
                  <a:txBody>
                    <a:bodyPr/>
                    <a:lstStyle/>
                    <a:p>
                      <a:r>
                        <a:rPr lang="en-US" dirty="0" smtClean="0"/>
                        <a:t>228.72</a:t>
                      </a:r>
                      <a:endParaRPr lang="en-US" dirty="0"/>
                    </a:p>
                  </a:txBody>
                  <a:tcPr/>
                </a:tc>
                <a:tc>
                  <a:txBody>
                    <a:bodyPr/>
                    <a:lstStyle/>
                    <a:p>
                      <a:r>
                        <a:rPr lang="en-US" dirty="0" smtClean="0"/>
                        <a:t>Tier One</a:t>
                      </a:r>
                      <a:endParaRPr lang="en-US" dirty="0"/>
                    </a:p>
                  </a:txBody>
                  <a:tcPr/>
                </a:tc>
              </a:tr>
              <a:tr h="370840">
                <a:tc>
                  <a:txBody>
                    <a:bodyPr/>
                    <a:lstStyle/>
                    <a:p>
                      <a:r>
                        <a:rPr lang="en-US" dirty="0" smtClean="0"/>
                        <a:t>227.14</a:t>
                      </a:r>
                      <a:endParaRPr lang="en-US" dirty="0"/>
                    </a:p>
                  </a:txBody>
                  <a:tcPr/>
                </a:tc>
                <a:tc>
                  <a:txBody>
                    <a:bodyPr/>
                    <a:lstStyle/>
                    <a:p>
                      <a:r>
                        <a:rPr lang="en-US" dirty="0" smtClean="0"/>
                        <a:t>Tier</a:t>
                      </a:r>
                      <a:r>
                        <a:rPr lang="en-US" baseline="0" dirty="0" smtClean="0"/>
                        <a:t> Two – SSS Small Group</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Digging Deeper</a:t>
            </a:r>
            <a:endParaRPr lang="en-US" dirty="0"/>
          </a:p>
        </p:txBody>
      </p:sp>
      <p:sp>
        <p:nvSpPr>
          <p:cNvPr id="3" name="Content Placeholder 2"/>
          <p:cNvSpPr>
            <a:spLocks noGrp="1"/>
          </p:cNvSpPr>
          <p:nvPr>
            <p:ph idx="1"/>
          </p:nvPr>
        </p:nvSpPr>
        <p:spPr/>
        <p:txBody>
          <a:bodyPr/>
          <a:lstStyle/>
          <a:p>
            <a:pPr>
              <a:buNone/>
            </a:pPr>
            <a:r>
              <a:rPr lang="en-US" sz="2000" dirty="0" smtClean="0"/>
              <a:t>Gallup Poll Scores were also disaggregated by four subgroups within the school: Females, males, students who receive free and reduced lunch, and students with IEP, with regard to the percentage of students that scored three or lower on the Gallup Poll.  </a:t>
            </a:r>
          </a:p>
          <a:p>
            <a:pPr>
              <a:buNone/>
            </a:pPr>
            <a:endParaRPr lang="en-US" dirty="0"/>
          </a:p>
        </p:txBody>
      </p:sp>
      <p:graphicFrame>
        <p:nvGraphicFramePr>
          <p:cNvPr id="4" name="Table 3"/>
          <p:cNvGraphicFramePr>
            <a:graphicFrameLocks noGrp="1"/>
          </p:cNvGraphicFramePr>
          <p:nvPr/>
        </p:nvGraphicFramePr>
        <p:xfrm>
          <a:off x="1447800" y="34290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Gallup Poll Score – Baseline</a:t>
                      </a:r>
                      <a:endParaRPr lang="en-US" dirty="0"/>
                    </a:p>
                  </a:txBody>
                  <a:tcPr/>
                </a:tc>
                <a:tc>
                  <a:txBody>
                    <a:bodyPr/>
                    <a:lstStyle/>
                    <a:p>
                      <a:r>
                        <a:rPr lang="en-US" dirty="0" smtClean="0"/>
                        <a:t>Subgroup</a:t>
                      </a:r>
                      <a:endParaRPr lang="en-US" dirty="0"/>
                    </a:p>
                  </a:txBody>
                  <a:tcPr/>
                </a:tc>
              </a:tr>
              <a:tr h="370840">
                <a:tc>
                  <a:txBody>
                    <a:bodyPr/>
                    <a:lstStyle/>
                    <a:p>
                      <a:r>
                        <a:rPr lang="en-US" dirty="0" smtClean="0"/>
                        <a:t>8%</a:t>
                      </a:r>
                      <a:endParaRPr lang="en-US" dirty="0"/>
                    </a:p>
                  </a:txBody>
                  <a:tcPr/>
                </a:tc>
                <a:tc>
                  <a:txBody>
                    <a:bodyPr/>
                    <a:lstStyle/>
                    <a:p>
                      <a:r>
                        <a:rPr lang="en-US" dirty="0" smtClean="0"/>
                        <a:t>Female</a:t>
                      </a:r>
                      <a:endParaRPr lang="en-US" dirty="0"/>
                    </a:p>
                  </a:txBody>
                  <a:tcPr/>
                </a:tc>
              </a:tr>
              <a:tr h="370840">
                <a:tc>
                  <a:txBody>
                    <a:bodyPr/>
                    <a:lstStyle/>
                    <a:p>
                      <a:r>
                        <a:rPr lang="en-US" dirty="0" smtClean="0"/>
                        <a:t>10%</a:t>
                      </a:r>
                      <a:endParaRPr lang="en-US" dirty="0"/>
                    </a:p>
                  </a:txBody>
                  <a:tcPr/>
                </a:tc>
                <a:tc>
                  <a:txBody>
                    <a:bodyPr/>
                    <a:lstStyle/>
                    <a:p>
                      <a:r>
                        <a:rPr lang="en-US" dirty="0" smtClean="0"/>
                        <a:t>Male</a:t>
                      </a:r>
                      <a:endParaRPr lang="en-US" dirty="0"/>
                    </a:p>
                  </a:txBody>
                  <a:tcPr/>
                </a:tc>
              </a:tr>
              <a:tr h="370840">
                <a:tc>
                  <a:txBody>
                    <a:bodyPr/>
                    <a:lstStyle/>
                    <a:p>
                      <a:r>
                        <a:rPr lang="en-US" dirty="0" smtClean="0"/>
                        <a:t>9%</a:t>
                      </a:r>
                      <a:endParaRPr lang="en-US" dirty="0"/>
                    </a:p>
                  </a:txBody>
                  <a:tcPr/>
                </a:tc>
                <a:tc>
                  <a:txBody>
                    <a:bodyPr/>
                    <a:lstStyle/>
                    <a:p>
                      <a:r>
                        <a:rPr lang="en-US" dirty="0" smtClean="0"/>
                        <a:t>Free/Reduced</a:t>
                      </a:r>
                      <a:endParaRPr lang="en-US" dirty="0"/>
                    </a:p>
                  </a:txBody>
                  <a:tcPr/>
                </a:tc>
              </a:tr>
              <a:tr h="370840">
                <a:tc>
                  <a:txBody>
                    <a:bodyPr/>
                    <a:lstStyle/>
                    <a:p>
                      <a:r>
                        <a:rPr lang="en-US" dirty="0" smtClean="0"/>
                        <a:t>11%</a:t>
                      </a:r>
                      <a:endParaRPr lang="en-US" dirty="0"/>
                    </a:p>
                  </a:txBody>
                  <a:tcPr/>
                </a:tc>
                <a:tc>
                  <a:txBody>
                    <a:bodyPr/>
                    <a:lstStyle/>
                    <a:p>
                      <a:r>
                        <a:rPr lang="en-US" dirty="0" smtClean="0"/>
                        <a:t>IEP</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Digging Deeper	</a:t>
            </a:r>
            <a:endParaRPr lang="en-US" dirty="0"/>
          </a:p>
        </p:txBody>
      </p:sp>
      <p:sp>
        <p:nvSpPr>
          <p:cNvPr id="3" name="Content Placeholder 2"/>
          <p:cNvSpPr>
            <a:spLocks noGrp="1"/>
          </p:cNvSpPr>
          <p:nvPr>
            <p:ph idx="1"/>
          </p:nvPr>
        </p:nvSpPr>
        <p:spPr>
          <a:xfrm>
            <a:off x="533400" y="1600200"/>
            <a:ext cx="8229600" cy="4625609"/>
          </a:xfrm>
        </p:spPr>
        <p:txBody>
          <a:bodyPr/>
          <a:lstStyle/>
          <a:p>
            <a:pPr>
              <a:buNone/>
            </a:pPr>
            <a:r>
              <a:rPr lang="en-US" sz="2000" dirty="0" smtClean="0"/>
              <a:t>Scores were also disaggregated by four subgroups within the school: Males, Females, students who receive free and reduced lunch, and students with IEP, with regard to MAP scores.  </a:t>
            </a:r>
          </a:p>
          <a:p>
            <a:pPr>
              <a:buNone/>
            </a:pPr>
            <a:endParaRPr lang="en-US" dirty="0"/>
          </a:p>
        </p:txBody>
      </p:sp>
      <p:graphicFrame>
        <p:nvGraphicFramePr>
          <p:cNvPr id="4" name="Table 3"/>
          <p:cNvGraphicFramePr>
            <a:graphicFrameLocks noGrp="1"/>
          </p:cNvGraphicFramePr>
          <p:nvPr/>
        </p:nvGraphicFramePr>
        <p:xfrm>
          <a:off x="1524000" y="26670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algn="ctr">
                        <a:spcBef>
                          <a:spcPts val="0"/>
                        </a:spcBef>
                        <a:spcAft>
                          <a:spcPts val="0"/>
                        </a:spcAft>
                      </a:pPr>
                      <a:r>
                        <a:rPr lang="en-US" sz="1200" b="1" dirty="0">
                          <a:latin typeface="Bookman Old Style"/>
                          <a:ea typeface="Times New Roman"/>
                          <a:cs typeface="Times New Roman"/>
                        </a:rPr>
                        <a:t>Math MAP Scores Fall 2013</a:t>
                      </a:r>
                      <a:endParaRPr lang="en-US" sz="1200" dirty="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b="1" dirty="0">
                          <a:latin typeface="Bookman Old Style"/>
                          <a:ea typeface="Times New Roman"/>
                          <a:cs typeface="Times New Roman"/>
                        </a:rPr>
                        <a:t>Subgroup</a:t>
                      </a:r>
                      <a:endParaRPr lang="en-US" sz="1200" dirty="0">
                        <a:latin typeface="Arial"/>
                        <a:ea typeface="Times New Roman"/>
                        <a:cs typeface="Times New Roman"/>
                      </a:endParaRPr>
                    </a:p>
                  </a:txBody>
                  <a:tcPr marL="68580" marR="68580" marT="0" marB="0"/>
                </a:tc>
              </a:tr>
              <a:tr h="370840">
                <a:tc>
                  <a:txBody>
                    <a:bodyPr/>
                    <a:lstStyle/>
                    <a:p>
                      <a:pPr marL="0" marR="0" algn="ctr">
                        <a:spcBef>
                          <a:spcPts val="0"/>
                        </a:spcBef>
                        <a:spcAft>
                          <a:spcPts val="0"/>
                        </a:spcAft>
                      </a:pPr>
                      <a:r>
                        <a:rPr lang="en-US" sz="1200" dirty="0">
                          <a:latin typeface="Bookman Old Style"/>
                          <a:ea typeface="Times New Roman"/>
                          <a:cs typeface="Times New Roman"/>
                        </a:rPr>
                        <a:t>215.8</a:t>
                      </a:r>
                      <a:endParaRPr lang="en-US" sz="1200" dirty="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a:latin typeface="Bookman Old Style"/>
                          <a:ea typeface="Times New Roman"/>
                          <a:cs typeface="Times New Roman"/>
                        </a:rPr>
                        <a:t>Males</a:t>
                      </a:r>
                      <a:endParaRPr lang="en-US" sz="1200">
                        <a:latin typeface="Arial"/>
                        <a:ea typeface="Times New Roman"/>
                        <a:cs typeface="Times New Roman"/>
                      </a:endParaRPr>
                    </a:p>
                  </a:txBody>
                  <a:tcPr marL="68580" marR="68580" marT="0" marB="0"/>
                </a:tc>
              </a:tr>
              <a:tr h="370840">
                <a:tc>
                  <a:txBody>
                    <a:bodyPr/>
                    <a:lstStyle/>
                    <a:p>
                      <a:pPr marL="0" marR="0" algn="ctr">
                        <a:spcBef>
                          <a:spcPts val="0"/>
                        </a:spcBef>
                        <a:spcAft>
                          <a:spcPts val="0"/>
                        </a:spcAft>
                      </a:pPr>
                      <a:r>
                        <a:rPr lang="en-US" sz="1200">
                          <a:latin typeface="Bookman Old Style"/>
                          <a:ea typeface="Times New Roman"/>
                          <a:cs typeface="Times New Roman"/>
                        </a:rPr>
                        <a:t>222.8</a:t>
                      </a:r>
                      <a:endParaRPr lang="en-US" sz="120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a:latin typeface="Bookman Old Style"/>
                          <a:ea typeface="Times New Roman"/>
                          <a:cs typeface="Times New Roman"/>
                        </a:rPr>
                        <a:t>Females</a:t>
                      </a:r>
                      <a:endParaRPr lang="en-US" sz="1200">
                        <a:latin typeface="Arial"/>
                        <a:ea typeface="Times New Roman"/>
                        <a:cs typeface="Times New Roman"/>
                      </a:endParaRPr>
                    </a:p>
                  </a:txBody>
                  <a:tcPr marL="68580" marR="68580" marT="0" marB="0"/>
                </a:tc>
              </a:tr>
              <a:tr h="370840">
                <a:tc>
                  <a:txBody>
                    <a:bodyPr/>
                    <a:lstStyle/>
                    <a:p>
                      <a:pPr marL="0" marR="0" algn="ctr">
                        <a:spcBef>
                          <a:spcPts val="0"/>
                        </a:spcBef>
                        <a:spcAft>
                          <a:spcPts val="0"/>
                        </a:spcAft>
                      </a:pPr>
                      <a:r>
                        <a:rPr lang="en-US" sz="1200">
                          <a:latin typeface="Bookman Old Style"/>
                          <a:ea typeface="Times New Roman"/>
                          <a:cs typeface="Times New Roman"/>
                        </a:rPr>
                        <a:t>210.45</a:t>
                      </a:r>
                      <a:endParaRPr lang="en-US" sz="120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a:latin typeface="Bookman Old Style"/>
                          <a:ea typeface="Times New Roman"/>
                          <a:cs typeface="Times New Roman"/>
                        </a:rPr>
                        <a:t>Students receiving free/reduced lunch</a:t>
                      </a:r>
                      <a:endParaRPr lang="en-US" sz="1200">
                        <a:latin typeface="Arial"/>
                        <a:ea typeface="Times New Roman"/>
                        <a:cs typeface="Times New Roman"/>
                      </a:endParaRPr>
                    </a:p>
                  </a:txBody>
                  <a:tcPr marL="68580" marR="68580" marT="0" marB="0"/>
                </a:tc>
              </a:tr>
              <a:tr h="370840">
                <a:tc>
                  <a:txBody>
                    <a:bodyPr/>
                    <a:lstStyle/>
                    <a:p>
                      <a:pPr marL="0" marR="0" algn="ctr">
                        <a:spcBef>
                          <a:spcPts val="0"/>
                        </a:spcBef>
                        <a:spcAft>
                          <a:spcPts val="0"/>
                        </a:spcAft>
                      </a:pPr>
                      <a:r>
                        <a:rPr lang="en-US" sz="1200" dirty="0">
                          <a:latin typeface="Bookman Old Style"/>
                          <a:ea typeface="Times New Roman"/>
                          <a:cs typeface="Times New Roman"/>
                        </a:rPr>
                        <a:t>203.25</a:t>
                      </a:r>
                      <a:endParaRPr lang="en-US" sz="1200" dirty="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dirty="0">
                          <a:latin typeface="Bookman Old Style"/>
                          <a:ea typeface="Times New Roman"/>
                          <a:cs typeface="Times New Roman"/>
                        </a:rPr>
                        <a:t>Students with disabilities (IEP)</a:t>
                      </a:r>
                      <a:endParaRPr lang="en-US" sz="1200" dirty="0">
                        <a:latin typeface="Arial"/>
                        <a:ea typeface="Times New Roman"/>
                        <a:cs typeface="Times New Roman"/>
                      </a:endParaRPr>
                    </a:p>
                  </a:txBody>
                  <a:tcPr marL="68580" marR="68580" marT="0" marB="0"/>
                </a:tc>
              </a:tr>
            </a:tbl>
          </a:graphicData>
        </a:graphic>
      </p:graphicFrame>
      <p:graphicFrame>
        <p:nvGraphicFramePr>
          <p:cNvPr id="5" name="Table 4"/>
          <p:cNvGraphicFramePr>
            <a:graphicFrameLocks noGrp="1"/>
          </p:cNvGraphicFramePr>
          <p:nvPr/>
        </p:nvGraphicFramePr>
        <p:xfrm>
          <a:off x="1524000" y="48006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algn="ctr">
                        <a:spcBef>
                          <a:spcPts val="0"/>
                        </a:spcBef>
                        <a:spcAft>
                          <a:spcPts val="0"/>
                        </a:spcAft>
                      </a:pPr>
                      <a:r>
                        <a:rPr lang="en-US" sz="1200" b="1" dirty="0" smtClean="0">
                          <a:latin typeface="Bookman Old Style"/>
                          <a:ea typeface="Times New Roman"/>
                          <a:cs typeface="Times New Roman"/>
                        </a:rPr>
                        <a:t>Reading </a:t>
                      </a:r>
                      <a:r>
                        <a:rPr lang="en-US" sz="1200" b="1" dirty="0">
                          <a:latin typeface="Bookman Old Style"/>
                          <a:ea typeface="Times New Roman"/>
                          <a:cs typeface="Times New Roman"/>
                        </a:rPr>
                        <a:t>MAP Scores Fall 2013</a:t>
                      </a:r>
                      <a:endParaRPr lang="en-US" sz="1200" dirty="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b="1" dirty="0">
                          <a:latin typeface="Bookman Old Style"/>
                          <a:ea typeface="Times New Roman"/>
                          <a:cs typeface="Times New Roman"/>
                        </a:rPr>
                        <a:t>Subgroup</a:t>
                      </a:r>
                      <a:endParaRPr lang="en-US" sz="1200" dirty="0">
                        <a:latin typeface="Arial"/>
                        <a:ea typeface="Times New Roman"/>
                        <a:cs typeface="Times New Roman"/>
                      </a:endParaRPr>
                    </a:p>
                  </a:txBody>
                  <a:tcPr marL="68580" marR="68580" marT="0" marB="0"/>
                </a:tc>
              </a:tr>
              <a:tr h="370840">
                <a:tc>
                  <a:txBody>
                    <a:bodyPr/>
                    <a:lstStyle/>
                    <a:p>
                      <a:pPr marL="0" marR="0" algn="ctr">
                        <a:spcBef>
                          <a:spcPts val="0"/>
                        </a:spcBef>
                        <a:spcAft>
                          <a:spcPts val="0"/>
                        </a:spcAft>
                      </a:pPr>
                      <a:r>
                        <a:rPr lang="en-US" sz="1200">
                          <a:latin typeface="Bookman Old Style"/>
                          <a:ea typeface="Times New Roman"/>
                          <a:cs typeface="Times New Roman"/>
                        </a:rPr>
                        <a:t>224.72</a:t>
                      </a:r>
                      <a:endParaRPr lang="en-US" sz="120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a:latin typeface="Bookman Old Style"/>
                          <a:ea typeface="Times New Roman"/>
                          <a:cs typeface="Times New Roman"/>
                        </a:rPr>
                        <a:t>Males</a:t>
                      </a:r>
                      <a:endParaRPr lang="en-US" sz="1200">
                        <a:latin typeface="Arial"/>
                        <a:ea typeface="Times New Roman"/>
                        <a:cs typeface="Times New Roman"/>
                      </a:endParaRPr>
                    </a:p>
                  </a:txBody>
                  <a:tcPr marL="68580" marR="68580" marT="0" marB="0"/>
                </a:tc>
              </a:tr>
              <a:tr h="370840">
                <a:tc>
                  <a:txBody>
                    <a:bodyPr/>
                    <a:lstStyle/>
                    <a:p>
                      <a:pPr marL="0" marR="0" algn="ctr">
                        <a:spcBef>
                          <a:spcPts val="0"/>
                        </a:spcBef>
                        <a:spcAft>
                          <a:spcPts val="0"/>
                        </a:spcAft>
                      </a:pPr>
                      <a:r>
                        <a:rPr lang="en-US" sz="1200">
                          <a:latin typeface="Bookman Old Style"/>
                          <a:ea typeface="Times New Roman"/>
                          <a:cs typeface="Times New Roman"/>
                        </a:rPr>
                        <a:t>232.72</a:t>
                      </a:r>
                      <a:endParaRPr lang="en-US" sz="120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a:latin typeface="Bookman Old Style"/>
                          <a:ea typeface="Times New Roman"/>
                          <a:cs typeface="Times New Roman"/>
                        </a:rPr>
                        <a:t>Females</a:t>
                      </a:r>
                      <a:endParaRPr lang="en-US" sz="1200">
                        <a:latin typeface="Arial"/>
                        <a:ea typeface="Times New Roman"/>
                        <a:cs typeface="Times New Roman"/>
                      </a:endParaRPr>
                    </a:p>
                  </a:txBody>
                  <a:tcPr marL="68580" marR="68580" marT="0" marB="0"/>
                </a:tc>
              </a:tr>
              <a:tr h="370840">
                <a:tc>
                  <a:txBody>
                    <a:bodyPr/>
                    <a:lstStyle/>
                    <a:p>
                      <a:pPr marL="0" marR="0" algn="ctr">
                        <a:spcBef>
                          <a:spcPts val="0"/>
                        </a:spcBef>
                        <a:spcAft>
                          <a:spcPts val="0"/>
                        </a:spcAft>
                      </a:pPr>
                      <a:r>
                        <a:rPr lang="en-US" sz="1200">
                          <a:latin typeface="Bookman Old Style"/>
                          <a:ea typeface="Times New Roman"/>
                          <a:cs typeface="Times New Roman"/>
                        </a:rPr>
                        <a:t>215.23</a:t>
                      </a:r>
                      <a:endParaRPr lang="en-US" sz="120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a:latin typeface="Bookman Old Style"/>
                          <a:ea typeface="Times New Roman"/>
                          <a:cs typeface="Times New Roman"/>
                        </a:rPr>
                        <a:t>Students receiving free/reduced lunch</a:t>
                      </a:r>
                      <a:endParaRPr lang="en-US" sz="1200">
                        <a:latin typeface="Arial"/>
                        <a:ea typeface="Times New Roman"/>
                        <a:cs typeface="Times New Roman"/>
                      </a:endParaRPr>
                    </a:p>
                  </a:txBody>
                  <a:tcPr marL="68580" marR="68580" marT="0" marB="0"/>
                </a:tc>
              </a:tr>
              <a:tr h="370840">
                <a:tc>
                  <a:txBody>
                    <a:bodyPr/>
                    <a:lstStyle/>
                    <a:p>
                      <a:pPr marL="0" marR="0" algn="ctr">
                        <a:spcBef>
                          <a:spcPts val="0"/>
                        </a:spcBef>
                        <a:spcAft>
                          <a:spcPts val="0"/>
                        </a:spcAft>
                      </a:pPr>
                      <a:r>
                        <a:rPr lang="en-US" sz="1200" dirty="0">
                          <a:latin typeface="Bookman Old Style"/>
                          <a:ea typeface="Times New Roman"/>
                          <a:cs typeface="Times New Roman"/>
                        </a:rPr>
                        <a:t>193.76</a:t>
                      </a:r>
                      <a:endParaRPr lang="en-US" sz="1200" dirty="0">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200" dirty="0">
                          <a:latin typeface="Bookman Old Style"/>
                          <a:ea typeface="Times New Roman"/>
                          <a:cs typeface="Times New Roman"/>
                        </a:rPr>
                        <a:t>Students with disabilities (IEP)</a:t>
                      </a:r>
                      <a:endParaRPr lang="en-US" sz="1200" dirty="0">
                        <a:latin typeface="Arial"/>
                        <a:ea typeface="Times New Roman"/>
                        <a:cs typeface="Times New Roman"/>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9" name="Content Placeholder 8"/>
          <p:cNvSpPr>
            <a:spLocks noGrp="1"/>
          </p:cNvSpPr>
          <p:nvPr>
            <p:ph idx="1"/>
          </p:nvPr>
        </p:nvSpPr>
        <p:spPr/>
        <p:txBody>
          <a:bodyPr/>
          <a:lstStyle/>
          <a:p>
            <a:pPr>
              <a:buNone/>
            </a:pPr>
            <a:r>
              <a:rPr lang="en-US" dirty="0" smtClean="0"/>
              <a:t>Individual Meetings with each student</a:t>
            </a:r>
          </a:p>
          <a:p>
            <a:pPr>
              <a:buNone/>
            </a:pPr>
            <a:endParaRPr lang="en-US" dirty="0" smtClean="0"/>
          </a:p>
          <a:p>
            <a:pPr>
              <a:buNone/>
            </a:pPr>
            <a:r>
              <a:rPr lang="en-US" dirty="0" smtClean="0"/>
              <a:t>Student Success Skills Small Groups</a:t>
            </a:r>
          </a:p>
          <a:p>
            <a:pPr lvl="1"/>
            <a:r>
              <a:rPr lang="en-US" dirty="0" smtClean="0"/>
              <a:t>8-weeks of Small Group Intervention</a:t>
            </a:r>
          </a:p>
          <a:p>
            <a:pPr lvl="1"/>
            <a:r>
              <a:rPr lang="en-US" dirty="0" smtClean="0"/>
              <a:t>1-hr per week</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66</TotalTime>
  <Words>1109</Words>
  <Application>Microsoft Office PowerPoint</Application>
  <PresentationFormat>On-screen Show (4:3)</PresentationFormat>
  <Paragraphs>148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Campbell County Middle School</vt:lpstr>
      <vt:lpstr>Campbell County Middle School Demographics</vt:lpstr>
      <vt:lpstr>CCMS Counseling Program Mission</vt:lpstr>
      <vt:lpstr>Context</vt:lpstr>
      <vt:lpstr>Goal</vt:lpstr>
      <vt:lpstr>Digging into the Data</vt:lpstr>
      <vt:lpstr>Digging Deeper</vt:lpstr>
      <vt:lpstr>Digging Deeper </vt:lpstr>
      <vt:lpstr>Interventions</vt:lpstr>
      <vt:lpstr>Results: Gallup Poll</vt:lpstr>
      <vt:lpstr>Results: Gallup Poll</vt:lpstr>
      <vt:lpstr>Results: MAP Math Scores</vt:lpstr>
      <vt:lpstr>Results: MAP Math Scores by group</vt:lpstr>
      <vt:lpstr>Results: Reading MAP Scores</vt:lpstr>
      <vt:lpstr>Results: MAP Reading Scores by Group</vt:lpstr>
      <vt:lpstr>What Does This Mean?</vt:lpstr>
      <vt:lpstr>Anything Else?</vt:lpstr>
      <vt:lpstr>Implications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norse</dc:creator>
  <cp:lastModifiedBy>Katie Crilley</cp:lastModifiedBy>
  <cp:revision>14</cp:revision>
  <dcterms:created xsi:type="dcterms:W3CDTF">2015-10-18T16:50:21Z</dcterms:created>
  <dcterms:modified xsi:type="dcterms:W3CDTF">2016-04-11T19:22:37Z</dcterms:modified>
</cp:coreProperties>
</file>