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70" r:id="rId8"/>
    <p:sldId id="271" r:id="rId9"/>
    <p:sldId id="274" r:id="rId10"/>
    <p:sldId id="273" r:id="rId11"/>
    <p:sldId id="272" r:id="rId12"/>
    <p:sldId id="297" r:id="rId13"/>
    <p:sldId id="275" r:id="rId14"/>
    <p:sldId id="299" r:id="rId15"/>
    <p:sldId id="262" r:id="rId16"/>
    <p:sldId id="263" r:id="rId17"/>
    <p:sldId id="298" r:id="rId18"/>
    <p:sldId id="265" r:id="rId19"/>
    <p:sldId id="266" r:id="rId20"/>
    <p:sldId id="267" r:id="rId21"/>
    <p:sldId id="268" r:id="rId22"/>
    <p:sldId id="269" r:id="rId23"/>
    <p:sldId id="282" r:id="rId24"/>
    <p:sldId id="283" r:id="rId25"/>
    <p:sldId id="285" r:id="rId26"/>
    <p:sldId id="276" r:id="rId27"/>
    <p:sldId id="277" r:id="rId28"/>
    <p:sldId id="278" r:id="rId29"/>
    <p:sldId id="279" r:id="rId30"/>
    <p:sldId id="281" r:id="rId31"/>
    <p:sldId id="280"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32"/>
  </p:normalViewPr>
  <p:slideViewPr>
    <p:cSldViewPr snapToGrid="0" snapToObjects="1">
      <p:cViewPr varScale="1">
        <p:scale>
          <a:sx n="80" d="100"/>
          <a:sy n="80" d="100"/>
        </p:scale>
        <p:origin x="14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226BD-5F7A-C744-985E-D44D1EEDBF15}"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226BD-5F7A-C744-985E-D44D1EEDBF15}"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226BD-5F7A-C744-985E-D44D1EEDBF15}"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226BD-5F7A-C744-985E-D44D1EEDBF15}"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226BD-5F7A-C744-985E-D44D1EEDBF15}"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E226BD-5F7A-C744-985E-D44D1EEDBF15}"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E226BD-5F7A-C744-985E-D44D1EEDBF15}" type="datetimeFigureOut">
              <a:rPr lang="en-US" smtClean="0"/>
              <a:pPr/>
              <a:t>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E226BD-5F7A-C744-985E-D44D1EEDBF15}" type="datetimeFigureOut">
              <a:rPr lang="en-US" smtClean="0"/>
              <a:pPr/>
              <a:t>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226BD-5F7A-C744-985E-D44D1EEDBF15}" type="datetimeFigureOut">
              <a:rPr lang="en-US" smtClean="0"/>
              <a:pPr/>
              <a:t>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226BD-5F7A-C744-985E-D44D1EEDBF15}"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226BD-5F7A-C744-985E-D44D1EEDBF15}"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DB3EE-085D-1A41-B591-4576AEA519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226BD-5F7A-C744-985E-D44D1EEDBF15}" type="datetimeFigureOut">
              <a:rPr lang="en-US" smtClean="0"/>
              <a:pPr/>
              <a:t>1/24/17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DB3EE-085D-1A41-B591-4576AEA519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Happens When We Read?</a:t>
            </a:r>
            <a:endParaRPr lang="en-US" dirty="0"/>
          </a:p>
        </p:txBody>
      </p:sp>
      <p:sp>
        <p:nvSpPr>
          <p:cNvPr id="3" name="Subtitle 2"/>
          <p:cNvSpPr>
            <a:spLocks noGrp="1"/>
          </p:cNvSpPr>
          <p:nvPr>
            <p:ph type="subTitle" idx="1"/>
          </p:nvPr>
        </p:nvSpPr>
        <p:spPr>
          <a:xfrm>
            <a:off x="1371600" y="3374521"/>
            <a:ext cx="6400800" cy="2826629"/>
          </a:xfrm>
        </p:spPr>
        <p:txBody>
          <a:bodyPr>
            <a:normAutofit fontScale="62500" lnSpcReduction="20000"/>
          </a:bodyPr>
          <a:lstStyle/>
          <a:p>
            <a:r>
              <a:rPr lang="en-US" dirty="0" smtClean="0"/>
              <a:t>Jeffrey W. Wilhelm</a:t>
            </a:r>
          </a:p>
          <a:p>
            <a:r>
              <a:rPr lang="en-US" dirty="0" smtClean="0"/>
              <a:t>Boise State University</a:t>
            </a:r>
          </a:p>
          <a:p>
            <a:r>
              <a:rPr lang="en-US" dirty="0" smtClean="0"/>
              <a:t>Based on work from</a:t>
            </a:r>
          </a:p>
          <a:p>
            <a:endParaRPr lang="en-US" dirty="0" smtClean="0"/>
          </a:p>
          <a:p>
            <a:r>
              <a:rPr lang="en-US" i="1" dirty="0" smtClean="0"/>
              <a:t>Strategic Reading, Wilhelm</a:t>
            </a:r>
            <a:r>
              <a:rPr lang="en-US" dirty="0" smtClean="0"/>
              <a:t>, Baker and </a:t>
            </a:r>
            <a:r>
              <a:rPr lang="en-US" dirty="0" err="1" smtClean="0"/>
              <a:t>Dube</a:t>
            </a:r>
            <a:r>
              <a:rPr lang="en-US" dirty="0" smtClean="0"/>
              <a:t>, Heinemann</a:t>
            </a:r>
          </a:p>
          <a:p>
            <a:r>
              <a:rPr lang="en-US" dirty="0" smtClean="0"/>
              <a:t>And </a:t>
            </a:r>
          </a:p>
          <a:p>
            <a:r>
              <a:rPr lang="en-US" i="1" dirty="0" smtClean="0"/>
              <a:t>“You </a:t>
            </a:r>
            <a:r>
              <a:rPr lang="en-US" i="1" dirty="0" err="1" smtClean="0"/>
              <a:t>Gotta</a:t>
            </a:r>
            <a:r>
              <a:rPr lang="en-US" i="1" dirty="0" smtClean="0"/>
              <a:t> BE the Book!”</a:t>
            </a:r>
            <a:r>
              <a:rPr lang="en-US" dirty="0" smtClean="0"/>
              <a:t>, Wilhelm, Teachers College Press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requires the right orientation and filling in the gaps</a:t>
            </a:r>
            <a:endParaRPr lang="en-US" dirty="0"/>
          </a:p>
        </p:txBody>
      </p:sp>
      <p:pic>
        <p:nvPicPr>
          <p:cNvPr id="4" name="Content Placeholder 3" descr="upside down image.pdf"/>
          <p:cNvPicPr>
            <a:picLocks noGrp="1" noChangeAspect="1"/>
          </p:cNvPicPr>
          <p:nvPr>
            <p:ph idx="1"/>
          </p:nvPr>
        </p:nvPicPr>
        <p:blipFill>
          <a:blip r:embed="rId2"/>
          <a:srcRect l="-28793" r="-28793"/>
          <a:stretch>
            <a:fillRect/>
          </a:stretch>
        </p:blipFill>
        <p:spPr>
          <a:xfrm>
            <a:off x="457200" y="1600202"/>
            <a:ext cx="7781411" cy="4253888"/>
          </a:xfrm>
          <a:scene3d>
            <a:camera prst="perspectiveFront" fov="3000000">
              <a:rot lat="0" lon="0" rev="10854000"/>
            </a:camera>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ird quadrant.pdf"/>
          <p:cNvPicPr>
            <a:picLocks noGrp="1" noChangeAspect="1"/>
          </p:cNvPicPr>
          <p:nvPr>
            <p:ph idx="1"/>
          </p:nvPr>
        </p:nvPicPr>
        <p:blipFill>
          <a:blip r:embed="rId2"/>
          <a:srcRect l="-67655" r="-67655"/>
          <a:stretch>
            <a:fillRect/>
          </a:stretch>
        </p:blipFill>
        <p:spPr>
          <a:xfrm>
            <a:off x="-1018713" y="823732"/>
            <a:ext cx="11498902" cy="749449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requires a clear purpose and task-orientation and a context of use, i.e. knowledge of purpose and context</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notes went sour when the </a:t>
            </a:r>
            <a:r>
              <a:rPr lang="en-US" smtClean="0"/>
              <a:t>seams burst.</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ie image.pdf"/>
          <p:cNvPicPr>
            <a:picLocks noGrp="1" noChangeAspect="1"/>
          </p:cNvPicPr>
          <p:nvPr>
            <p:ph idx="1"/>
          </p:nvPr>
        </p:nvPicPr>
        <p:blipFill>
          <a:blip r:embed="rId2"/>
          <a:srcRect l="-10610" r="-10610"/>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anuts Clouds Cartoon copy.jpg"/>
          <p:cNvPicPr>
            <a:picLocks noGrp="1" noChangeAspect="1"/>
          </p:cNvPicPr>
          <p:nvPr>
            <p:ph idx="1"/>
          </p:nvPr>
        </p:nvPicPr>
        <p:blipFill>
          <a:blip r:embed="rId2">
            <a:extLst>
              <a:ext uri="{28A0092B-C50C-407E-A947-70E740481C1C}">
                <a14:useLocalDpi xmlns:a14="http://schemas.microsoft.com/office/drawing/2010/main" val="0"/>
              </a:ext>
            </a:extLst>
          </a:blip>
          <a:srcRect t="10829" b="10829"/>
          <a:stretch>
            <a:fillRect/>
          </a:stretch>
        </p:blipFill>
        <p:spPr>
          <a:xfrm>
            <a:off x="457200" y="1144863"/>
            <a:ext cx="8229600" cy="4981301"/>
          </a:xfrm>
        </p:spPr>
      </p:pic>
    </p:spTree>
    <p:extLst>
      <p:ext uri="{BB962C8B-B14F-4D97-AF65-F5344CB8AC3E}">
        <p14:creationId xmlns:p14="http://schemas.microsoft.com/office/powerpoint/2010/main" val="3833855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7729"/>
          </a:xfrm>
        </p:spPr>
        <p:txBody>
          <a:bodyPr>
            <a:normAutofit fontScale="90000"/>
          </a:bodyPr>
          <a:lstStyle/>
          <a:p>
            <a:r>
              <a:rPr lang="en-US" dirty="0" smtClean="0"/>
              <a:t/>
            </a:r>
            <a:br>
              <a:rPr lang="en-US" dirty="0" smtClean="0"/>
            </a:br>
            <a:r>
              <a:rPr lang="en-US" dirty="0" smtClean="0"/>
              <a:t>The </a:t>
            </a:r>
            <a:r>
              <a:rPr lang="en-US" dirty="0" err="1" smtClean="0"/>
              <a:t>Vapy</a:t>
            </a:r>
            <a:r>
              <a:rPr lang="en-US" dirty="0" smtClean="0"/>
              <a:t> </a:t>
            </a:r>
            <a:r>
              <a:rPr lang="en-US" dirty="0" err="1" smtClean="0"/>
              <a:t>Koobs</a:t>
            </a:r>
            <a:r>
              <a:rPr lang="en-US" dirty="0" smtClean="0"/>
              <a:t> </a:t>
            </a:r>
            <a:br>
              <a:rPr lang="en-US" dirty="0" smtClean="0"/>
            </a:br>
            <a:endParaRPr lang="en-US" dirty="0"/>
          </a:p>
        </p:txBody>
      </p:sp>
      <p:sp>
        <p:nvSpPr>
          <p:cNvPr id="3" name="Content Placeholder 2"/>
          <p:cNvSpPr>
            <a:spLocks noGrp="1"/>
          </p:cNvSpPr>
          <p:nvPr>
            <p:ph idx="1"/>
          </p:nvPr>
        </p:nvSpPr>
        <p:spPr>
          <a:xfrm>
            <a:off x="457200" y="905154"/>
            <a:ext cx="8229600" cy="5221009"/>
          </a:xfrm>
        </p:spPr>
        <p:txBody>
          <a:bodyPr>
            <a:normAutofit fontScale="92500"/>
          </a:bodyPr>
          <a:lstStyle/>
          <a:p>
            <a:r>
              <a:rPr lang="en-US" dirty="0" smtClean="0"/>
              <a:t>The </a:t>
            </a:r>
            <a:r>
              <a:rPr lang="en-US" dirty="0" err="1"/>
              <a:t>Vapy</a:t>
            </a:r>
            <a:r>
              <a:rPr lang="en-US" dirty="0"/>
              <a:t> </a:t>
            </a:r>
            <a:r>
              <a:rPr lang="en-US" dirty="0" err="1"/>
              <a:t>Koobs</a:t>
            </a:r>
            <a:r>
              <a:rPr lang="en-US" dirty="0"/>
              <a:t> </a:t>
            </a:r>
            <a:r>
              <a:rPr lang="en-US" dirty="0" err="1"/>
              <a:t>desaked</a:t>
            </a:r>
            <a:r>
              <a:rPr lang="en-US" dirty="0"/>
              <a:t> the </a:t>
            </a:r>
            <a:r>
              <a:rPr lang="en-US" dirty="0" err="1"/>
              <a:t>citar</a:t>
            </a:r>
            <a:r>
              <a:rPr lang="en-US" dirty="0"/>
              <a:t> </a:t>
            </a:r>
            <a:r>
              <a:rPr lang="en-US" dirty="0" err="1"/>
              <a:t>molently</a:t>
            </a:r>
            <a:endParaRPr lang="en-US" dirty="0"/>
          </a:p>
          <a:p>
            <a:r>
              <a:rPr lang="en-US" dirty="0"/>
              <a:t>The </a:t>
            </a:r>
            <a:r>
              <a:rPr lang="en-US" dirty="0" err="1"/>
              <a:t>franching</a:t>
            </a:r>
            <a:r>
              <a:rPr lang="en-US" dirty="0"/>
              <a:t> </a:t>
            </a:r>
            <a:r>
              <a:rPr lang="en-US" dirty="0" err="1"/>
              <a:t>tigs</a:t>
            </a:r>
            <a:r>
              <a:rPr lang="en-US" dirty="0"/>
              <a:t> </a:t>
            </a:r>
            <a:r>
              <a:rPr lang="en-US" dirty="0" err="1"/>
              <a:t>spang</a:t>
            </a:r>
            <a:r>
              <a:rPr lang="en-US" dirty="0"/>
              <a:t> </a:t>
            </a:r>
            <a:r>
              <a:rPr lang="en-US" dirty="0" err="1"/>
              <a:t>grushly</a:t>
            </a:r>
            <a:r>
              <a:rPr lang="en-US" dirty="0"/>
              <a:t> from the </a:t>
            </a:r>
            <a:r>
              <a:rPr lang="en-US" dirty="0" err="1"/>
              <a:t>soog</a:t>
            </a:r>
            <a:endParaRPr lang="en-US" dirty="0"/>
          </a:p>
          <a:p>
            <a:r>
              <a:rPr lang="en-US" dirty="0"/>
              <a:t>The </a:t>
            </a:r>
            <a:r>
              <a:rPr lang="en-US" dirty="0" err="1"/>
              <a:t>lipendoof</a:t>
            </a:r>
            <a:r>
              <a:rPr lang="en-US" dirty="0"/>
              <a:t> </a:t>
            </a:r>
            <a:r>
              <a:rPr lang="en-US" dirty="0" err="1"/>
              <a:t>canished</a:t>
            </a:r>
            <a:r>
              <a:rPr lang="en-US" dirty="0"/>
              <a:t> the </a:t>
            </a:r>
            <a:r>
              <a:rPr lang="en-US" dirty="0" err="1"/>
              <a:t>tasar</a:t>
            </a:r>
            <a:r>
              <a:rPr lang="en-US" dirty="0"/>
              <a:t> silently</a:t>
            </a:r>
          </a:p>
          <a:p>
            <a:r>
              <a:rPr lang="en-US" dirty="0"/>
              <a:t>While </a:t>
            </a:r>
            <a:r>
              <a:rPr lang="en-US" dirty="0" err="1"/>
              <a:t>dospy</a:t>
            </a:r>
            <a:r>
              <a:rPr lang="en-US" dirty="0"/>
              <a:t> </a:t>
            </a:r>
            <a:r>
              <a:rPr lang="en-US" dirty="0" err="1"/>
              <a:t>gubs</a:t>
            </a:r>
            <a:r>
              <a:rPr lang="en-US" dirty="0"/>
              <a:t> </a:t>
            </a:r>
            <a:r>
              <a:rPr lang="en-US" dirty="0" err="1"/>
              <a:t>ferlummed</a:t>
            </a:r>
            <a:r>
              <a:rPr lang="en-US" dirty="0"/>
              <a:t> the </a:t>
            </a:r>
            <a:r>
              <a:rPr lang="en-US" dirty="0" err="1"/>
              <a:t>sinting</a:t>
            </a:r>
            <a:r>
              <a:rPr lang="en-US" dirty="0"/>
              <a:t> </a:t>
            </a:r>
            <a:r>
              <a:rPr lang="en-US" dirty="0" err="1"/>
              <a:t>noog</a:t>
            </a:r>
            <a:r>
              <a:rPr lang="en-US" dirty="0"/>
              <a:t>.</a:t>
            </a:r>
          </a:p>
          <a:p>
            <a:r>
              <a:rPr lang="en-US" dirty="0"/>
              <a:t>O </a:t>
            </a:r>
            <a:r>
              <a:rPr lang="en-US" dirty="0" err="1"/>
              <a:t>glimp</a:t>
            </a:r>
            <a:r>
              <a:rPr lang="en-US" dirty="0"/>
              <a:t> the </a:t>
            </a:r>
            <a:r>
              <a:rPr lang="en-US" dirty="0" err="1"/>
              <a:t>koob</a:t>
            </a:r>
            <a:r>
              <a:rPr lang="en-US" dirty="0"/>
              <a:t>, O </a:t>
            </a:r>
            <a:r>
              <a:rPr lang="en-US" dirty="0" err="1"/>
              <a:t>glimp</a:t>
            </a:r>
            <a:r>
              <a:rPr lang="en-US" dirty="0"/>
              <a:t> the </a:t>
            </a:r>
            <a:r>
              <a:rPr lang="en-US" dirty="0" err="1"/>
              <a:t>koob</a:t>
            </a:r>
            <a:r>
              <a:rPr lang="en-US" dirty="0"/>
              <a:t>, Darjeeling!</a:t>
            </a:r>
          </a:p>
          <a:p>
            <a:r>
              <a:rPr lang="en-US" dirty="0"/>
              <a:t>The </a:t>
            </a:r>
            <a:r>
              <a:rPr lang="en-US" dirty="0" err="1"/>
              <a:t>ampting</a:t>
            </a:r>
            <a:r>
              <a:rPr lang="en-US" dirty="0"/>
              <a:t> </a:t>
            </a:r>
            <a:r>
              <a:rPr lang="en-US" dirty="0" err="1"/>
              <a:t>haig</a:t>
            </a:r>
            <a:r>
              <a:rPr lang="en-US" dirty="0"/>
              <a:t> </a:t>
            </a:r>
            <a:r>
              <a:rPr lang="en-US" dirty="0" err="1"/>
              <a:t>baks</a:t>
            </a:r>
            <a:r>
              <a:rPr lang="en-US" dirty="0"/>
              <a:t> </a:t>
            </a:r>
            <a:r>
              <a:rPr lang="en-US" dirty="0" err="1"/>
              <a:t>ummer</a:t>
            </a:r>
            <a:r>
              <a:rPr lang="en-US" dirty="0"/>
              <a:t> from the </a:t>
            </a:r>
            <a:r>
              <a:rPr lang="en-US" dirty="0" err="1"/>
              <a:t>pum</a:t>
            </a:r>
            <a:endParaRPr lang="en-US" dirty="0"/>
          </a:p>
          <a:p>
            <a:r>
              <a:rPr lang="en-US" dirty="0"/>
              <a:t>The </a:t>
            </a:r>
            <a:r>
              <a:rPr lang="en-US" dirty="0" err="1"/>
              <a:t>hippendome</a:t>
            </a:r>
            <a:r>
              <a:rPr lang="en-US" dirty="0"/>
              <a:t> sigs </a:t>
            </a:r>
            <a:r>
              <a:rPr lang="en-US" dirty="0" err="1"/>
              <a:t>bommer</a:t>
            </a:r>
            <a:r>
              <a:rPr lang="en-US" dirty="0"/>
              <a:t> and </a:t>
            </a:r>
            <a:r>
              <a:rPr lang="en-US" dirty="0" err="1"/>
              <a:t>derveling</a:t>
            </a:r>
            <a:endParaRPr lang="en-US" dirty="0"/>
          </a:p>
          <a:p>
            <a:r>
              <a:rPr lang="en-US" dirty="0"/>
              <a:t>While </a:t>
            </a:r>
            <a:r>
              <a:rPr lang="en-US" dirty="0" err="1"/>
              <a:t>hashims</a:t>
            </a:r>
            <a:r>
              <a:rPr lang="en-US" dirty="0"/>
              <a:t> </a:t>
            </a:r>
            <a:r>
              <a:rPr lang="en-US" dirty="0" err="1"/>
              <a:t>prag</a:t>
            </a:r>
            <a:r>
              <a:rPr lang="en-US" dirty="0"/>
              <a:t> in limper and in </a:t>
            </a:r>
            <a:r>
              <a:rPr lang="en-US" dirty="0" err="1"/>
              <a:t>lum</a:t>
            </a:r>
            <a:r>
              <a:rPr lang="en-US" dirty="0"/>
              <a:t>.</a:t>
            </a:r>
          </a:p>
          <a:p>
            <a:r>
              <a:rPr lang="en-US" dirty="0"/>
              <a:t> </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5851525"/>
          </a:xfrm>
        </p:spPr>
        <p:txBody>
          <a:bodyPr>
            <a:normAutofit fontScale="77500" lnSpcReduction="20000"/>
          </a:bodyPr>
          <a:lstStyle/>
          <a:p>
            <a:r>
              <a:rPr lang="en-US" dirty="0" smtClean="0"/>
              <a:t>The </a:t>
            </a:r>
            <a:r>
              <a:rPr lang="en-US" dirty="0" err="1" smtClean="0"/>
              <a:t>Vapy</a:t>
            </a:r>
            <a:r>
              <a:rPr lang="en-US" dirty="0" smtClean="0"/>
              <a:t> </a:t>
            </a:r>
            <a:r>
              <a:rPr lang="en-US" dirty="0" err="1" smtClean="0"/>
              <a:t>Koobs</a:t>
            </a:r>
            <a:r>
              <a:rPr lang="en-US" dirty="0" smtClean="0"/>
              <a:t> </a:t>
            </a:r>
            <a:r>
              <a:rPr lang="en-US" dirty="0" err="1" smtClean="0"/>
              <a:t>desaked</a:t>
            </a:r>
            <a:r>
              <a:rPr lang="en-US" dirty="0" smtClean="0"/>
              <a:t> the </a:t>
            </a:r>
            <a:r>
              <a:rPr lang="en-US" dirty="0" err="1" smtClean="0"/>
              <a:t>citar</a:t>
            </a:r>
            <a:r>
              <a:rPr lang="en-US" dirty="0" smtClean="0"/>
              <a:t> </a:t>
            </a:r>
            <a:r>
              <a:rPr lang="en-US" dirty="0" err="1" smtClean="0"/>
              <a:t>molently</a:t>
            </a:r>
            <a:endParaRPr lang="en-US" dirty="0" smtClean="0"/>
          </a:p>
          <a:p>
            <a:r>
              <a:rPr lang="en-US" dirty="0" smtClean="0"/>
              <a:t>The </a:t>
            </a:r>
            <a:r>
              <a:rPr lang="en-US" dirty="0" err="1" smtClean="0"/>
              <a:t>franching</a:t>
            </a:r>
            <a:r>
              <a:rPr lang="en-US" dirty="0" smtClean="0"/>
              <a:t> </a:t>
            </a:r>
            <a:r>
              <a:rPr lang="en-US" dirty="0" err="1" smtClean="0"/>
              <a:t>tigs</a:t>
            </a:r>
            <a:r>
              <a:rPr lang="en-US" dirty="0" smtClean="0"/>
              <a:t> </a:t>
            </a:r>
            <a:r>
              <a:rPr lang="en-US" dirty="0" err="1" smtClean="0"/>
              <a:t>spang</a:t>
            </a:r>
            <a:r>
              <a:rPr lang="en-US" dirty="0" smtClean="0"/>
              <a:t> </a:t>
            </a:r>
            <a:r>
              <a:rPr lang="en-US" dirty="0" err="1" smtClean="0"/>
              <a:t>grushly</a:t>
            </a:r>
            <a:r>
              <a:rPr lang="en-US" dirty="0" smtClean="0"/>
              <a:t> from the </a:t>
            </a:r>
            <a:r>
              <a:rPr lang="en-US" dirty="0" err="1" smtClean="0"/>
              <a:t>soog</a:t>
            </a:r>
            <a:endParaRPr lang="en-US" dirty="0" smtClean="0"/>
          </a:p>
          <a:p>
            <a:r>
              <a:rPr lang="en-US" dirty="0" smtClean="0"/>
              <a:t>The </a:t>
            </a:r>
            <a:r>
              <a:rPr lang="en-US" dirty="0" err="1" smtClean="0"/>
              <a:t>lipendoof</a:t>
            </a:r>
            <a:r>
              <a:rPr lang="en-US" dirty="0" smtClean="0"/>
              <a:t> </a:t>
            </a:r>
            <a:r>
              <a:rPr lang="en-US" dirty="0" err="1" smtClean="0"/>
              <a:t>canished</a:t>
            </a:r>
            <a:r>
              <a:rPr lang="en-US" dirty="0" smtClean="0"/>
              <a:t> the </a:t>
            </a:r>
            <a:r>
              <a:rPr lang="en-US" dirty="0" err="1" smtClean="0"/>
              <a:t>tasar</a:t>
            </a:r>
            <a:r>
              <a:rPr lang="en-US" dirty="0" smtClean="0"/>
              <a:t> silently</a:t>
            </a:r>
          </a:p>
          <a:p>
            <a:r>
              <a:rPr lang="en-US" dirty="0" smtClean="0"/>
              <a:t>While </a:t>
            </a:r>
            <a:r>
              <a:rPr lang="en-US" dirty="0" err="1" smtClean="0"/>
              <a:t>dospy</a:t>
            </a:r>
            <a:r>
              <a:rPr lang="en-US" dirty="0" smtClean="0"/>
              <a:t> </a:t>
            </a:r>
            <a:r>
              <a:rPr lang="en-US" dirty="0" err="1" smtClean="0"/>
              <a:t>gubs</a:t>
            </a:r>
            <a:r>
              <a:rPr lang="en-US" dirty="0" smtClean="0"/>
              <a:t> </a:t>
            </a:r>
            <a:r>
              <a:rPr lang="en-US" dirty="0" err="1" smtClean="0"/>
              <a:t>ferlummed</a:t>
            </a:r>
            <a:r>
              <a:rPr lang="en-US" dirty="0" smtClean="0"/>
              <a:t> the </a:t>
            </a:r>
            <a:r>
              <a:rPr lang="en-US" dirty="0" err="1" smtClean="0"/>
              <a:t>sinting</a:t>
            </a:r>
            <a:r>
              <a:rPr lang="en-US" dirty="0" smtClean="0"/>
              <a:t> </a:t>
            </a:r>
            <a:r>
              <a:rPr lang="en-US" dirty="0" err="1" smtClean="0"/>
              <a:t>noog</a:t>
            </a:r>
            <a:r>
              <a:rPr lang="en-US" dirty="0" smtClean="0"/>
              <a:t>.</a:t>
            </a:r>
          </a:p>
          <a:p>
            <a:r>
              <a:rPr lang="en-US" dirty="0" smtClean="0"/>
              <a:t>O </a:t>
            </a:r>
            <a:r>
              <a:rPr lang="en-US" dirty="0" err="1" smtClean="0"/>
              <a:t>glimp</a:t>
            </a:r>
            <a:r>
              <a:rPr lang="en-US" dirty="0" smtClean="0"/>
              <a:t> the </a:t>
            </a:r>
            <a:r>
              <a:rPr lang="en-US" dirty="0" err="1" smtClean="0"/>
              <a:t>koob</a:t>
            </a:r>
            <a:r>
              <a:rPr lang="en-US" dirty="0" smtClean="0"/>
              <a:t>, O </a:t>
            </a:r>
            <a:r>
              <a:rPr lang="en-US" dirty="0" err="1" smtClean="0"/>
              <a:t>glimp</a:t>
            </a:r>
            <a:r>
              <a:rPr lang="en-US" dirty="0" smtClean="0"/>
              <a:t> the </a:t>
            </a:r>
            <a:r>
              <a:rPr lang="en-US" dirty="0" err="1" smtClean="0"/>
              <a:t>koob</a:t>
            </a:r>
            <a:r>
              <a:rPr lang="en-US" dirty="0" smtClean="0"/>
              <a:t>, Darjeeling!</a:t>
            </a:r>
          </a:p>
          <a:p>
            <a:r>
              <a:rPr lang="en-US" dirty="0" smtClean="0"/>
              <a:t>The </a:t>
            </a:r>
            <a:r>
              <a:rPr lang="en-US" dirty="0" err="1" smtClean="0"/>
              <a:t>ampting</a:t>
            </a:r>
            <a:r>
              <a:rPr lang="en-US" dirty="0" smtClean="0"/>
              <a:t> </a:t>
            </a:r>
            <a:r>
              <a:rPr lang="en-US" dirty="0" err="1" smtClean="0"/>
              <a:t>haig</a:t>
            </a:r>
            <a:r>
              <a:rPr lang="en-US" dirty="0" smtClean="0"/>
              <a:t> </a:t>
            </a:r>
            <a:r>
              <a:rPr lang="en-US" dirty="0" err="1" smtClean="0"/>
              <a:t>baks</a:t>
            </a:r>
            <a:r>
              <a:rPr lang="en-US" dirty="0" smtClean="0"/>
              <a:t> </a:t>
            </a:r>
            <a:r>
              <a:rPr lang="en-US" dirty="0" err="1" smtClean="0"/>
              <a:t>ummer</a:t>
            </a:r>
            <a:r>
              <a:rPr lang="en-US" dirty="0" smtClean="0"/>
              <a:t> from the </a:t>
            </a:r>
            <a:r>
              <a:rPr lang="en-US" dirty="0" err="1" smtClean="0"/>
              <a:t>pum</a:t>
            </a:r>
            <a:endParaRPr lang="en-US" dirty="0" smtClean="0"/>
          </a:p>
          <a:p>
            <a:r>
              <a:rPr lang="en-US" dirty="0" smtClean="0"/>
              <a:t>The </a:t>
            </a:r>
            <a:r>
              <a:rPr lang="en-US" dirty="0" err="1" smtClean="0"/>
              <a:t>hippendome</a:t>
            </a:r>
            <a:r>
              <a:rPr lang="en-US" dirty="0" smtClean="0"/>
              <a:t> sigs </a:t>
            </a:r>
            <a:r>
              <a:rPr lang="en-US" dirty="0" err="1" smtClean="0"/>
              <a:t>bommer</a:t>
            </a:r>
            <a:r>
              <a:rPr lang="en-US" dirty="0" smtClean="0"/>
              <a:t> and </a:t>
            </a:r>
            <a:r>
              <a:rPr lang="en-US" dirty="0" err="1" smtClean="0"/>
              <a:t>derveling</a:t>
            </a:r>
            <a:endParaRPr lang="en-US" dirty="0" smtClean="0"/>
          </a:p>
          <a:p>
            <a:r>
              <a:rPr lang="en-US" dirty="0" smtClean="0"/>
              <a:t>While </a:t>
            </a:r>
            <a:r>
              <a:rPr lang="en-US" dirty="0" err="1" smtClean="0"/>
              <a:t>hashims</a:t>
            </a:r>
            <a:r>
              <a:rPr lang="en-US" dirty="0" smtClean="0"/>
              <a:t> </a:t>
            </a:r>
            <a:r>
              <a:rPr lang="en-US" dirty="0" err="1" smtClean="0"/>
              <a:t>prag</a:t>
            </a:r>
            <a:r>
              <a:rPr lang="en-US" dirty="0" smtClean="0"/>
              <a:t> in limper and in </a:t>
            </a:r>
            <a:r>
              <a:rPr lang="en-US" dirty="0" err="1" smtClean="0"/>
              <a:t>lum</a:t>
            </a:r>
            <a:r>
              <a:rPr lang="en-US" dirty="0" smtClean="0"/>
              <a:t>.</a:t>
            </a:r>
          </a:p>
          <a:p>
            <a:endParaRPr lang="en-US" dirty="0" smtClean="0"/>
          </a:p>
          <a:p>
            <a:r>
              <a:rPr lang="en-US" dirty="0" smtClean="0"/>
              <a:t>Answer the following questions in complete sentences:</a:t>
            </a:r>
          </a:p>
          <a:p>
            <a:r>
              <a:rPr lang="en-US" dirty="0" smtClean="0"/>
              <a:t> </a:t>
            </a:r>
          </a:p>
          <a:p>
            <a:pPr lvl="0"/>
            <a:r>
              <a:rPr lang="en-US" dirty="0" smtClean="0"/>
              <a:t>What happened to the </a:t>
            </a:r>
            <a:r>
              <a:rPr lang="en-US" dirty="0" err="1" smtClean="0"/>
              <a:t>citar</a:t>
            </a:r>
            <a:r>
              <a:rPr lang="en-US" dirty="0" smtClean="0"/>
              <a:t>?  How was this done?</a:t>
            </a:r>
          </a:p>
          <a:p>
            <a:r>
              <a:rPr lang="en-US" dirty="0" smtClean="0"/>
              <a:t> </a:t>
            </a:r>
          </a:p>
          <a:p>
            <a:pPr lvl="0"/>
            <a:r>
              <a:rPr lang="en-US" dirty="0" smtClean="0"/>
              <a:t>How did the </a:t>
            </a:r>
            <a:r>
              <a:rPr lang="en-US" dirty="0" err="1" smtClean="0"/>
              <a:t>tigs</a:t>
            </a:r>
            <a:r>
              <a:rPr lang="en-US" dirty="0" smtClean="0"/>
              <a:t> </a:t>
            </a:r>
            <a:r>
              <a:rPr lang="en-US" dirty="0" err="1" smtClean="0"/>
              <a:t>spang</a:t>
            </a:r>
            <a:r>
              <a:rPr lang="en-US" dirty="0" smtClean="0"/>
              <a:t>?  And where did they </a:t>
            </a:r>
            <a:r>
              <a:rPr lang="en-US" dirty="0" err="1" smtClean="0"/>
              <a:t>spang</a:t>
            </a:r>
            <a:r>
              <a:rPr lang="en-US" dirty="0" smtClean="0"/>
              <a:t> from?</a:t>
            </a:r>
          </a:p>
          <a:p>
            <a:r>
              <a:rPr lang="en-US" dirty="0" smtClean="0"/>
              <a:t> </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85000" lnSpcReduction="20000"/>
          </a:bodyPr>
          <a:lstStyle/>
          <a:p>
            <a:r>
              <a:rPr lang="en-US" dirty="0" smtClean="0"/>
              <a:t>The </a:t>
            </a:r>
            <a:r>
              <a:rPr lang="en-US" dirty="0" err="1" smtClean="0"/>
              <a:t>Vapy</a:t>
            </a:r>
            <a:r>
              <a:rPr lang="en-US" dirty="0" smtClean="0"/>
              <a:t> </a:t>
            </a:r>
            <a:r>
              <a:rPr lang="en-US" dirty="0" err="1" smtClean="0"/>
              <a:t>Koobs</a:t>
            </a:r>
            <a:r>
              <a:rPr lang="en-US" dirty="0" smtClean="0"/>
              <a:t> </a:t>
            </a:r>
            <a:r>
              <a:rPr lang="en-US" dirty="0" err="1" smtClean="0"/>
              <a:t>desaked</a:t>
            </a:r>
            <a:r>
              <a:rPr lang="en-US" dirty="0" smtClean="0"/>
              <a:t> the </a:t>
            </a:r>
            <a:r>
              <a:rPr lang="en-US" dirty="0" err="1" smtClean="0"/>
              <a:t>citar</a:t>
            </a:r>
            <a:r>
              <a:rPr lang="en-US" dirty="0" smtClean="0"/>
              <a:t> </a:t>
            </a:r>
            <a:r>
              <a:rPr lang="en-US" dirty="0" err="1" smtClean="0"/>
              <a:t>molently</a:t>
            </a:r>
            <a:endParaRPr lang="en-US" dirty="0" smtClean="0"/>
          </a:p>
          <a:p>
            <a:r>
              <a:rPr lang="en-US" dirty="0" smtClean="0"/>
              <a:t>The </a:t>
            </a:r>
            <a:r>
              <a:rPr lang="en-US" dirty="0" err="1" smtClean="0"/>
              <a:t>franching</a:t>
            </a:r>
            <a:r>
              <a:rPr lang="en-US" dirty="0" smtClean="0"/>
              <a:t> </a:t>
            </a:r>
            <a:r>
              <a:rPr lang="en-US" dirty="0" err="1" smtClean="0"/>
              <a:t>tigs</a:t>
            </a:r>
            <a:r>
              <a:rPr lang="en-US" dirty="0" smtClean="0"/>
              <a:t> </a:t>
            </a:r>
            <a:r>
              <a:rPr lang="en-US" dirty="0" err="1" smtClean="0"/>
              <a:t>spang</a:t>
            </a:r>
            <a:r>
              <a:rPr lang="en-US" dirty="0" smtClean="0"/>
              <a:t> </a:t>
            </a:r>
            <a:r>
              <a:rPr lang="en-US" dirty="0" err="1" smtClean="0"/>
              <a:t>grushly</a:t>
            </a:r>
            <a:r>
              <a:rPr lang="en-US" dirty="0" smtClean="0"/>
              <a:t> from the </a:t>
            </a:r>
            <a:r>
              <a:rPr lang="en-US" dirty="0" err="1" smtClean="0"/>
              <a:t>soog</a:t>
            </a:r>
            <a:endParaRPr lang="en-US" dirty="0" smtClean="0"/>
          </a:p>
          <a:p>
            <a:r>
              <a:rPr lang="en-US" dirty="0" smtClean="0"/>
              <a:t>The </a:t>
            </a:r>
            <a:r>
              <a:rPr lang="en-US" dirty="0" err="1" smtClean="0"/>
              <a:t>lipendoof</a:t>
            </a:r>
            <a:r>
              <a:rPr lang="en-US" dirty="0" smtClean="0"/>
              <a:t> </a:t>
            </a:r>
            <a:r>
              <a:rPr lang="en-US" dirty="0" err="1" smtClean="0"/>
              <a:t>canished</a:t>
            </a:r>
            <a:r>
              <a:rPr lang="en-US" dirty="0" smtClean="0"/>
              <a:t> the </a:t>
            </a:r>
            <a:r>
              <a:rPr lang="en-US" dirty="0" err="1" smtClean="0"/>
              <a:t>tasar</a:t>
            </a:r>
            <a:r>
              <a:rPr lang="en-US" dirty="0" smtClean="0"/>
              <a:t> silently</a:t>
            </a:r>
          </a:p>
          <a:p>
            <a:r>
              <a:rPr lang="en-US" dirty="0" smtClean="0"/>
              <a:t>While </a:t>
            </a:r>
            <a:r>
              <a:rPr lang="en-US" dirty="0" err="1" smtClean="0"/>
              <a:t>dospy</a:t>
            </a:r>
            <a:r>
              <a:rPr lang="en-US" dirty="0" smtClean="0"/>
              <a:t> </a:t>
            </a:r>
            <a:r>
              <a:rPr lang="en-US" dirty="0" err="1" smtClean="0"/>
              <a:t>gubs</a:t>
            </a:r>
            <a:r>
              <a:rPr lang="en-US" dirty="0" smtClean="0"/>
              <a:t> </a:t>
            </a:r>
            <a:r>
              <a:rPr lang="en-US" dirty="0" err="1" smtClean="0"/>
              <a:t>ferlummed</a:t>
            </a:r>
            <a:r>
              <a:rPr lang="en-US" dirty="0" smtClean="0"/>
              <a:t> the </a:t>
            </a:r>
            <a:r>
              <a:rPr lang="en-US" dirty="0" err="1" smtClean="0"/>
              <a:t>sinting</a:t>
            </a:r>
            <a:r>
              <a:rPr lang="en-US" dirty="0" smtClean="0"/>
              <a:t> </a:t>
            </a:r>
            <a:r>
              <a:rPr lang="en-US" dirty="0" err="1" smtClean="0"/>
              <a:t>noog</a:t>
            </a:r>
            <a:r>
              <a:rPr lang="en-US" dirty="0" smtClean="0"/>
              <a:t>.</a:t>
            </a:r>
          </a:p>
          <a:p>
            <a:r>
              <a:rPr lang="en-US" dirty="0" smtClean="0"/>
              <a:t>O </a:t>
            </a:r>
            <a:r>
              <a:rPr lang="en-US" dirty="0" err="1" smtClean="0"/>
              <a:t>glimp</a:t>
            </a:r>
            <a:r>
              <a:rPr lang="en-US" dirty="0" smtClean="0"/>
              <a:t> the </a:t>
            </a:r>
            <a:r>
              <a:rPr lang="en-US" dirty="0" err="1" smtClean="0"/>
              <a:t>koob</a:t>
            </a:r>
            <a:r>
              <a:rPr lang="en-US" dirty="0" smtClean="0"/>
              <a:t>, O </a:t>
            </a:r>
            <a:r>
              <a:rPr lang="en-US" dirty="0" err="1" smtClean="0"/>
              <a:t>glimp</a:t>
            </a:r>
            <a:r>
              <a:rPr lang="en-US" dirty="0" smtClean="0"/>
              <a:t> the </a:t>
            </a:r>
            <a:r>
              <a:rPr lang="en-US" dirty="0" err="1" smtClean="0"/>
              <a:t>koob</a:t>
            </a:r>
            <a:r>
              <a:rPr lang="en-US" dirty="0" smtClean="0"/>
              <a:t>, Darjeeling!</a:t>
            </a:r>
          </a:p>
          <a:p>
            <a:r>
              <a:rPr lang="en-US" dirty="0" smtClean="0"/>
              <a:t>The </a:t>
            </a:r>
            <a:r>
              <a:rPr lang="en-US" dirty="0" err="1" smtClean="0"/>
              <a:t>ampting</a:t>
            </a:r>
            <a:r>
              <a:rPr lang="en-US" dirty="0" smtClean="0"/>
              <a:t> </a:t>
            </a:r>
            <a:r>
              <a:rPr lang="en-US" dirty="0" err="1" smtClean="0"/>
              <a:t>haig</a:t>
            </a:r>
            <a:r>
              <a:rPr lang="en-US" dirty="0" smtClean="0"/>
              <a:t> </a:t>
            </a:r>
            <a:r>
              <a:rPr lang="en-US" dirty="0" err="1" smtClean="0"/>
              <a:t>baks</a:t>
            </a:r>
            <a:r>
              <a:rPr lang="en-US" dirty="0" smtClean="0"/>
              <a:t> </a:t>
            </a:r>
            <a:r>
              <a:rPr lang="en-US" dirty="0" err="1" smtClean="0"/>
              <a:t>ummer</a:t>
            </a:r>
            <a:r>
              <a:rPr lang="en-US" dirty="0" smtClean="0"/>
              <a:t> from the </a:t>
            </a:r>
            <a:r>
              <a:rPr lang="en-US" dirty="0" err="1" smtClean="0"/>
              <a:t>pum</a:t>
            </a:r>
            <a:endParaRPr lang="en-US" dirty="0" smtClean="0"/>
          </a:p>
          <a:p>
            <a:r>
              <a:rPr lang="en-US" dirty="0" smtClean="0"/>
              <a:t>The </a:t>
            </a:r>
            <a:r>
              <a:rPr lang="en-US" dirty="0" err="1" smtClean="0"/>
              <a:t>hippendome</a:t>
            </a:r>
            <a:r>
              <a:rPr lang="en-US" dirty="0" smtClean="0"/>
              <a:t> sigs </a:t>
            </a:r>
            <a:r>
              <a:rPr lang="en-US" dirty="0" err="1" smtClean="0"/>
              <a:t>bommer</a:t>
            </a:r>
            <a:r>
              <a:rPr lang="en-US" dirty="0" smtClean="0"/>
              <a:t> and </a:t>
            </a:r>
            <a:r>
              <a:rPr lang="en-US" dirty="0" err="1" smtClean="0"/>
              <a:t>derveling</a:t>
            </a:r>
            <a:endParaRPr lang="en-US" dirty="0" smtClean="0"/>
          </a:p>
          <a:p>
            <a:r>
              <a:rPr lang="en-US" dirty="0" smtClean="0"/>
              <a:t>While </a:t>
            </a:r>
            <a:r>
              <a:rPr lang="en-US" dirty="0" err="1" smtClean="0"/>
              <a:t>hashims</a:t>
            </a:r>
            <a:r>
              <a:rPr lang="en-US" dirty="0" smtClean="0"/>
              <a:t> </a:t>
            </a:r>
            <a:r>
              <a:rPr lang="en-US" dirty="0" err="1" smtClean="0"/>
              <a:t>prag</a:t>
            </a:r>
            <a:r>
              <a:rPr lang="en-US" dirty="0" smtClean="0"/>
              <a:t> in limper and in </a:t>
            </a:r>
            <a:r>
              <a:rPr lang="en-US" dirty="0" err="1" smtClean="0"/>
              <a:t>lum</a:t>
            </a:r>
            <a:r>
              <a:rPr lang="en-US" dirty="0" smtClean="0"/>
              <a:t>.</a:t>
            </a:r>
          </a:p>
          <a:p>
            <a:endParaRPr lang="en-US" dirty="0" smtClean="0"/>
          </a:p>
          <a:p>
            <a:r>
              <a:rPr lang="en-US" dirty="0" smtClean="0"/>
              <a:t>Answer the following questions in complete sentences:</a:t>
            </a:r>
          </a:p>
          <a:p>
            <a:r>
              <a:rPr lang="en-US" dirty="0" smtClean="0"/>
              <a:t>While all this was going on, what were the </a:t>
            </a:r>
            <a:r>
              <a:rPr lang="en-US" dirty="0" err="1" smtClean="0"/>
              <a:t>gubs</a:t>
            </a:r>
            <a:r>
              <a:rPr lang="en-US" dirty="0" smtClean="0"/>
              <a:t> doing?</a:t>
            </a:r>
          </a:p>
          <a:p>
            <a:r>
              <a:rPr lang="en-US" dirty="0" smtClean="0"/>
              <a:t>What is Darjeeling asked to do with the </a:t>
            </a:r>
            <a:r>
              <a:rPr lang="en-US" dirty="0" err="1" smtClean="0"/>
              <a:t>koob</a:t>
            </a:r>
            <a:r>
              <a:rPr lang="en-US" dirty="0" smtClean="0"/>
              <a:t>?</a:t>
            </a:r>
          </a:p>
          <a:p>
            <a:r>
              <a:rPr lang="en-US" dirty="0" smtClean="0"/>
              <a:t>For extra credit: how do we know that “</a:t>
            </a:r>
            <a:r>
              <a:rPr lang="en-US" dirty="0" err="1" smtClean="0"/>
              <a:t>glimping</a:t>
            </a:r>
            <a:r>
              <a:rPr lang="en-US" dirty="0" smtClean="0"/>
              <a:t>” is central to the meaning of the poem?</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74427" y="246878"/>
            <a:ext cx="6435464" cy="661112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Blinds for sale!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Meaning</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dirty="0" smtClean="0"/>
              <a:t>What does the text mean? New Criticism (cf. Info-transmission learning theory)</a:t>
            </a:r>
          </a:p>
          <a:p>
            <a:r>
              <a:rPr lang="en-US" dirty="0" smtClean="0"/>
              <a:t>What does the text mean </a:t>
            </a:r>
            <a:r>
              <a:rPr lang="en-US" i="1" dirty="0" smtClean="0"/>
              <a:t>to me</a:t>
            </a:r>
            <a:r>
              <a:rPr lang="en-US" dirty="0" smtClean="0"/>
              <a:t>?  Reader Response/Subjective Reader Response (cf. student centered discovery theory)</a:t>
            </a:r>
          </a:p>
          <a:p>
            <a:r>
              <a:rPr lang="en-US" dirty="0" smtClean="0"/>
              <a:t>How does the author expect me to read this text? Transactional Reader Response/Authorial reading/Reading with Sociological Imagination (cf. </a:t>
            </a:r>
            <a:r>
              <a:rPr lang="en-US" dirty="0" err="1" smtClean="0"/>
              <a:t>Vygotskian</a:t>
            </a:r>
            <a:r>
              <a:rPr lang="en-US" dirty="0" smtClean="0"/>
              <a:t> </a:t>
            </a:r>
            <a:r>
              <a:rPr lang="en-US" dirty="0" err="1" smtClean="0"/>
              <a:t>sociocultural</a:t>
            </a:r>
            <a:r>
              <a:rPr lang="en-US" dirty="0" smtClean="0"/>
              <a:t> theory)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Blinds for Sale!</a:t>
            </a:r>
            <a:endParaRPr lang="en-US" dirty="0"/>
          </a:p>
        </p:txBody>
      </p:sp>
      <p:sp>
        <p:nvSpPr>
          <p:cNvPr id="3" name="Content Placeholder 2"/>
          <p:cNvSpPr>
            <a:spLocks noGrp="1"/>
          </p:cNvSpPr>
          <p:nvPr>
            <p:ph idx="1"/>
          </p:nvPr>
        </p:nvSpPr>
        <p:spPr/>
        <p:txBody>
          <a:bodyPr/>
          <a:lstStyle/>
          <a:p>
            <a:r>
              <a:rPr lang="en-US" dirty="0" smtClean="0"/>
              <a:t>Goose hunting season opens soon!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 ran quickly towards the rising sun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 ran quickly towards the rising sun</a:t>
            </a:r>
            <a:endParaRPr lang="en-US" dirty="0"/>
          </a:p>
        </p:txBody>
      </p:sp>
      <p:sp>
        <p:nvSpPr>
          <p:cNvPr id="3" name="Content Placeholder 2"/>
          <p:cNvSpPr>
            <a:spLocks noGrp="1"/>
          </p:cNvSpPr>
          <p:nvPr>
            <p:ph idx="1"/>
          </p:nvPr>
        </p:nvSpPr>
        <p:spPr/>
        <p:txBody>
          <a:bodyPr/>
          <a:lstStyle/>
          <a:p>
            <a:r>
              <a:rPr lang="en-US" dirty="0" smtClean="0"/>
              <a:t>Knowing that fresh oats would be in the barn!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Autofit/>
          </a:bodyPr>
          <a:lstStyle/>
          <a:p>
            <a:r>
              <a:rPr lang="en-US" sz="2000" dirty="0" smtClean="0"/>
              <a:t>With hocked gems financing him</a:t>
            </a:r>
          </a:p>
          <a:p>
            <a:r>
              <a:rPr lang="en-US" sz="2000" dirty="0" smtClean="0"/>
              <a:t>Our hero defied all scornful laughter</a:t>
            </a:r>
          </a:p>
          <a:p>
            <a:r>
              <a:rPr lang="en-US" sz="2000" dirty="0" smtClean="0"/>
              <a:t>That tried to prevent his scheme</a:t>
            </a:r>
          </a:p>
          <a:p>
            <a:r>
              <a:rPr lang="en-US" sz="2000" dirty="0" smtClean="0"/>
              <a:t>Your eyes deceive</a:t>
            </a:r>
          </a:p>
          <a:p>
            <a:r>
              <a:rPr lang="en-US" sz="2000" dirty="0" smtClean="0"/>
              <a:t>He had said</a:t>
            </a:r>
          </a:p>
          <a:p>
            <a:r>
              <a:rPr lang="en-US" sz="2000" dirty="0" smtClean="0"/>
              <a:t>An egg</a:t>
            </a:r>
          </a:p>
          <a:p>
            <a:r>
              <a:rPr lang="en-US" sz="2000" dirty="0" smtClean="0"/>
              <a:t>Not a table</a:t>
            </a:r>
          </a:p>
          <a:p>
            <a:r>
              <a:rPr lang="en-US" sz="2000" dirty="0" smtClean="0"/>
              <a:t> typifies this unexplored planet</a:t>
            </a:r>
          </a:p>
          <a:p>
            <a:r>
              <a:rPr lang="en-US" sz="2000" dirty="0" smtClean="0"/>
              <a:t>Now three sturdy sisters sought proof</a:t>
            </a:r>
          </a:p>
          <a:p>
            <a:r>
              <a:rPr lang="en-US" sz="2000" dirty="0" smtClean="0"/>
              <a:t>Forging along sometimes through calm vastness</a:t>
            </a:r>
          </a:p>
          <a:p>
            <a:r>
              <a:rPr lang="en-US" sz="2000" dirty="0" smtClean="0"/>
              <a:t>Yet more often over turbulent peaks and valleys</a:t>
            </a:r>
          </a:p>
          <a:p>
            <a:r>
              <a:rPr lang="en-US" sz="2000" dirty="0" smtClean="0"/>
              <a:t>Days become weeks</a:t>
            </a:r>
          </a:p>
          <a:p>
            <a:r>
              <a:rPr lang="en-US" sz="2000" dirty="0" smtClean="0"/>
              <a:t>As many doubters spread fearful rumors</a:t>
            </a:r>
          </a:p>
          <a:p>
            <a:r>
              <a:rPr lang="en-US" sz="2000" dirty="0" smtClean="0"/>
              <a:t>About </a:t>
            </a:r>
          </a:p>
          <a:p>
            <a:r>
              <a:rPr lang="en-US" sz="2000" dirty="0" smtClean="0"/>
              <a:t>The Edge</a:t>
            </a:r>
          </a:p>
          <a:p>
            <a:r>
              <a:rPr lang="en-US" sz="2000" dirty="0" smtClean="0"/>
              <a:t>At last from somewhere </a:t>
            </a:r>
          </a:p>
          <a:p>
            <a:r>
              <a:rPr lang="en-US" sz="2000" dirty="0" smtClean="0"/>
              <a:t>Welcome winged creatures appeared</a:t>
            </a:r>
          </a:p>
          <a:p>
            <a:r>
              <a:rPr lang="en-US" sz="2000" dirty="0" smtClean="0"/>
              <a:t>Signifying momentous success</a:t>
            </a:r>
          </a:p>
          <a:p>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92500" lnSpcReduction="20000"/>
          </a:bodyPr>
          <a:lstStyle/>
          <a:p>
            <a:r>
              <a:rPr lang="en-US" sz="3892" dirty="0" smtClean="0"/>
              <a:t>A newspaper is better than a magazine. A seashore is a better place than the street.  At first it is better to run than to walk.  You may have to try several times.  It takes some skill but is easy to learn. Even young children can enjoy it. Once successful, complications are minimal. Birds seldom get in the way.  Rain, however, soaks in very fast. Too many people can cause problems.  It can be very peaceful. A rock will serve as an anchor. If thing break loose, however, you will not get a second chance.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fontScale="85000" lnSpcReduction="10000"/>
          </a:bodyPr>
          <a:lstStyle/>
          <a:p>
            <a:r>
              <a:rPr lang="en-US" dirty="0" smtClean="0"/>
              <a:t>The procedure is quite simple.  First you arrange things into different groups. Of course, one pile may be sufficient depending  on how much there is to do. If you have to go somewhere else due to a lack of facilities that is the next step, otherwise you are pretty well set.  It is important not to overdo things. In the short term this may not seem important but complications can easily arise.  A mistake can be expensive as well.  At first, the whole procedure will seem complicated. Soon, however, it will become just another facet of life. It is difficult to foresee any end to the necessity for this task in the immediate future, but then one can never tell. After the procedure is completed one arranges the materials into different groups again. They can be put into their appropriate places. Eventually they will be used once more, and the whole cycle will be repeated.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the group close your eyes!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7200" dirty="0" smtClean="0"/>
              <a:t>Real Estate Agents</a:t>
            </a:r>
          </a:p>
          <a:p>
            <a:endParaRPr lang="en-US" sz="7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dirty="0" smtClean="0"/>
              <a:t>Robbers</a:t>
            </a:r>
            <a:endParaRPr lang="en-US" sz="8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fontScale="55000" lnSpcReduction="20000"/>
          </a:bodyPr>
          <a:lstStyle/>
          <a:p>
            <a:r>
              <a:rPr lang="en-US" sz="4364" dirty="0" smtClean="0"/>
              <a:t>The house is set back from the road amid three acres of beautiful hardwoods.  The nearest neighbors are over a quarter mile away.  On the other side of the street there is a small airport.  You are five miles from a small town with excellent schools.  A door on the side of the two-car garage is always open and provides easy access into the house.  There are four other ways to enter and leave the house, including an old fruit cellar tunnel that leads out into the woods.  The kitchen has been redone recently and has brand new </a:t>
            </a:r>
            <a:r>
              <a:rPr lang="en-US" sz="4364" dirty="0" err="1" smtClean="0"/>
              <a:t>Jenn</a:t>
            </a:r>
            <a:r>
              <a:rPr lang="en-US" sz="4364" dirty="0" smtClean="0"/>
              <a:t>-Air appliances.  This connects to the living room, with a large bay window overlooking the front lawn.  An original Hogarth print hangs on the wall and an antique Oriental vase stands in the corner.  An open staircase leads upstairs to four bedrooms.  There are two baths, one of which is connected to the master bedroom.   There is an open jewelry case, four passports, and three cell phones and a bundle of cash on the bureau and a Moroccan rug on the floor.  One of the bedrooms is currently being used as a study and contains a high-end computer and two laptops.  There is a full attic where an observatory has been set up.  A computerized telescope is set up near a dormer window and is trained on the airport.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the meaning?</a:t>
            </a:r>
            <a:br>
              <a:rPr lang="en-US" dirty="0" smtClean="0"/>
            </a:br>
            <a:endParaRPr lang="en-US" dirty="0"/>
          </a:p>
        </p:txBody>
      </p:sp>
      <p:sp>
        <p:nvSpPr>
          <p:cNvPr id="3" name="Content Placeholder 2"/>
          <p:cNvSpPr>
            <a:spLocks noGrp="1"/>
          </p:cNvSpPr>
          <p:nvPr>
            <p:ph idx="1"/>
          </p:nvPr>
        </p:nvSpPr>
        <p:spPr/>
        <p:txBody>
          <a:bodyPr/>
          <a:lstStyle/>
          <a:p>
            <a:r>
              <a:rPr lang="en-US" dirty="0" smtClean="0"/>
              <a:t>IN THE TEXT? (INFORMATION SOURCE)</a:t>
            </a:r>
          </a:p>
          <a:p>
            <a:r>
              <a:rPr lang="en-US" dirty="0" smtClean="0"/>
              <a:t>IN THE READER? (THE SUBJECT/I)</a:t>
            </a:r>
          </a:p>
          <a:p>
            <a:r>
              <a:rPr lang="en-US" dirty="0" smtClean="0"/>
              <a:t>IN THE CONVERSATION BETWEEN THE READER AND THE TEXT/INTELLIGENCE BEHIND THE TEXT? (IN THE TRANSACTION/INTERACTION OF SUBJECT WITH THE CHALLENGE AND MATERIAL)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important to remember?</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remember?</a:t>
            </a:r>
            <a:endParaRPr lang="en-US" dirty="0"/>
          </a:p>
        </p:txBody>
      </p:sp>
      <p:sp>
        <p:nvSpPr>
          <p:cNvPr id="3" name="Content Placeholder 2"/>
          <p:cNvSpPr>
            <a:spLocks noGrp="1"/>
          </p:cNvSpPr>
          <p:nvPr>
            <p:ph idx="1"/>
          </p:nvPr>
        </p:nvSpPr>
        <p:spPr/>
        <p:txBody>
          <a:bodyPr/>
          <a:lstStyle/>
          <a:p>
            <a:r>
              <a:rPr lang="en-US" dirty="0" smtClean="0"/>
              <a:t>Purpose determines how you read and engage, what you pay attention to, and what you remember.</a:t>
            </a:r>
          </a:p>
          <a:p>
            <a:r>
              <a:rPr lang="en-US" dirty="0" smtClean="0"/>
              <a:t>The importance of purpose cannot possibly be overestimated!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lstStyle/>
          <a:p>
            <a:pPr>
              <a:buNone/>
            </a:pPr>
            <a:r>
              <a:rPr lang="en-US" dirty="0" smtClean="0"/>
              <a:t>Dear J_____,</a:t>
            </a:r>
          </a:p>
          <a:p>
            <a:pPr>
              <a:buNone/>
            </a:pPr>
            <a:r>
              <a:rPr lang="en-US" dirty="0" smtClean="0"/>
              <a:t>I </a:t>
            </a:r>
            <a:r>
              <a:rPr lang="en-US" dirty="0" err="1" smtClean="0"/>
              <a:t>c___’t</a:t>
            </a:r>
            <a:r>
              <a:rPr lang="en-US" dirty="0" smtClean="0"/>
              <a:t>  </a:t>
            </a:r>
            <a:r>
              <a:rPr lang="en-US" dirty="0" err="1" smtClean="0"/>
              <a:t>m</a:t>
            </a:r>
            <a:r>
              <a:rPr lang="en-US" dirty="0" smtClean="0"/>
              <a:t>______ </a:t>
            </a:r>
            <a:r>
              <a:rPr lang="en-US" dirty="0" err="1" smtClean="0"/>
              <a:t>y</a:t>
            </a:r>
            <a:r>
              <a:rPr lang="en-US" dirty="0" smtClean="0"/>
              <a:t>____.</a:t>
            </a:r>
          </a:p>
          <a:p>
            <a:pPr>
              <a:buNone/>
            </a:pPr>
            <a:r>
              <a:rPr lang="en-US" dirty="0" smtClean="0"/>
              <a:t>I </a:t>
            </a:r>
            <a:r>
              <a:rPr lang="en-US" dirty="0" err="1" smtClean="0"/>
              <a:t>d___’t</a:t>
            </a:r>
            <a:r>
              <a:rPr lang="en-US" dirty="0" smtClean="0"/>
              <a:t> </a:t>
            </a:r>
            <a:r>
              <a:rPr lang="en-US" dirty="0" err="1" smtClean="0"/>
              <a:t>l</a:t>
            </a:r>
            <a:r>
              <a:rPr lang="en-US" dirty="0" smtClean="0"/>
              <a:t>____ </a:t>
            </a:r>
            <a:r>
              <a:rPr lang="en-US" dirty="0" err="1" smtClean="0"/>
              <a:t>y</a:t>
            </a:r>
            <a:r>
              <a:rPr lang="en-US" dirty="0" smtClean="0"/>
              <a:t>____ a_______.</a:t>
            </a:r>
          </a:p>
          <a:p>
            <a:pPr>
              <a:buNone/>
            </a:pPr>
            <a:r>
              <a:rPr lang="en-US" dirty="0" smtClean="0"/>
              <a:t>I </a:t>
            </a:r>
            <a:r>
              <a:rPr lang="en-US" dirty="0" err="1" smtClean="0"/>
              <a:t>l</a:t>
            </a:r>
            <a:r>
              <a:rPr lang="en-US" dirty="0" smtClean="0"/>
              <a:t>____ </a:t>
            </a:r>
            <a:r>
              <a:rPr lang="en-US" dirty="0" err="1" smtClean="0"/>
              <a:t>y</a:t>
            </a:r>
            <a:r>
              <a:rPr lang="en-US" dirty="0" smtClean="0"/>
              <a:t>____ </a:t>
            </a:r>
            <a:r>
              <a:rPr lang="en-US" dirty="0" err="1" smtClean="0"/>
              <a:t>br</a:t>
            </a:r>
            <a:r>
              <a:rPr lang="en-US" dirty="0" smtClean="0"/>
              <a:t>_______.</a:t>
            </a:r>
          </a:p>
          <a:p>
            <a:pPr>
              <a:buNone/>
            </a:pPr>
            <a:r>
              <a:rPr lang="en-US" dirty="0" smtClean="0"/>
              <a:t>(or be___  </a:t>
            </a:r>
            <a:r>
              <a:rPr lang="en-US" dirty="0" err="1" smtClean="0"/>
              <a:t>f</a:t>
            </a:r>
            <a:r>
              <a:rPr lang="en-US" dirty="0" smtClean="0"/>
              <a:t>_____.)</a:t>
            </a:r>
          </a:p>
          <a:p>
            <a:pPr>
              <a:buNone/>
            </a:pPr>
            <a:r>
              <a:rPr lang="en-US" dirty="0" smtClean="0"/>
              <a:t>(or </a:t>
            </a:r>
            <a:r>
              <a:rPr lang="en-US" dirty="0" err="1" smtClean="0"/>
              <a:t>bo</a:t>
            </a:r>
            <a:r>
              <a:rPr lang="en-US" dirty="0" smtClean="0"/>
              <a:t>_________.)</a:t>
            </a:r>
          </a:p>
          <a:p>
            <a:pPr>
              <a:buNone/>
            </a:pPr>
            <a:endParaRPr lang="en-US" dirty="0" smtClean="0"/>
          </a:p>
          <a:p>
            <a:pPr>
              <a:buNone/>
            </a:pPr>
            <a:r>
              <a:rPr lang="en-US" dirty="0" smtClean="0"/>
              <a:t>S___________,</a:t>
            </a:r>
          </a:p>
          <a:p>
            <a:pPr>
              <a:buNone/>
            </a:pPr>
            <a:r>
              <a:rPr lang="en-US" dirty="0" smtClean="0"/>
              <a:t>J__________</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Robin Hood, Chapters 1 and 2</a:t>
            </a:r>
            <a:br>
              <a:rPr lang="en-US" dirty="0" smtClean="0"/>
            </a:br>
            <a:endParaRPr lang="en-US" dirty="0"/>
          </a:p>
        </p:txBody>
      </p:sp>
      <p:sp>
        <p:nvSpPr>
          <p:cNvPr id="3" name="Content Placeholder 2"/>
          <p:cNvSpPr>
            <a:spLocks noGrp="1"/>
          </p:cNvSpPr>
          <p:nvPr>
            <p:ph idx="1"/>
          </p:nvPr>
        </p:nvSpPr>
        <p:spPr>
          <a:xfrm>
            <a:off x="457200" y="1417638"/>
            <a:ext cx="8229600" cy="5440362"/>
          </a:xfrm>
        </p:spPr>
        <p:txBody>
          <a:bodyPr/>
          <a:lstStyle/>
          <a:p>
            <a:r>
              <a:rPr lang="en-US" dirty="0" smtClean="0"/>
              <a:t>Where does Robin live?</a:t>
            </a:r>
          </a:p>
          <a:p>
            <a:r>
              <a:rPr lang="en-US" dirty="0" smtClean="0"/>
              <a:t>What sport is he good at?</a:t>
            </a:r>
          </a:p>
          <a:p>
            <a:r>
              <a:rPr lang="en-US" dirty="0" smtClean="0"/>
              <a:t>Why did Robin live where he did?</a:t>
            </a:r>
          </a:p>
          <a:p>
            <a:r>
              <a:rPr lang="en-US" dirty="0" smtClean="0"/>
              <a:t>Why were times hard for people?</a:t>
            </a:r>
          </a:p>
          <a:p>
            <a:r>
              <a:rPr lang="en-US" dirty="0" smtClean="0"/>
              <a:t>Name one of Robin’s band’s vows. Do you agree with it?</a:t>
            </a:r>
          </a:p>
          <a:p>
            <a:r>
              <a:rPr lang="en-US" dirty="0" smtClean="0"/>
              <a:t>Describe Little John. How does his name fit him?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Latest </a:t>
            </a:r>
            <a:r>
              <a:rPr lang="en-US" dirty="0" err="1" smtClean="0"/>
              <a:t>NAEPs</a:t>
            </a:r>
            <a:r>
              <a:rPr lang="en-US" dirty="0" smtClean="0"/>
              <a:t> and PISA results tell us . . . </a:t>
            </a:r>
            <a:endParaRPr lang="en-US" dirty="0"/>
          </a:p>
        </p:txBody>
      </p:sp>
      <p:sp>
        <p:nvSpPr>
          <p:cNvPr id="3" name="Content Placeholder 2"/>
          <p:cNvSpPr>
            <a:spLocks noGrp="1"/>
          </p:cNvSpPr>
          <p:nvPr>
            <p:ph idx="1"/>
          </p:nvPr>
        </p:nvSpPr>
        <p:spPr/>
        <p:txBody>
          <a:bodyPr/>
          <a:lstStyle/>
          <a:p>
            <a:r>
              <a:rPr lang="en-US" dirty="0" smtClean="0"/>
              <a:t>A man came inside and sat down in the very last booth.  He ordered and ate bacon, eggs, and wheat toast.  One hour later he finished his third cup of decaffeinated coffee. He left, but forgot his umbrella and the morning’s copy of </a:t>
            </a:r>
            <a:r>
              <a:rPr lang="en-US" i="1" dirty="0" smtClean="0"/>
              <a:t>The Wall Street Journal</a:t>
            </a:r>
            <a:r>
              <a:rPr lang="en-US" dirty="0" smtClean="0"/>
              <a:t>. He left a big tip, smiled at the waitress, and said goodbye to her.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 only read literally</a:t>
            </a:r>
            <a:endParaRPr lang="en-US" dirty="0"/>
          </a:p>
        </p:txBody>
      </p:sp>
      <p:sp>
        <p:nvSpPr>
          <p:cNvPr id="3" name="Content Placeholder 2"/>
          <p:cNvSpPr>
            <a:spLocks noGrp="1"/>
          </p:cNvSpPr>
          <p:nvPr>
            <p:ph idx="1"/>
          </p:nvPr>
        </p:nvSpPr>
        <p:spPr/>
        <p:txBody>
          <a:bodyPr>
            <a:normAutofit fontScale="92500"/>
          </a:bodyPr>
          <a:lstStyle/>
          <a:p>
            <a:r>
              <a:rPr lang="en-US" dirty="0" smtClean="0"/>
              <a:t>A man came inside and sat down in the very last booth.  He ordered and ate bacon, eggs, and wheat toast.  One hour later he finished his third cup of decaffeinated coffee. He left, but forgot his umbrella and the morning’s copy of </a:t>
            </a:r>
            <a:r>
              <a:rPr lang="en-US" i="1" dirty="0" smtClean="0"/>
              <a:t>The Wall Street Journal</a:t>
            </a:r>
            <a:r>
              <a:rPr lang="en-US" dirty="0" smtClean="0"/>
              <a:t>. He left a big tip, smiled at the waitress, and said goodbye to her.</a:t>
            </a:r>
          </a:p>
          <a:p>
            <a:r>
              <a:rPr lang="en-US" dirty="0" smtClean="0"/>
              <a:t>Where was he?</a:t>
            </a:r>
          </a:p>
          <a:p>
            <a:r>
              <a:rPr lang="en-US" dirty="0" smtClean="0"/>
              <a:t>What did he order?</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 only read literally</a:t>
            </a:r>
            <a:endParaRPr lang="en-US" dirty="0"/>
          </a:p>
        </p:txBody>
      </p:sp>
      <p:sp>
        <p:nvSpPr>
          <p:cNvPr id="3" name="Content Placeholder 2"/>
          <p:cNvSpPr>
            <a:spLocks noGrp="1"/>
          </p:cNvSpPr>
          <p:nvPr>
            <p:ph idx="1"/>
          </p:nvPr>
        </p:nvSpPr>
        <p:spPr/>
        <p:txBody>
          <a:bodyPr>
            <a:normAutofit lnSpcReduction="10000"/>
          </a:bodyPr>
          <a:lstStyle/>
          <a:p>
            <a:r>
              <a:rPr lang="en-US" dirty="0" smtClean="0"/>
              <a:t>A man came inside and sat down in the very last booth.  He ordered and ate bacon, eggs, and wheat toast.  One hour later he finished his third cup of decaffeinated coffee. He left, but forgot his umbrella and the morning’s copy of </a:t>
            </a:r>
            <a:r>
              <a:rPr lang="en-US" i="1" dirty="0" smtClean="0"/>
              <a:t>The Wall Street Journal</a:t>
            </a:r>
            <a:r>
              <a:rPr lang="en-US" dirty="0" smtClean="0"/>
              <a:t>. He left a big tip, smiled at the waitress, and said goodbye to her</a:t>
            </a:r>
          </a:p>
          <a:p>
            <a:r>
              <a:rPr lang="en-US" dirty="0" smtClean="0"/>
              <a:t>Why did he come here?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 only read literally?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man came inside and sat down in the very last booth.  He ordered and ate bacon, eggs, and wheat toast.  One hour later he finished his third cup of decaffeinated coffee. He left, but forgot his umbrella and the morning’s copy of </a:t>
            </a:r>
            <a:r>
              <a:rPr lang="en-US" i="1" dirty="0" smtClean="0"/>
              <a:t>The Wall Street Journal</a:t>
            </a:r>
            <a:r>
              <a:rPr lang="en-US" dirty="0" smtClean="0"/>
              <a:t>. He left a big tip, smiled at the waitress, and said goodbye to her</a:t>
            </a:r>
          </a:p>
          <a:p>
            <a:r>
              <a:rPr lang="en-US" dirty="0" smtClean="0"/>
              <a:t>What was the weather like when he came? Departed?</a:t>
            </a:r>
          </a:p>
          <a:p>
            <a:r>
              <a:rPr lang="en-US" dirty="0" smtClean="0"/>
              <a:t>What kind of person might he be?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infer?</a:t>
            </a:r>
            <a:endParaRPr lang="en-US" dirty="0"/>
          </a:p>
        </p:txBody>
      </p:sp>
      <p:sp>
        <p:nvSpPr>
          <p:cNvPr id="3" name="Content Placeholder 2"/>
          <p:cNvSpPr>
            <a:spLocks noGrp="1"/>
          </p:cNvSpPr>
          <p:nvPr>
            <p:ph idx="1"/>
          </p:nvPr>
        </p:nvSpPr>
        <p:spPr/>
        <p:txBody>
          <a:bodyPr/>
          <a:lstStyle/>
          <a:p>
            <a:r>
              <a:rPr lang="en-US" dirty="0" smtClean="0"/>
              <a:t>A poorly clothed man had been lost for days in a steady rain and sleet storm.  To eat he had had only a few nuts that he found under the falling leaves in the forest through which he walked.  Finally he came upon a large house under some giant trees; he went to the house to beg for food and shelter.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to read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Figure 3.1</a:t>
            </a:r>
            <a:endParaRPr lang="en-US" dirty="0"/>
          </a:p>
        </p:txBody>
      </p:sp>
      <p:pic>
        <p:nvPicPr>
          <p:cNvPr id="4" name="Picture 3" descr="wife and her mother.pdf"/>
          <p:cNvPicPr>
            <a:picLocks noChangeAspect="1"/>
          </p:cNvPicPr>
          <p:nvPr/>
        </p:nvPicPr>
        <p:blipFill>
          <a:blip r:embed="rId2"/>
          <a:stretch>
            <a:fillRect/>
          </a:stretch>
        </p:blipFill>
        <p:spPr>
          <a:xfrm>
            <a:off x="1311769" y="-463348"/>
            <a:ext cx="7473704" cy="9877356"/>
          </a:xfrm>
          <a:prstGeom prst="rect">
            <a:avLst/>
          </a:prstGeom>
          <a:scene3d>
            <a:camera prst="orthographicFront">
              <a:rot lat="0" lon="0" rev="180000"/>
            </a:camera>
            <a:lightRig rig="threePt" dir="t"/>
          </a:scene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a:bodyPr>
          <a:lstStyle/>
          <a:p>
            <a:r>
              <a:rPr lang="en-US" dirty="0" smtClean="0"/>
              <a:t>The boy’s arrows were nearly gone so they sat down on the grass and stopped hunting. Over at the edge of the woods they saw Henry making a bow to a little girl who was coming down the road. She had tears in her dress and also tears in her eyes.  She gave Henry a note which he brought over to the group of young hunters.  Read to the boys it caused great excitement.  After a minute but rapid examination of their weapons, they ran down the valley. Does were standing at the edge of the lake making excellent targets.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fontScale="92500" lnSpcReduction="10000"/>
          </a:bodyPr>
          <a:lstStyle/>
          <a:p>
            <a:r>
              <a:rPr lang="en-US" dirty="0" smtClean="0"/>
              <a:t>At least four theoretical variants of the interpretive semantic theory have appeared in the literature since Chomsky first grappled with the problem of semantics.  In the late 1960s, alternatives were offered by </a:t>
            </a:r>
            <a:r>
              <a:rPr lang="en-US" dirty="0" err="1" smtClean="0"/>
              <a:t>Lakoff</a:t>
            </a:r>
            <a:r>
              <a:rPr lang="en-US" dirty="0" smtClean="0"/>
              <a:t>, </a:t>
            </a:r>
            <a:r>
              <a:rPr lang="en-US" dirty="0" err="1" smtClean="0"/>
              <a:t>McCawley</a:t>
            </a:r>
            <a:r>
              <a:rPr lang="en-US" dirty="0" smtClean="0"/>
              <a:t> and Ross. Their arguments centered around the idea that it is not possible to separate the semantic and syntactic components of the grammar. According to these linguists, there is no single base phrase marker but, rather, sentence generation begins with the semantic component and subsequent interaction between lexical insertion and transformational rules leads eventually to the surface structure and the application of the phonological component.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meaning come from? Or: is the </a:t>
            </a:r>
            <a:r>
              <a:rPr lang="en-US" dirty="0" err="1" smtClean="0"/>
              <a:t>brian</a:t>
            </a:r>
            <a:r>
              <a:rPr lang="en-US" dirty="0" smtClean="0"/>
              <a:t> a prisoner of the I?</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Nomral</a:t>
            </a:r>
            <a:r>
              <a:rPr lang="en-US" dirty="0" smtClean="0"/>
              <a:t> </a:t>
            </a:r>
            <a:r>
              <a:rPr lang="en-US" dirty="0" err="1" smtClean="0"/>
              <a:t>reding</a:t>
            </a:r>
            <a:r>
              <a:rPr lang="en-US" dirty="0" smtClean="0"/>
              <a:t> is a </a:t>
            </a:r>
            <a:r>
              <a:rPr lang="en-US" dirty="0" err="1" smtClean="0"/>
              <a:t>knid</a:t>
            </a:r>
            <a:r>
              <a:rPr lang="en-US" dirty="0" smtClean="0"/>
              <a:t> of </a:t>
            </a:r>
            <a:r>
              <a:rPr lang="en-US" dirty="0" err="1" smtClean="0"/>
              <a:t>hgih-spede</a:t>
            </a:r>
            <a:r>
              <a:rPr lang="en-US" dirty="0" smtClean="0"/>
              <a:t> </a:t>
            </a:r>
            <a:r>
              <a:rPr lang="en-US" dirty="0" err="1" smtClean="0"/>
              <a:t>bessuing</a:t>
            </a:r>
            <a:r>
              <a:rPr lang="en-US" dirty="0" smtClean="0"/>
              <a:t> game, which </a:t>
            </a:r>
            <a:r>
              <a:rPr lang="en-US" dirty="0" err="1" smtClean="0"/>
              <a:t>explians</a:t>
            </a:r>
            <a:r>
              <a:rPr lang="en-US" dirty="0" smtClean="0"/>
              <a:t> why we find it difficult to </a:t>
            </a:r>
            <a:r>
              <a:rPr lang="en-US" dirty="0" err="1" smtClean="0"/>
              <a:t>prrof</a:t>
            </a:r>
            <a:r>
              <a:rPr lang="en-US" dirty="0" smtClean="0"/>
              <a:t>-reed.  The </a:t>
            </a:r>
            <a:r>
              <a:rPr lang="en-US" dirty="0" err="1" smtClean="0"/>
              <a:t>raeding</a:t>
            </a:r>
            <a:r>
              <a:rPr lang="en-US" dirty="0" smtClean="0"/>
              <a:t> </a:t>
            </a:r>
            <a:r>
              <a:rPr lang="en-US" dirty="0" err="1" smtClean="0"/>
              <a:t>porcess</a:t>
            </a:r>
            <a:r>
              <a:rPr lang="en-US" dirty="0" smtClean="0"/>
              <a:t> is </a:t>
            </a:r>
            <a:r>
              <a:rPr lang="en-US" dirty="0" err="1" smtClean="0"/>
              <a:t>incredbidly</a:t>
            </a:r>
            <a:r>
              <a:rPr lang="en-US" dirty="0" smtClean="0"/>
              <a:t> </a:t>
            </a:r>
            <a:r>
              <a:rPr lang="en-US" dirty="0" err="1" smtClean="0"/>
              <a:t>flexilbe</a:t>
            </a:r>
            <a:r>
              <a:rPr lang="en-US" dirty="0" smtClean="0"/>
              <a:t> and can cope with all kinds of </a:t>
            </a:r>
            <a:r>
              <a:rPr lang="en-US" dirty="0" err="1" smtClean="0"/>
              <a:t>worng</a:t>
            </a:r>
            <a:r>
              <a:rPr lang="en-US" dirty="0" smtClean="0"/>
              <a:t> </a:t>
            </a:r>
            <a:r>
              <a:rPr lang="en-US" dirty="0" err="1" smtClean="0"/>
              <a:t>infromation</a:t>
            </a:r>
            <a:r>
              <a:rPr lang="en-US" dirty="0" smtClean="0"/>
              <a:t>, such as </a:t>
            </a:r>
            <a:r>
              <a:rPr lang="en-US" dirty="0" err="1" smtClean="0"/>
              <a:t>revresed</a:t>
            </a:r>
            <a:r>
              <a:rPr lang="en-US" dirty="0" smtClean="0"/>
              <a:t> </a:t>
            </a:r>
            <a:r>
              <a:rPr lang="en-US" dirty="0" err="1" smtClean="0"/>
              <a:t>lettres</a:t>
            </a:r>
            <a:r>
              <a:rPr lang="en-US" dirty="0" smtClean="0"/>
              <a:t>, </a:t>
            </a:r>
            <a:r>
              <a:rPr lang="en-US" dirty="0" err="1" smtClean="0"/>
              <a:t>missprimts</a:t>
            </a:r>
            <a:r>
              <a:rPr lang="en-US" dirty="0" smtClean="0"/>
              <a:t>, </a:t>
            </a:r>
            <a:r>
              <a:rPr lang="en-US" dirty="0" err="1" smtClean="0"/>
              <a:t>puchunations</a:t>
            </a:r>
            <a:r>
              <a:rPr lang="en-US" dirty="0" smtClean="0"/>
              <a:t> </a:t>
            </a:r>
            <a:r>
              <a:rPr lang="en-US" dirty="0" err="1" smtClean="0"/>
              <a:t>errers</a:t>
            </a:r>
            <a:r>
              <a:rPr lang="en-US" dirty="0" smtClean="0"/>
              <a:t> and </a:t>
            </a:r>
            <a:r>
              <a:rPr lang="en-US" dirty="0" err="1" smtClean="0"/>
              <a:t>chainges</a:t>
            </a:r>
            <a:r>
              <a:rPr lang="en-US" dirty="0" smtClean="0"/>
              <a:t> in </a:t>
            </a:r>
            <a:r>
              <a:rPr lang="en-US" dirty="0" err="1" smtClean="0"/>
              <a:t>tiep</a:t>
            </a:r>
            <a:r>
              <a:rPr lang="en-US" dirty="0" smtClean="0"/>
              <a:t> font, </a:t>
            </a:r>
            <a:r>
              <a:rPr lang="en-US" dirty="0" err="1" smtClean="0"/>
              <a:t>eny</a:t>
            </a:r>
            <a:r>
              <a:rPr lang="en-US" dirty="0" smtClean="0"/>
              <a:t> of witch wood </a:t>
            </a:r>
            <a:r>
              <a:rPr lang="en-US" dirty="0" err="1" smtClean="0"/>
              <a:t>compeltly</a:t>
            </a:r>
            <a:r>
              <a:rPr lang="en-US" dirty="0" smtClean="0"/>
              <a:t> fox a </a:t>
            </a:r>
            <a:r>
              <a:rPr lang="en-US" dirty="0" err="1" smtClean="0"/>
              <a:t>commutre</a:t>
            </a:r>
            <a:r>
              <a:rPr lang="en-US" dirty="0" smtClean="0"/>
              <a:t>.  But so long as </a:t>
            </a:r>
            <a:r>
              <a:rPr lang="en-US" dirty="0" err="1" smtClean="0"/>
              <a:t>sence</a:t>
            </a:r>
            <a:r>
              <a:rPr lang="en-US" dirty="0" smtClean="0"/>
              <a:t> is coming over the I bounds on. What does hold up the </a:t>
            </a:r>
            <a:r>
              <a:rPr lang="en-US" dirty="0" err="1" smtClean="0"/>
              <a:t>porcess</a:t>
            </a:r>
            <a:r>
              <a:rPr lang="en-US" dirty="0" smtClean="0"/>
              <a:t> is unfamiliar </a:t>
            </a:r>
            <a:r>
              <a:rPr lang="en-US" dirty="0" err="1" smtClean="0"/>
              <a:t>langgage</a:t>
            </a:r>
            <a:r>
              <a:rPr lang="en-US" dirty="0" smtClean="0"/>
              <a:t> </a:t>
            </a:r>
            <a:r>
              <a:rPr lang="en-US" dirty="0" err="1" smtClean="0"/>
              <a:t>conturctions</a:t>
            </a:r>
            <a:r>
              <a:rPr lang="en-US" dirty="0" smtClean="0"/>
              <a:t>, so a when of </a:t>
            </a:r>
            <a:r>
              <a:rPr lang="en-US" dirty="0" err="1" smtClean="0"/>
              <a:t>jggled</a:t>
            </a:r>
            <a:r>
              <a:rPr lang="en-US" dirty="0" smtClean="0"/>
              <a:t> the about are all </a:t>
            </a:r>
            <a:r>
              <a:rPr lang="en-US" dirty="0" err="1" smtClean="0"/>
              <a:t>sensence</a:t>
            </a:r>
            <a:r>
              <a:rPr lang="en-US" dirty="0" smtClean="0"/>
              <a:t> words the </a:t>
            </a:r>
            <a:r>
              <a:rPr lang="en-US" dirty="0" err="1" smtClean="0"/>
              <a:t>brian</a:t>
            </a:r>
            <a:r>
              <a:rPr lang="en-US" dirty="0" smtClean="0"/>
              <a:t> gets into an awful </a:t>
            </a:r>
            <a:r>
              <a:rPr lang="en-US" dirty="0" err="1" smtClean="0"/>
              <a:t>staet</a:t>
            </a:r>
            <a:r>
              <a:rPr lang="en-US" dirty="0" smtClean="0"/>
              <a:t> </a:t>
            </a:r>
            <a:r>
              <a:rPr lang="en-US" dirty="0" err="1" smtClean="0"/>
              <a:t>tyring</a:t>
            </a:r>
            <a:r>
              <a:rPr lang="en-US" dirty="0" smtClean="0"/>
              <a:t> to </a:t>
            </a:r>
            <a:r>
              <a:rPr lang="en-US" dirty="0" err="1" smtClean="0"/>
              <a:t>recnocile</a:t>
            </a:r>
            <a:r>
              <a:rPr lang="en-US" dirty="0" smtClean="0"/>
              <a:t> a </a:t>
            </a:r>
            <a:r>
              <a:rPr lang="en-US" dirty="0" err="1" smtClean="0"/>
              <a:t>snesible</a:t>
            </a:r>
            <a:r>
              <a:rPr lang="en-US" dirty="0" smtClean="0"/>
              <a:t> anticipated </a:t>
            </a:r>
            <a:r>
              <a:rPr lang="en-US" dirty="0" err="1" smtClean="0"/>
              <a:t>masseage</a:t>
            </a:r>
            <a:r>
              <a:rPr lang="en-US" dirty="0" smtClean="0"/>
              <a:t> and </a:t>
            </a:r>
            <a:r>
              <a:rPr lang="en-US" dirty="0" err="1" smtClean="0"/>
              <a:t>nonsesnical</a:t>
            </a:r>
            <a:r>
              <a:rPr lang="en-US" dirty="0" smtClean="0"/>
              <a:t> </a:t>
            </a:r>
            <a:r>
              <a:rPr lang="en-US" dirty="0" err="1" smtClean="0"/>
              <a:t>messaeg</a:t>
            </a:r>
            <a:r>
              <a:rPr lang="en-US" dirty="0" smtClean="0"/>
              <a:t> which was actually received.</a:t>
            </a:r>
          </a:p>
          <a:p>
            <a:r>
              <a:rPr lang="en-US" dirty="0" smtClean="0"/>
              <a:t>The none tolled hymn she had scene a </a:t>
            </a:r>
            <a:r>
              <a:rPr lang="en-US" dirty="0"/>
              <a:t>p</a:t>
            </a:r>
            <a:r>
              <a:rPr lang="en-US" dirty="0" smtClean="0"/>
              <a:t>are </a:t>
            </a:r>
            <a:r>
              <a:rPr lang="en-US" dirty="0" smtClean="0"/>
              <a:t>of bear feat in hour rheum.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is more complicated than you think! BEFORE READING or any kind of LEARNING, to be successful, WE must</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a:t>Have a clear and engaging purpose</a:t>
            </a:r>
          </a:p>
          <a:p>
            <a:r>
              <a:rPr lang="en-US" smtClean="0"/>
              <a:t>Activate </a:t>
            </a:r>
            <a:r>
              <a:rPr lang="en-US" dirty="0" smtClean="0"/>
              <a:t>background knowledge</a:t>
            </a:r>
          </a:p>
          <a:p>
            <a:r>
              <a:rPr lang="en-US" dirty="0" smtClean="0"/>
              <a:t>Build background knowledge (both conceptual and procedural) necessary for understanding</a:t>
            </a:r>
          </a:p>
          <a:p>
            <a:r>
              <a:rPr lang="en-US" dirty="0" smtClean="0"/>
              <a:t>Understand </a:t>
            </a:r>
            <a:r>
              <a:rPr lang="en-US" dirty="0" smtClean="0"/>
              <a:t>the genre conventions of the text</a:t>
            </a:r>
          </a:p>
          <a:p>
            <a:r>
              <a:rPr lang="en-US" dirty="0" smtClean="0"/>
              <a:t>AS STUDENTS READ AND LEARN, THEY MUST be able to comprehend the facts and infer connections</a:t>
            </a:r>
          </a:p>
          <a:p>
            <a:r>
              <a:rPr lang="en-US" dirty="0" smtClean="0"/>
              <a:t>Focus on unconstrained skills and teach constrained skills in service of unconstrained</a:t>
            </a:r>
          </a:p>
          <a:p>
            <a:r>
              <a:rPr lang="en-US" dirty="0" smtClean="0"/>
              <a:t>Critique and apply what they are learning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 is the MEANING?</a:t>
            </a:r>
            <a:endParaRPr lang="en-US" dirty="0"/>
          </a:p>
        </p:txBody>
      </p:sp>
      <p:sp>
        <p:nvSpPr>
          <p:cNvPr id="3" name="Content Placeholder 2"/>
          <p:cNvSpPr>
            <a:spLocks noGrp="1"/>
          </p:cNvSpPr>
          <p:nvPr>
            <p:ph idx="1"/>
          </p:nvPr>
        </p:nvSpPr>
        <p:spPr/>
        <p:txBody>
          <a:bodyPr/>
          <a:lstStyle/>
          <a:p>
            <a:r>
              <a:rPr lang="en-US" dirty="0" smtClean="0"/>
              <a:t>Original Title: My wife and my mother-in-law</a:t>
            </a:r>
          </a:p>
          <a:p>
            <a:endParaRPr lang="en-US" dirty="0" smtClean="0"/>
          </a:p>
          <a:p>
            <a:r>
              <a:rPr lang="en-US" dirty="0" smtClean="0"/>
              <a:t>How does this change the meaning? What is the author asking you to see?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ncoln hat.pdf"/>
          <p:cNvPicPr>
            <a:picLocks noGrp="1" noChangeAspect="1"/>
          </p:cNvPicPr>
          <p:nvPr>
            <p:ph idx="1"/>
          </p:nvPr>
        </p:nvPicPr>
        <p:blipFill>
          <a:blip r:embed="rId2"/>
          <a:srcRect l="-67655" r="-67655"/>
          <a:stretch>
            <a:fillRect/>
          </a:stretch>
        </p:blipFill>
        <p:spPr>
          <a:xfrm>
            <a:off x="-1283858" y="-488486"/>
            <a:ext cx="11261668" cy="734648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 is the meaning?</a:t>
            </a:r>
            <a:endParaRPr lang="en-US" dirty="0"/>
          </a:p>
        </p:txBody>
      </p:sp>
      <p:sp>
        <p:nvSpPr>
          <p:cNvPr id="3" name="Content Placeholder 2"/>
          <p:cNvSpPr>
            <a:spLocks noGrp="1"/>
          </p:cNvSpPr>
          <p:nvPr>
            <p:ph idx="1"/>
          </p:nvPr>
        </p:nvSpPr>
        <p:spPr/>
        <p:txBody>
          <a:bodyPr/>
          <a:lstStyle/>
          <a:p>
            <a:r>
              <a:rPr lang="en-US" dirty="0" smtClean="0"/>
              <a:t>In your head?</a:t>
            </a:r>
          </a:p>
          <a:p>
            <a:endParaRPr lang="en-US" dirty="0" smtClean="0"/>
          </a:p>
          <a:p>
            <a:r>
              <a:rPr lang="en-US" dirty="0" smtClean="0"/>
              <a:t>In the text?</a:t>
            </a:r>
          </a:p>
          <a:p>
            <a:endParaRPr lang="en-US" dirty="0" smtClean="0"/>
          </a:p>
          <a:p>
            <a:r>
              <a:rPr lang="en-US" dirty="0" smtClean="0"/>
              <a:t>In the transaction between text and self?</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is conventional</a:t>
            </a:r>
            <a:endParaRPr lang="en-US" dirty="0"/>
          </a:p>
        </p:txBody>
      </p:sp>
      <p:pic>
        <p:nvPicPr>
          <p:cNvPr id="4" name="Content Placeholder 3" descr="three cats.pdf"/>
          <p:cNvPicPr>
            <a:picLocks noGrp="1" noChangeAspect="1"/>
          </p:cNvPicPr>
          <p:nvPr>
            <p:ph idx="1"/>
          </p:nvPr>
        </p:nvPicPr>
        <p:blipFill>
          <a:blip r:embed="rId2"/>
          <a:srcRect l="-67655" r="-67655"/>
          <a:stretch>
            <a:fillRect/>
          </a:stretch>
        </p:blipFill>
        <p:spPr>
          <a:xfrm>
            <a:off x="-1632733" y="755088"/>
            <a:ext cx="12649772" cy="80795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orse image.pdf"/>
          <p:cNvPicPr>
            <a:picLocks noGrp="1" noChangeAspect="1"/>
          </p:cNvPicPr>
          <p:nvPr>
            <p:ph idx="1"/>
          </p:nvPr>
        </p:nvPicPr>
        <p:blipFill>
          <a:blip r:embed="rId2"/>
          <a:srcRect l="-10610" r="-10610"/>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1343</TotalTime>
  <Words>2166</Words>
  <Application>Microsoft Macintosh PowerPoint</Application>
  <PresentationFormat>On-screen Show (4:3)</PresentationFormat>
  <Paragraphs>149</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Arial</vt:lpstr>
      <vt:lpstr>Office Theme</vt:lpstr>
      <vt:lpstr>What Happens When We Read?</vt:lpstr>
      <vt:lpstr>Questions about Meaning</vt:lpstr>
      <vt:lpstr>Where is the meaning? </vt:lpstr>
      <vt:lpstr>PowerPoint Presentation</vt:lpstr>
      <vt:lpstr>But WHERE is the MEANING?</vt:lpstr>
      <vt:lpstr>PowerPoint Presentation</vt:lpstr>
      <vt:lpstr>But where is the meaning?</vt:lpstr>
      <vt:lpstr>Reading is conventional</vt:lpstr>
      <vt:lpstr>PowerPoint Presentation</vt:lpstr>
      <vt:lpstr>Reading requires the right orientation and filling in the gaps</vt:lpstr>
      <vt:lpstr>PowerPoint Presentation</vt:lpstr>
      <vt:lpstr>Reading requires a clear purpose and task-orientation and a context of use, i.e. knowledge of purpose and context</vt:lpstr>
      <vt:lpstr>PowerPoint Presentation</vt:lpstr>
      <vt:lpstr>PowerPoint Presentation</vt:lpstr>
      <vt:lpstr> The Vapy Koobs  </vt:lpstr>
      <vt:lpstr>PowerPoint Presentation</vt:lpstr>
      <vt:lpstr>PowerPoint Presentation</vt:lpstr>
      <vt:lpstr>PowerPoint Presentation</vt:lpstr>
      <vt:lpstr>Blinds for sale!</vt:lpstr>
      <vt:lpstr>Blinds for Sale!</vt:lpstr>
      <vt:lpstr>She ran quickly towards the rising sun</vt:lpstr>
      <vt:lpstr>She ran quickly towards the rising sun</vt:lpstr>
      <vt:lpstr>PowerPoint Presentation</vt:lpstr>
      <vt:lpstr>PowerPoint Presentation</vt:lpstr>
      <vt:lpstr>PowerPoint Presentation</vt:lpstr>
      <vt:lpstr>Half the group close your eyes!</vt:lpstr>
      <vt:lpstr>PowerPoint Presentation</vt:lpstr>
      <vt:lpstr>PowerPoint Presentation</vt:lpstr>
      <vt:lpstr>PowerPoint Presentation</vt:lpstr>
      <vt:lpstr>What is important to remember?</vt:lpstr>
      <vt:lpstr>What do you remember?</vt:lpstr>
      <vt:lpstr>PowerPoint Presentation</vt:lpstr>
      <vt:lpstr>Robin Hood, Chapters 1 and 2 </vt:lpstr>
      <vt:lpstr>Latest NAEPs and PISA results tell us . . . </vt:lpstr>
      <vt:lpstr>If you can only read literally</vt:lpstr>
      <vt:lpstr>If you can only read literally</vt:lpstr>
      <vt:lpstr>If you can only read literally?</vt:lpstr>
      <vt:lpstr>What can you infer?</vt:lpstr>
      <vt:lpstr>Volunteer to read</vt:lpstr>
      <vt:lpstr>PowerPoint Presentation</vt:lpstr>
      <vt:lpstr>PowerPoint Presentation</vt:lpstr>
      <vt:lpstr>Where does meaning come from? Or: is the brian a prisoner of the I?</vt:lpstr>
      <vt:lpstr>Reading is more complicated than you think! BEFORE READING or any kind of LEARNING, to be successful, WE must</vt:lpstr>
    </vt:vector>
  </TitlesOfParts>
  <Company>Boise State University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Happens When We Read?</dc:title>
  <dc:creator>Jeffrey Wilhelm</dc:creator>
  <cp:lastModifiedBy>Microsoft Office User</cp:lastModifiedBy>
  <cp:revision>31</cp:revision>
  <dcterms:created xsi:type="dcterms:W3CDTF">2013-02-05T15:06:15Z</dcterms:created>
  <dcterms:modified xsi:type="dcterms:W3CDTF">2017-01-24T17:02:24Z</dcterms:modified>
</cp:coreProperties>
</file>