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6"/>
  </p:notesMasterIdLst>
  <p:handoutMasterIdLst>
    <p:handoutMasterId r:id="rId17"/>
  </p:handoutMasterIdLst>
  <p:sldIdLst>
    <p:sldId id="256" r:id="rId2"/>
    <p:sldId id="257" r:id="rId3"/>
    <p:sldId id="270" r:id="rId4"/>
    <p:sldId id="271" r:id="rId5"/>
    <p:sldId id="272" r:id="rId6"/>
    <p:sldId id="273" r:id="rId7"/>
    <p:sldId id="274" r:id="rId8"/>
    <p:sldId id="275" r:id="rId9"/>
    <p:sldId id="276" r:id="rId10"/>
    <p:sldId id="277" r:id="rId11"/>
    <p:sldId id="281" r:id="rId12"/>
    <p:sldId id="278" r:id="rId13"/>
    <p:sldId id="280" r:id="rId14"/>
    <p:sldId id="27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18" autoAdjust="0"/>
    <p:restoredTop sz="94660"/>
  </p:normalViewPr>
  <p:slideViewPr>
    <p:cSldViewPr>
      <p:cViewPr varScale="1">
        <p:scale>
          <a:sx n="76" d="100"/>
          <a:sy n="76" d="100"/>
        </p:scale>
        <p:origin x="103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096"/>
    </p:cViewPr>
  </p:sorterViewPr>
  <p:notesViewPr>
    <p:cSldViewPr>
      <p:cViewPr varScale="1">
        <p:scale>
          <a:sx n="83" d="100"/>
          <a:sy n="83" d="100"/>
        </p:scale>
        <p:origin x="-1980"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9DA309-AFE2-4476-8E8B-527B3E791EBF}" type="datetimeFigureOut">
              <a:rPr lang="en-US" smtClean="0"/>
              <a:t>10/8/2018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4A68F25-222A-4670-8984-3A7AC7AAFD9E}" type="slidenum">
              <a:rPr lang="en-US" smtClean="0"/>
              <a:t>‹#›</a:t>
            </a:fld>
            <a:endParaRPr lang="en-US"/>
          </a:p>
        </p:txBody>
      </p:sp>
    </p:spTree>
    <p:extLst>
      <p:ext uri="{BB962C8B-B14F-4D97-AF65-F5344CB8AC3E}">
        <p14:creationId xmlns:p14="http://schemas.microsoft.com/office/powerpoint/2010/main" val="16217015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3BE76D-C75F-46B1-92F6-84A0FD1A4318}" type="datetimeFigureOut">
              <a:rPr lang="en-US" smtClean="0"/>
              <a:t>10/8/2018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CC8D44-34E3-4684-B9F6-0BBE1ECD1393}" type="slidenum">
              <a:rPr lang="en-US" smtClean="0"/>
              <a:t>‹#›</a:t>
            </a:fld>
            <a:endParaRPr lang="en-US"/>
          </a:p>
        </p:txBody>
      </p:sp>
    </p:spTree>
    <p:extLst>
      <p:ext uri="{BB962C8B-B14F-4D97-AF65-F5344CB8AC3E}">
        <p14:creationId xmlns:p14="http://schemas.microsoft.com/office/powerpoint/2010/main" val="817861524"/>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A6C62282-A3E9-8C46-AB63-D058B3FF0A13}" type="slidenum">
              <a:rPr kumimoji="0" lang="en-US" sz="1200" b="0" i="0" u="none" strike="noStrike" kern="1200" cap="none" spc="0" normalizeH="0" baseline="0" noProof="0">
                <a:ln>
                  <a:noFill/>
                </a:ln>
                <a:solidFill>
                  <a:prstClr val="black"/>
                </a:solidFill>
                <a:effectLst/>
                <a:uLnTx/>
                <a:uFillTx/>
                <a:latin typeface="Arial" charset="0"/>
                <a:ea typeface="ＭＳ Ｐゴシック" charset="0"/>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Arial" charset="0"/>
              <a:ea typeface="ＭＳ Ｐゴシック" charset="0"/>
            </a:endParaRPr>
          </a:p>
        </p:txBody>
      </p:sp>
      <p:sp>
        <p:nvSpPr>
          <p:cNvPr id="9218"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9155" name="Rectangle 1027"/>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2699890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A6C62282-A3E9-8C46-AB63-D058B3FF0A13}" type="slidenum">
              <a:rPr kumimoji="0" lang="en-US" sz="1200" b="0" i="0" u="none" strike="noStrike" kern="1200" cap="none" spc="0" normalizeH="0" baseline="0" noProof="0">
                <a:ln>
                  <a:noFill/>
                </a:ln>
                <a:solidFill>
                  <a:prstClr val="black"/>
                </a:solidFill>
                <a:effectLst/>
                <a:uLnTx/>
                <a:uFillTx/>
                <a:latin typeface="Arial" charset="0"/>
                <a:ea typeface="ＭＳ Ｐゴシック" charset="0"/>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rial" charset="0"/>
              <a:ea typeface="ＭＳ Ｐゴシック" charset="0"/>
            </a:endParaRPr>
          </a:p>
        </p:txBody>
      </p:sp>
      <p:sp>
        <p:nvSpPr>
          <p:cNvPr id="9218"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9155" name="Rectangle 1027"/>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26998902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A6C62282-A3E9-8C46-AB63-D058B3FF0A13}" type="slidenum">
              <a:rPr kumimoji="0" lang="en-US" sz="1200" b="0" i="0" u="none" strike="noStrike" kern="1200" cap="none" spc="0" normalizeH="0" baseline="0" noProof="0">
                <a:ln>
                  <a:noFill/>
                </a:ln>
                <a:solidFill>
                  <a:prstClr val="black"/>
                </a:solidFill>
                <a:effectLst/>
                <a:uLnTx/>
                <a:uFillTx/>
                <a:latin typeface="Arial" charset="0"/>
                <a:ea typeface="ＭＳ Ｐゴシック" charset="0"/>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rial" charset="0"/>
              <a:ea typeface="ＭＳ Ｐゴシック" charset="0"/>
            </a:endParaRPr>
          </a:p>
        </p:txBody>
      </p:sp>
      <p:sp>
        <p:nvSpPr>
          <p:cNvPr id="9218"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9155" name="Rectangle 1027"/>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2699890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A6C62282-A3E9-8C46-AB63-D058B3FF0A13}" type="slidenum">
              <a:rPr kumimoji="0" lang="en-US" sz="1200" b="0" i="0" u="none" strike="noStrike" kern="1200" cap="none" spc="0" normalizeH="0" baseline="0" noProof="0">
                <a:ln>
                  <a:noFill/>
                </a:ln>
                <a:solidFill>
                  <a:prstClr val="black"/>
                </a:solidFill>
                <a:effectLst/>
                <a:uLnTx/>
                <a:uFillTx/>
                <a:latin typeface="Arial" charset="0"/>
                <a:ea typeface="ＭＳ Ｐゴシック" charset="0"/>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Arial" charset="0"/>
              <a:ea typeface="ＭＳ Ｐゴシック" charset="0"/>
            </a:endParaRPr>
          </a:p>
        </p:txBody>
      </p:sp>
      <p:sp>
        <p:nvSpPr>
          <p:cNvPr id="9218"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9155" name="Rectangle 1027"/>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26998902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Subtitle 8"/>
          <p:cNvSpPr>
            <a:spLocks noGrp="1"/>
          </p:cNvSpPr>
          <p:nvPr>
            <p:ph type="subTitle" idx="1" hasCustomPrompt="1"/>
          </p:nvPr>
        </p:nvSpPr>
        <p:spPr>
          <a:xfrm>
            <a:off x="933994" y="3580031"/>
            <a:ext cx="7696200" cy="990600"/>
          </a:xfrm>
          <a:prstGeom prst="rect">
            <a:avLst/>
          </a:prstGeom>
        </p:spPr>
        <p:txBody>
          <a:bodyPr>
            <a:noAutofit/>
          </a:bodyPr>
          <a:lstStyle>
            <a:lvl1pPr marL="0" indent="0" algn="ctr">
              <a:buNone/>
              <a:defRPr sz="3200" b="1" i="1" baseline="0">
                <a:solidFill>
                  <a:schemeClr val="tx2"/>
                </a:solidFill>
                <a:latin typeface="Calibri" panose="020F0502020204030204"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Engagement by Design</a:t>
            </a:r>
            <a:endParaRPr kumimoji="0" lang="en-US" dirty="0"/>
          </a:p>
        </p:txBody>
      </p:sp>
      <p:sp>
        <p:nvSpPr>
          <p:cNvPr id="17" name="Footer Placeholder 16"/>
          <p:cNvSpPr>
            <a:spLocks noGrp="1"/>
          </p:cNvSpPr>
          <p:nvPr>
            <p:ph type="ftr" sz="quarter" idx="11"/>
          </p:nvPr>
        </p:nvSpPr>
        <p:spPr/>
        <p:txBody>
          <a:bodyPr/>
          <a:lstStyle/>
          <a:p>
            <a:r>
              <a:rPr lang="en-US" smtClean="0"/>
              <a:t>Copyright © 2014 Corwin</a:t>
            </a:r>
            <a:endParaRPr lang="en-US" dirty="0" smtClean="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89078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83820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41812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hasCustomPrompt="1"/>
          </p:nvPr>
        </p:nvSpPr>
        <p:spPr>
          <a:xfrm>
            <a:off x="457200" y="947410"/>
            <a:ext cx="8229600" cy="1470025"/>
          </a:xfrm>
        </p:spPr>
        <p:txBody>
          <a:bodyPr anchor="ctr">
            <a:noAutofit/>
          </a:bodyPr>
          <a:lstStyle>
            <a:lvl1pPr algn="ctr">
              <a:defRPr lang="en-US" sz="5400" b="1" dirty="0">
                <a:solidFill>
                  <a:srgbClr val="FFFFFF"/>
                </a:solidFill>
              </a:defRPr>
            </a:lvl1pPr>
          </a:lstStyle>
          <a:p>
            <a:r>
              <a:rPr kumimoji="0" lang="en-US" dirty="0" smtClean="0"/>
              <a:t>Module 1</a:t>
            </a:r>
            <a:endParaRPr kumimoji="0" lang="en-US" dirty="0"/>
          </a:p>
        </p:txBody>
      </p:sp>
      <p:sp>
        <p:nvSpPr>
          <p:cNvPr id="19" name="Rectangle 18"/>
          <p:cNvSpPr/>
          <p:nvPr userDrawn="1"/>
        </p:nvSpPr>
        <p:spPr>
          <a:xfrm>
            <a:off x="0" y="5943600"/>
            <a:ext cx="9144000" cy="914400"/>
          </a:xfrm>
          <a:prstGeom prst="rect">
            <a:avLst/>
          </a:prstGeom>
          <a:gradFill flip="none" rotWithShape="1">
            <a:gsLst>
              <a:gs pos="0">
                <a:schemeClr val="accent5">
                  <a:lumMod val="75000"/>
                  <a:tint val="66000"/>
                  <a:satMod val="160000"/>
                </a:schemeClr>
              </a:gs>
              <a:gs pos="50000">
                <a:schemeClr val="accent5">
                  <a:lumMod val="75000"/>
                  <a:tint val="44500"/>
                  <a:satMod val="160000"/>
                </a:schemeClr>
              </a:gs>
              <a:gs pos="100000">
                <a:schemeClr val="accent5">
                  <a:lumMod val="75000"/>
                  <a:tint val="23500"/>
                  <a:satMod val="160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2"/>
          <p:cNvPicPr>
            <a:picLocks noChangeAspect="1" noChangeArrowheads="1"/>
          </p:cNvPicPr>
          <p:nvPr userDrawn="1"/>
        </p:nvPicPr>
        <p:blipFill>
          <a:blip r:embed="rId2" cstate="print"/>
          <a:srcRect/>
          <a:stretch>
            <a:fillRect/>
          </a:stretch>
        </p:blipFill>
        <p:spPr bwMode="auto">
          <a:xfrm>
            <a:off x="7269833" y="5943600"/>
            <a:ext cx="1874167" cy="914400"/>
          </a:xfrm>
          <a:prstGeom prst="rect">
            <a:avLst/>
          </a:prstGeom>
          <a:noFill/>
          <a:ln w="9525">
            <a:noFill/>
            <a:miter lim="800000"/>
            <a:headEnd/>
            <a:tailEnd/>
          </a:ln>
          <a:effectLst/>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ctr">
              <a:defRPr sz="4800" b="1"/>
            </a:lvl1pPr>
          </a:lstStyle>
          <a:p>
            <a:r>
              <a:rPr kumimoji="0" lang="en-US" dirty="0" smtClean="0"/>
              <a:t>Click to edit Master title style</a:t>
            </a:r>
            <a:endParaRPr kumimoji="0" lang="en-US" dirty="0"/>
          </a:p>
        </p:txBody>
      </p:sp>
      <p:sp>
        <p:nvSpPr>
          <p:cNvPr id="5" name="Footer Placeholder 4"/>
          <p:cNvSpPr>
            <a:spLocks noGrp="1"/>
          </p:cNvSpPr>
          <p:nvPr>
            <p:ph type="ftr" sz="quarter" idx="11"/>
          </p:nvPr>
        </p:nvSpPr>
        <p:spPr/>
        <p:txBody>
          <a:bodyPr/>
          <a:lstStyle/>
          <a:p>
            <a:r>
              <a:rPr lang="en-US" dirty="0" smtClean="0"/>
              <a:t>Copyright © 2017 Corwin</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a:prstGeom prst="rect">
            <a:avLst/>
          </a:prstGeom>
        </p:spPr>
        <p:txBody>
          <a:bodyPr vert="horz"/>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2" name="Rectangle 11"/>
          <p:cNvSpPr/>
          <p:nvPr userDrawn="1"/>
        </p:nvSpPr>
        <p:spPr>
          <a:xfrm flipV="1">
            <a:off x="1106" y="1355750"/>
            <a:ext cx="9142894"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userDrawn="1"/>
        </p:nvSpPr>
        <p:spPr>
          <a:xfrm>
            <a:off x="840" y="1320395"/>
            <a:ext cx="9143160"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userDrawn="1"/>
        </p:nvSpPr>
        <p:spPr>
          <a:xfrm>
            <a:off x="0" y="1447800"/>
            <a:ext cx="9144000" cy="45719"/>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FCE2839-0D6C-5E42-BDBA-53DE52E1045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480274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no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smtClean="0"/>
              <a:t>Copyright © 2014 Corwin</a:t>
            </a:r>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
        <p:nvSpPr>
          <p:cNvPr id="2" name="Rectangle 1"/>
          <p:cNvSpPr/>
          <p:nvPr/>
        </p:nvSpPr>
        <p:spPr>
          <a:xfrm>
            <a:off x="0" y="5943600"/>
            <a:ext cx="9144000" cy="914400"/>
          </a:xfrm>
          <a:prstGeom prst="rect">
            <a:avLst/>
          </a:prstGeom>
          <a:gradFill flip="none" rotWithShape="1">
            <a:gsLst>
              <a:gs pos="0">
                <a:schemeClr val="accent5">
                  <a:lumMod val="75000"/>
                  <a:tint val="66000"/>
                  <a:satMod val="160000"/>
                </a:schemeClr>
              </a:gs>
              <a:gs pos="50000">
                <a:schemeClr val="accent5">
                  <a:lumMod val="75000"/>
                  <a:tint val="44500"/>
                  <a:satMod val="160000"/>
                </a:schemeClr>
              </a:gs>
              <a:gs pos="100000">
                <a:schemeClr val="accent5">
                  <a:lumMod val="75000"/>
                  <a:tint val="23500"/>
                  <a:satMod val="160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p:cNvPicPr>
            <a:picLocks noChangeAspect="1" noChangeArrowheads="1"/>
          </p:cNvPicPr>
          <p:nvPr/>
        </p:nvPicPr>
        <p:blipFill>
          <a:blip r:embed="rId5" cstate="print"/>
          <a:srcRect/>
          <a:stretch>
            <a:fillRect/>
          </a:stretch>
        </p:blipFill>
        <p:spPr bwMode="auto">
          <a:xfrm>
            <a:off x="7269833" y="5943600"/>
            <a:ext cx="1874167" cy="914400"/>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hdr="0" dt="0"/>
  <p:txStyles>
    <p:titleStyle>
      <a:lvl1pPr algn="ctr" rtl="0" eaLnBrk="1" latinLnBrk="0" hangingPunct="1">
        <a:spcBef>
          <a:spcPct val="0"/>
        </a:spcBef>
        <a:buNone/>
        <a:defRPr kumimoji="0" sz="4800" b="1" kern="1200">
          <a:solidFill>
            <a:schemeClr val="tx2"/>
          </a:solidFill>
          <a:latin typeface="Calibri" panose="020F0502020204030204" pitchFamily="34" charset="0"/>
          <a:ea typeface="+mj-ea"/>
          <a:cs typeface="Arabic Typesetting" panose="03020402040406030203" pitchFamily="66" charset="-78"/>
        </a:defRPr>
      </a:lvl1pPr>
    </p:titleStyle>
    <p:bodyStyle>
      <a:lvl1pPr marL="274320" indent="-274320" algn="l" rtl="0" eaLnBrk="1" latinLnBrk="0" hangingPunct="1">
        <a:lnSpc>
          <a:spcPct val="150000"/>
        </a:lnSpc>
        <a:spcBef>
          <a:spcPts val="580"/>
        </a:spcBef>
        <a:buClr>
          <a:schemeClr val="accent1"/>
        </a:buClr>
        <a:buSzPct val="85000"/>
        <a:buFont typeface="Wingdings 2"/>
        <a:buChar char=""/>
        <a:defRPr kumimoji="0" sz="2600" kern="1200">
          <a:solidFill>
            <a:schemeClr val="tx1"/>
          </a:solidFill>
          <a:latin typeface="Georgia" panose="02040502050405020303" pitchFamily="18" charset="0"/>
          <a:ea typeface="+mn-ea"/>
          <a:cs typeface="+mn-cs"/>
        </a:defRPr>
      </a:lvl1pPr>
      <a:lvl2pPr marL="548640" indent="-228600" algn="l" rtl="0" eaLnBrk="1" latinLnBrk="0" hangingPunct="1">
        <a:lnSpc>
          <a:spcPct val="150000"/>
        </a:lnSpc>
        <a:spcBef>
          <a:spcPts val="370"/>
        </a:spcBef>
        <a:buClr>
          <a:schemeClr val="accent2"/>
        </a:buClr>
        <a:buSzPct val="85000"/>
        <a:buFont typeface="Wingdings 2"/>
        <a:buChar char=""/>
        <a:defRPr kumimoji="0" sz="2400" kern="1200">
          <a:solidFill>
            <a:schemeClr val="tx1"/>
          </a:solidFill>
          <a:latin typeface="Georgia" panose="02040502050405020303" pitchFamily="18" charset="0"/>
          <a:ea typeface="+mn-ea"/>
          <a:cs typeface="+mn-cs"/>
        </a:defRPr>
      </a:lvl2pPr>
      <a:lvl3pPr marL="822960" indent="-228600" algn="l" rtl="0" eaLnBrk="1" latinLnBrk="0" hangingPunct="1">
        <a:lnSpc>
          <a:spcPct val="150000"/>
        </a:lnSpc>
        <a:spcBef>
          <a:spcPts val="370"/>
        </a:spcBef>
        <a:buClr>
          <a:schemeClr val="accent1">
            <a:tint val="60000"/>
          </a:schemeClr>
        </a:buClr>
        <a:buSzPct val="85000"/>
        <a:buFont typeface="Wingdings 2"/>
        <a:buChar char=""/>
        <a:defRPr kumimoji="0" sz="2000" kern="1200">
          <a:solidFill>
            <a:schemeClr val="tx1"/>
          </a:solidFill>
          <a:latin typeface="Georgia" panose="02040502050405020303" pitchFamily="18" charset="0"/>
          <a:ea typeface="+mn-ea"/>
          <a:cs typeface="+mn-cs"/>
        </a:defRPr>
      </a:lvl3pPr>
      <a:lvl4pPr marL="1097280" indent="-228600" algn="l" rtl="0" eaLnBrk="1" latinLnBrk="0" hangingPunct="1">
        <a:lnSpc>
          <a:spcPct val="150000"/>
        </a:lnSpc>
        <a:spcBef>
          <a:spcPts val="370"/>
        </a:spcBef>
        <a:buClr>
          <a:schemeClr val="accent3"/>
        </a:buClr>
        <a:buSzPct val="80000"/>
        <a:buFont typeface="Wingdings 2"/>
        <a:buChar char=""/>
        <a:defRPr kumimoji="0" sz="2000" kern="1200">
          <a:solidFill>
            <a:schemeClr val="tx1"/>
          </a:solidFill>
          <a:latin typeface="Georgia" panose="02040502050405020303" pitchFamily="18" charset="0"/>
          <a:ea typeface="+mn-ea"/>
          <a:cs typeface="+mn-cs"/>
        </a:defRPr>
      </a:lvl4pPr>
      <a:lvl5pPr marL="1371600" indent="-228600" algn="l" rtl="0" eaLnBrk="1" latinLnBrk="0" hangingPunct="1">
        <a:lnSpc>
          <a:spcPct val="150000"/>
        </a:lnSpc>
        <a:spcBef>
          <a:spcPts val="370"/>
        </a:spcBef>
        <a:buClr>
          <a:schemeClr val="accent3"/>
        </a:buClr>
        <a:buFontTx/>
        <a:buChar char="o"/>
        <a:defRPr kumimoji="0" sz="2000" kern="1200">
          <a:solidFill>
            <a:schemeClr val="tx1"/>
          </a:solidFill>
          <a:latin typeface="Georgia" panose="02040502050405020303" pitchFamily="18" charset="0"/>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alpha val="27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23900" y="3352800"/>
            <a:ext cx="7696200" cy="990600"/>
          </a:xfrm>
        </p:spPr>
        <p:txBody>
          <a:bodyPr/>
          <a:lstStyle/>
          <a:p>
            <a:r>
              <a:rPr lang="en-US" dirty="0" smtClean="0"/>
              <a:t>The Teacher Clarity Playbook</a:t>
            </a:r>
            <a:endParaRPr lang="en-US" dirty="0"/>
          </a:p>
        </p:txBody>
      </p:sp>
      <p:sp>
        <p:nvSpPr>
          <p:cNvPr id="2" name="Title 1"/>
          <p:cNvSpPr>
            <a:spLocks noGrp="1"/>
          </p:cNvSpPr>
          <p:nvPr>
            <p:ph type="ctrTitle"/>
          </p:nvPr>
        </p:nvSpPr>
        <p:spPr/>
        <p:txBody>
          <a:bodyPr/>
          <a:lstStyle/>
          <a:p>
            <a:r>
              <a:rPr lang="en-US" dirty="0" smtClean="0"/>
              <a:t>Introduction </a:t>
            </a:r>
            <a:r>
              <a:rPr lang="en-US" smtClean="0"/>
              <a:t>to </a:t>
            </a:r>
            <a:br>
              <a:rPr lang="en-US" smtClean="0"/>
            </a:br>
            <a:r>
              <a:rPr lang="en-US" smtClean="0"/>
              <a:t>Teacher </a:t>
            </a:r>
            <a:r>
              <a:rPr lang="en-US" dirty="0" smtClean="0"/>
              <a:t>Clarity</a:t>
            </a:r>
            <a:endParaRPr lang="en-US" dirty="0"/>
          </a:p>
        </p:txBody>
      </p:sp>
      <p:sp>
        <p:nvSpPr>
          <p:cNvPr id="4" name="Footer Placeholder 2"/>
          <p:cNvSpPr>
            <a:spLocks noGrp="1"/>
          </p:cNvSpPr>
          <p:nvPr>
            <p:ph type="ftr" sz="quarter" idx="11"/>
          </p:nvPr>
        </p:nvSpPr>
        <p:spPr>
          <a:xfrm>
            <a:off x="914400" y="6172200"/>
            <a:ext cx="3962400" cy="457200"/>
          </a:xfrm>
        </p:spPr>
        <p:txBody>
          <a:bodyPr/>
          <a:lstStyle/>
          <a:p>
            <a:r>
              <a:rPr lang="en-US" dirty="0" smtClean="0"/>
              <a:t>Copyright © 2019 Corwin</a:t>
            </a:r>
            <a:endParaRPr lang="en-US" dirty="0"/>
          </a:p>
        </p:txBody>
      </p:sp>
    </p:spTree>
    <p:extLst>
      <p:ext uri="{BB962C8B-B14F-4D97-AF65-F5344CB8AC3E}">
        <p14:creationId xmlns:p14="http://schemas.microsoft.com/office/powerpoint/2010/main" val="32050064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Collective Efficacy Requires Meaningful Contact</a:t>
            </a:r>
            <a:endParaRPr lang="en-US" sz="4000" dirty="0"/>
          </a:p>
        </p:txBody>
      </p:sp>
      <p:sp>
        <p:nvSpPr>
          <p:cNvPr id="3" name="Footer Placeholder 2"/>
          <p:cNvSpPr>
            <a:spLocks noGrp="1"/>
          </p:cNvSpPr>
          <p:nvPr>
            <p:ph type="ftr" sz="quarter" idx="11"/>
          </p:nvPr>
        </p:nvSpPr>
        <p:spPr/>
        <p:txBody>
          <a:bodyPr/>
          <a:lstStyle/>
          <a:p>
            <a:r>
              <a:rPr lang="en-US" dirty="0" smtClean="0"/>
              <a:t>Copyright © 2019 Corwin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
        <p:nvSpPr>
          <p:cNvPr id="5" name="Content Placeholder 4"/>
          <p:cNvSpPr>
            <a:spLocks noGrp="1"/>
          </p:cNvSpPr>
          <p:nvPr>
            <p:ph sz="quarter" idx="1"/>
          </p:nvPr>
        </p:nvSpPr>
        <p:spPr/>
        <p:txBody>
          <a:bodyPr/>
          <a:lstStyle/>
          <a:p>
            <a:pPr marL="0" indent="0">
              <a:buNone/>
            </a:pPr>
            <a:r>
              <a:rPr lang="en-US" sz="2800" dirty="0" smtClean="0"/>
              <a:t>“</a:t>
            </a:r>
            <a:r>
              <a:rPr lang="is-IS" sz="2800" dirty="0" smtClean="0"/>
              <a:t>…</a:t>
            </a:r>
            <a:r>
              <a:rPr lang="en-US" sz="2800" dirty="0" smtClean="0"/>
              <a:t>perceptions </a:t>
            </a:r>
            <a:r>
              <a:rPr lang="en-US" sz="2800" dirty="0"/>
              <a:t>are based on experiences. When teachers experience success collaborating with peers and those collaborations improve teaching and learning, they notice. These accumulated data points become the collective efficacy that researchers note is so powerful</a:t>
            </a:r>
            <a:r>
              <a:rPr lang="en-US" sz="2800" dirty="0" smtClean="0"/>
              <a:t>.”  </a:t>
            </a:r>
            <a:endParaRPr lang="en-US" sz="2800" dirty="0"/>
          </a:p>
        </p:txBody>
      </p:sp>
    </p:spTree>
    <p:extLst>
      <p:ext uri="{BB962C8B-B14F-4D97-AF65-F5344CB8AC3E}">
        <p14:creationId xmlns:p14="http://schemas.microsoft.com/office/powerpoint/2010/main" val="20733195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smtClean="0"/>
              <a:t>Copyright © 2019 Corwin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 y="228600"/>
            <a:ext cx="6324600" cy="5670092"/>
          </a:xfrm>
          <a:prstGeom prst="rect">
            <a:avLst/>
          </a:prstGeom>
        </p:spPr>
      </p:pic>
    </p:spTree>
    <p:extLst>
      <p:ext uri="{BB962C8B-B14F-4D97-AF65-F5344CB8AC3E}">
        <p14:creationId xmlns:p14="http://schemas.microsoft.com/office/powerpoint/2010/main" val="12245709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Points for Using the Modules</a:t>
            </a:r>
            <a:endParaRPr lang="en-US" dirty="0"/>
          </a:p>
        </p:txBody>
      </p:sp>
      <p:sp>
        <p:nvSpPr>
          <p:cNvPr id="3" name="Footer Placeholder 2"/>
          <p:cNvSpPr>
            <a:spLocks noGrp="1"/>
          </p:cNvSpPr>
          <p:nvPr>
            <p:ph type="ftr" sz="quarter" idx="11"/>
          </p:nvPr>
        </p:nvSpPr>
        <p:spPr/>
        <p:txBody>
          <a:bodyPr/>
          <a:lstStyle/>
          <a:p>
            <a:r>
              <a:rPr lang="en-US" dirty="0" smtClean="0"/>
              <a:t>Copyright © 2019 Corwin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
        <p:nvSpPr>
          <p:cNvPr id="5" name="Content Placeholder 4"/>
          <p:cNvSpPr>
            <a:spLocks noGrp="1"/>
          </p:cNvSpPr>
          <p:nvPr>
            <p:ph sz="quarter" idx="1"/>
          </p:nvPr>
        </p:nvSpPr>
        <p:spPr/>
        <p:txBody>
          <a:bodyPr/>
          <a:lstStyle/>
          <a:p>
            <a:pPr marL="0" indent="0" algn="ctr">
              <a:buNone/>
            </a:pPr>
            <a:r>
              <a:rPr lang="en-US" sz="2800" i="1" dirty="0" smtClean="0">
                <a:solidFill>
                  <a:schemeClr val="tx2">
                    <a:lumMod val="75000"/>
                  </a:schemeClr>
                </a:solidFill>
              </a:rPr>
              <a:t>The intent is to build habits for mobilizing teacher clarity in classrooms.</a:t>
            </a:r>
          </a:p>
          <a:p>
            <a:r>
              <a:rPr lang="en-US" dirty="0" smtClean="0"/>
              <a:t>Modules adhere to a gradual release of responsibility instructional framework (Fisher &amp; Frey, 2014).</a:t>
            </a:r>
          </a:p>
          <a:p>
            <a:pPr lvl="1"/>
            <a:r>
              <a:rPr lang="en-US" dirty="0" smtClean="0"/>
              <a:t>Each module is modeled through 4 examples</a:t>
            </a:r>
          </a:p>
          <a:p>
            <a:pPr lvl="1">
              <a:lnSpc>
                <a:spcPct val="100000"/>
              </a:lnSpc>
            </a:pPr>
            <a:r>
              <a:rPr lang="en-US" dirty="0" smtClean="0"/>
              <a:t>Guided practice with </a:t>
            </a:r>
            <a:r>
              <a:rPr lang="en-US" i="1" dirty="0" smtClean="0"/>
              <a:t>suggested</a:t>
            </a:r>
            <a:r>
              <a:rPr lang="en-US" dirty="0" smtClean="0"/>
              <a:t> answers </a:t>
            </a:r>
          </a:p>
          <a:p>
            <a:pPr lvl="1">
              <a:lnSpc>
                <a:spcPct val="100000"/>
              </a:lnSpc>
            </a:pPr>
            <a:r>
              <a:rPr lang="en-US" dirty="0" smtClean="0"/>
              <a:t>On Your Own guides for your own planning</a:t>
            </a:r>
          </a:p>
          <a:p>
            <a:pPr lvl="1">
              <a:lnSpc>
                <a:spcPct val="100000"/>
              </a:lnSpc>
            </a:pPr>
            <a:r>
              <a:rPr lang="en-US" dirty="0" smtClean="0"/>
              <a:t>Collaboration with others throughout</a:t>
            </a:r>
          </a:p>
        </p:txBody>
      </p:sp>
    </p:spTree>
    <p:extLst>
      <p:ext uri="{BB962C8B-B14F-4D97-AF65-F5344CB8AC3E}">
        <p14:creationId xmlns:p14="http://schemas.microsoft.com/office/powerpoint/2010/main" val="14674750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Active Learning Process</a:t>
            </a:r>
            <a:endParaRPr lang="en-US" dirty="0"/>
          </a:p>
        </p:txBody>
      </p:sp>
      <p:sp>
        <p:nvSpPr>
          <p:cNvPr id="3" name="Footer Placeholder 2"/>
          <p:cNvSpPr>
            <a:spLocks noGrp="1"/>
          </p:cNvSpPr>
          <p:nvPr>
            <p:ph type="ftr" sz="quarter" idx="11"/>
          </p:nvPr>
        </p:nvSpPr>
        <p:spPr/>
        <p:txBody>
          <a:bodyPr/>
          <a:lstStyle/>
          <a:p>
            <a:r>
              <a:rPr lang="en-US" dirty="0" smtClean="0"/>
              <a:t>Copyright © 2019 Corwin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
        <p:nvSpPr>
          <p:cNvPr id="5" name="Content Placeholder 4"/>
          <p:cNvSpPr>
            <a:spLocks noGrp="1"/>
          </p:cNvSpPr>
          <p:nvPr>
            <p:ph sz="quarter" idx="1"/>
          </p:nvPr>
        </p:nvSpPr>
        <p:spPr/>
        <p:txBody>
          <a:bodyPr/>
          <a:lstStyle/>
          <a:p>
            <a:pPr>
              <a:lnSpc>
                <a:spcPct val="100000"/>
              </a:lnSpc>
            </a:pPr>
            <a:r>
              <a:rPr lang="en-US" b="1" dirty="0" smtClean="0"/>
              <a:t>Select a standard </a:t>
            </a:r>
            <a:r>
              <a:rPr lang="en-US" dirty="0" smtClean="0"/>
              <a:t>relevant to your own practice, preferably one you will soon be addressing in your classroom. </a:t>
            </a:r>
          </a:p>
          <a:p>
            <a:pPr>
              <a:lnSpc>
                <a:spcPct val="100000"/>
              </a:lnSpc>
            </a:pPr>
            <a:r>
              <a:rPr lang="en-US" dirty="0" smtClean="0"/>
              <a:t>You will use your selected standard to </a:t>
            </a:r>
            <a:r>
              <a:rPr lang="en-US" b="1" dirty="0" smtClean="0"/>
              <a:t>work through a process</a:t>
            </a:r>
            <a:r>
              <a:rPr lang="en-US" dirty="0" smtClean="0"/>
              <a:t> </a:t>
            </a:r>
            <a:r>
              <a:rPr lang="en-US" b="1" dirty="0" smtClean="0"/>
              <a:t>to increase teacher clarity </a:t>
            </a:r>
            <a:r>
              <a:rPr lang="en-US" i="1" dirty="0" smtClean="0"/>
              <a:t>from learning intentions </a:t>
            </a:r>
            <a:r>
              <a:rPr lang="en-US" dirty="0" smtClean="0"/>
              <a:t>to </a:t>
            </a:r>
            <a:r>
              <a:rPr lang="en-US" i="1" dirty="0" smtClean="0"/>
              <a:t>success criteria</a:t>
            </a:r>
            <a:r>
              <a:rPr lang="en-US" dirty="0" smtClean="0"/>
              <a:t>, design </a:t>
            </a:r>
            <a:r>
              <a:rPr lang="en-US" i="1" dirty="0" smtClean="0"/>
              <a:t>modifications</a:t>
            </a:r>
            <a:r>
              <a:rPr lang="en-US" dirty="0" smtClean="0"/>
              <a:t> and </a:t>
            </a:r>
            <a:r>
              <a:rPr lang="en-US" i="1" dirty="0" smtClean="0"/>
              <a:t>assessments</a:t>
            </a:r>
            <a:r>
              <a:rPr lang="en-US" dirty="0" smtClean="0"/>
              <a:t>, and create </a:t>
            </a:r>
            <a:r>
              <a:rPr lang="en-US" i="1" dirty="0" smtClean="0"/>
              <a:t>meaningful learning experiences</a:t>
            </a:r>
            <a:r>
              <a:rPr lang="en-US" dirty="0" smtClean="0"/>
              <a:t>. </a:t>
            </a:r>
          </a:p>
          <a:p>
            <a:pPr>
              <a:lnSpc>
                <a:spcPct val="100000"/>
              </a:lnSpc>
            </a:pPr>
            <a:r>
              <a:rPr lang="en-US" b="1" dirty="0" smtClean="0"/>
              <a:t>The Playbook is a crucial tool </a:t>
            </a:r>
            <a:r>
              <a:rPr lang="en-US" dirty="0" smtClean="0"/>
              <a:t>for your learning and contains further directions for your planning. </a:t>
            </a:r>
            <a:endParaRPr lang="en-US" dirty="0"/>
          </a:p>
        </p:txBody>
      </p:sp>
    </p:spTree>
    <p:extLst>
      <p:ext uri="{BB962C8B-B14F-4D97-AF65-F5344CB8AC3E}">
        <p14:creationId xmlns:p14="http://schemas.microsoft.com/office/powerpoint/2010/main" val="25052559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Wrap Up: Why Are We Doing This?</a:t>
            </a:r>
            <a:endParaRPr lang="en-US" sz="4000" dirty="0"/>
          </a:p>
        </p:txBody>
      </p:sp>
      <p:sp>
        <p:nvSpPr>
          <p:cNvPr id="3" name="Footer Placeholder 2"/>
          <p:cNvSpPr>
            <a:spLocks noGrp="1"/>
          </p:cNvSpPr>
          <p:nvPr>
            <p:ph type="ftr" sz="quarter" idx="11"/>
          </p:nvPr>
        </p:nvSpPr>
        <p:spPr/>
        <p:txBody>
          <a:bodyPr/>
          <a:lstStyle/>
          <a:p>
            <a:r>
              <a:rPr lang="en-US" dirty="0" smtClean="0"/>
              <a:t>Copyright © 2019 Corwin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
        <p:nvSpPr>
          <p:cNvPr id="5" name="Content Placeholder 4"/>
          <p:cNvSpPr>
            <a:spLocks noGrp="1"/>
          </p:cNvSpPr>
          <p:nvPr>
            <p:ph sz="quarter" idx="1"/>
          </p:nvPr>
        </p:nvSpPr>
        <p:spPr/>
        <p:txBody>
          <a:bodyPr/>
          <a:lstStyle/>
          <a:p>
            <a:pPr marL="0" indent="0" algn="ctr">
              <a:buNone/>
            </a:pPr>
            <a:r>
              <a:rPr lang="en-US" dirty="0" smtClean="0"/>
              <a:t>“When </a:t>
            </a:r>
            <a:r>
              <a:rPr lang="en-US" dirty="0"/>
              <a:t>learning is organized and intentional, and when the learner knows what he or she is learning, </a:t>
            </a:r>
            <a:r>
              <a:rPr lang="en-US" b="1" dirty="0"/>
              <a:t>great things can happen.</a:t>
            </a:r>
            <a:r>
              <a:rPr lang="en-US" dirty="0"/>
              <a:t> When students don’t know what they are learning, don’t care about their learning, and have no idea if they are learning, </a:t>
            </a:r>
            <a:r>
              <a:rPr lang="en-US" b="1" dirty="0"/>
              <a:t>great things are unlikely to happen</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2107424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Objectives for Today</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5" name="Content Placeholder 4"/>
          <p:cNvSpPr>
            <a:spLocks noGrp="1"/>
          </p:cNvSpPr>
          <p:nvPr>
            <p:ph sz="quarter" idx="1"/>
          </p:nvPr>
        </p:nvSpPr>
        <p:spPr>
          <a:xfrm>
            <a:off x="228600" y="1524000"/>
            <a:ext cx="8686800" cy="4572000"/>
          </a:xfrm>
        </p:spPr>
        <p:txBody>
          <a:bodyPr>
            <a:normAutofit/>
          </a:bodyPr>
          <a:lstStyle/>
          <a:p>
            <a:pPr marL="0" indent="0">
              <a:buNone/>
            </a:pPr>
            <a:r>
              <a:rPr lang="en-US" i="1" dirty="0" smtClean="0"/>
              <a:t>Participants will</a:t>
            </a:r>
            <a:r>
              <a:rPr lang="en-US" b="1" dirty="0" smtClean="0"/>
              <a:t>:</a:t>
            </a:r>
          </a:p>
          <a:p>
            <a:r>
              <a:rPr lang="en-US" dirty="0" smtClean="0"/>
              <a:t>Understand the four elements that comprise teacher clarity</a:t>
            </a:r>
          </a:p>
          <a:p>
            <a:r>
              <a:rPr lang="en-US" dirty="0" smtClean="0"/>
              <a:t>Examine the evidence of impact of student learning of:</a:t>
            </a:r>
          </a:p>
          <a:p>
            <a:pPr lvl="1"/>
            <a:r>
              <a:rPr lang="en-US" dirty="0"/>
              <a:t>Teacher Expectations</a:t>
            </a:r>
          </a:p>
          <a:p>
            <a:pPr lvl="1"/>
            <a:r>
              <a:rPr lang="en-US" dirty="0"/>
              <a:t> Learning Intentions and Success Criteria</a:t>
            </a:r>
          </a:p>
          <a:p>
            <a:pPr lvl="1"/>
            <a:r>
              <a:rPr lang="en-US" dirty="0"/>
              <a:t>Teacher </a:t>
            </a:r>
            <a:r>
              <a:rPr lang="en-US" dirty="0" smtClean="0"/>
              <a:t>Collaboration</a:t>
            </a:r>
          </a:p>
          <a:p>
            <a:r>
              <a:rPr lang="en-US" dirty="0" smtClean="0"/>
              <a:t>Become </a:t>
            </a:r>
            <a:r>
              <a:rPr lang="en-US" dirty="0"/>
              <a:t>familiar with the organization of modules</a:t>
            </a:r>
          </a:p>
          <a:p>
            <a:pPr marL="320040" lvl="1" indent="0">
              <a:buNone/>
            </a:pPr>
            <a:endParaRPr lang="en-US" dirty="0" smtClean="0"/>
          </a:p>
        </p:txBody>
      </p:sp>
      <p:sp>
        <p:nvSpPr>
          <p:cNvPr id="6" name="TextBox 5"/>
          <p:cNvSpPr txBox="1"/>
          <p:nvPr/>
        </p:nvSpPr>
        <p:spPr>
          <a:xfrm>
            <a:off x="3479800" y="1981200"/>
            <a:ext cx="184666" cy="369332"/>
          </a:xfrm>
          <a:prstGeom prst="rect">
            <a:avLst/>
          </a:prstGeom>
          <a:noFill/>
        </p:spPr>
        <p:txBody>
          <a:bodyPr wrap="none" rtlCol="0">
            <a:spAutoFit/>
          </a:bodyPr>
          <a:lstStyle/>
          <a:p>
            <a:endParaRPr lang="en-US" dirty="0"/>
          </a:p>
        </p:txBody>
      </p:sp>
      <p:sp>
        <p:nvSpPr>
          <p:cNvPr id="7" name="Footer Placeholder 2"/>
          <p:cNvSpPr>
            <a:spLocks noGrp="1"/>
          </p:cNvSpPr>
          <p:nvPr>
            <p:ph type="ftr" sz="quarter" idx="11"/>
          </p:nvPr>
        </p:nvSpPr>
        <p:spPr>
          <a:xfrm>
            <a:off x="914400" y="6172200"/>
            <a:ext cx="3962400" cy="457200"/>
          </a:xfrm>
        </p:spPr>
        <p:txBody>
          <a:bodyPr/>
          <a:lstStyle/>
          <a:p>
            <a:r>
              <a:rPr lang="en-US" dirty="0" smtClean="0"/>
              <a:t>Copyright © 2019 Corwin</a:t>
            </a:r>
            <a:endParaRPr lang="en-US" dirty="0"/>
          </a:p>
        </p:txBody>
      </p:sp>
    </p:spTree>
    <p:extLst>
      <p:ext uri="{BB962C8B-B14F-4D97-AF65-F5344CB8AC3E}">
        <p14:creationId xmlns:p14="http://schemas.microsoft.com/office/powerpoint/2010/main" val="32469483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Teacher Clarity?</a:t>
            </a:r>
            <a:endParaRPr lang="en-US" dirty="0"/>
          </a:p>
        </p:txBody>
      </p:sp>
      <p:sp>
        <p:nvSpPr>
          <p:cNvPr id="3" name="Footer Placeholder 2"/>
          <p:cNvSpPr>
            <a:spLocks noGrp="1"/>
          </p:cNvSpPr>
          <p:nvPr>
            <p:ph type="ftr" sz="quarter" idx="11"/>
          </p:nvPr>
        </p:nvSpPr>
        <p:spPr/>
        <p:txBody>
          <a:bodyPr/>
          <a:lstStyle/>
          <a:p>
            <a:r>
              <a:rPr lang="en-US" dirty="0" smtClean="0"/>
              <a:t>Copyright © 2019 Corwin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5" name="Content Placeholder 4"/>
          <p:cNvSpPr>
            <a:spLocks noGrp="1"/>
          </p:cNvSpPr>
          <p:nvPr>
            <p:ph sz="quarter" idx="1"/>
          </p:nvPr>
        </p:nvSpPr>
        <p:spPr>
          <a:xfrm>
            <a:off x="304800" y="1447800"/>
            <a:ext cx="8458200" cy="4572000"/>
          </a:xfrm>
        </p:spPr>
        <p:txBody>
          <a:bodyPr/>
          <a:lstStyle/>
          <a:p>
            <a:pPr marL="0" indent="0">
              <a:buNone/>
            </a:pPr>
            <a:r>
              <a:rPr lang="en-US" sz="2000" dirty="0"/>
              <a:t>“A cluster of teaching behaviors that result in learners gaining knowledge or understanding of a topic.”(Cruickshank, 1985, p. 43)</a:t>
            </a:r>
          </a:p>
          <a:p>
            <a:pPr marL="0" indent="0">
              <a:buNone/>
            </a:pPr>
            <a:r>
              <a:rPr lang="en-US" sz="2000" dirty="0">
                <a:solidFill>
                  <a:srgbClr val="2F5597"/>
                </a:solidFill>
              </a:rPr>
              <a:t>“Clarity, then, is the teacher’s ability to present knowledge in a way that students can understand.” (Simonds, 2009, p. 279)</a:t>
            </a:r>
          </a:p>
          <a:p>
            <a:pPr marL="0" indent="0">
              <a:buNone/>
            </a:pPr>
            <a:r>
              <a:rPr lang="en-US" sz="2000" dirty="0"/>
              <a:t>“Making content clear and accessible to students.” (</a:t>
            </a:r>
            <a:r>
              <a:rPr lang="en-US" sz="2000" dirty="0" err="1"/>
              <a:t>Saphier</a:t>
            </a:r>
            <a:r>
              <a:rPr lang="en-US" sz="2000" dirty="0"/>
              <a:t>, Haley-</a:t>
            </a:r>
            <a:r>
              <a:rPr lang="en-US" sz="2000" dirty="0" err="1"/>
              <a:t>Speca</a:t>
            </a:r>
            <a:r>
              <a:rPr lang="en-US" sz="2000" dirty="0"/>
              <a:t>, &amp; Gower, 2009, p. 3</a:t>
            </a:r>
            <a:r>
              <a:rPr lang="en-US" sz="2000" dirty="0" smtClean="0"/>
              <a:t>)</a:t>
            </a:r>
          </a:p>
          <a:p>
            <a:pPr marL="0" indent="0">
              <a:buNone/>
            </a:pPr>
            <a:r>
              <a:rPr lang="en-US" sz="2000" dirty="0" smtClean="0">
                <a:solidFill>
                  <a:schemeClr val="accent1">
                    <a:lumMod val="75000"/>
                  </a:schemeClr>
                </a:solidFill>
              </a:rPr>
              <a:t>“</a:t>
            </a:r>
            <a:r>
              <a:rPr lang="en-US" sz="2000" dirty="0">
                <a:solidFill>
                  <a:schemeClr val="accent1">
                    <a:lumMod val="75000"/>
                  </a:schemeClr>
                </a:solidFill>
              </a:rPr>
              <a:t>A state in which a teacher who is in command of the subject matter to be transmitted is able to do that which is required to communicate with learners successfully.” (Hines, 1981, p. 88).</a:t>
            </a:r>
          </a:p>
          <a:p>
            <a:pPr marL="0" indent="0">
              <a:buNone/>
            </a:pPr>
            <a:endParaRPr lang="en-US" sz="2000" dirty="0"/>
          </a:p>
        </p:txBody>
      </p:sp>
    </p:spTree>
    <p:extLst>
      <p:ext uri="{BB962C8B-B14F-4D97-AF65-F5344CB8AC3E}">
        <p14:creationId xmlns:p14="http://schemas.microsoft.com/office/powerpoint/2010/main" val="37910416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Teacher Clarity</a:t>
            </a:r>
            <a:endParaRPr lang="en-US" dirty="0"/>
          </a:p>
        </p:txBody>
      </p:sp>
      <p:sp>
        <p:nvSpPr>
          <p:cNvPr id="3" name="Footer Placeholder 2"/>
          <p:cNvSpPr>
            <a:spLocks noGrp="1"/>
          </p:cNvSpPr>
          <p:nvPr>
            <p:ph type="ftr" sz="quarter" idx="11"/>
          </p:nvPr>
        </p:nvSpPr>
        <p:spPr/>
        <p:txBody>
          <a:bodyPr/>
          <a:lstStyle/>
          <a:p>
            <a:r>
              <a:rPr lang="en-US" dirty="0" smtClean="0"/>
              <a:t>Copyright © 2019 Corwin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sp>
        <p:nvSpPr>
          <p:cNvPr id="5" name="Content Placeholder 4"/>
          <p:cNvSpPr>
            <a:spLocks noGrp="1"/>
          </p:cNvSpPr>
          <p:nvPr>
            <p:ph sz="quarter" idx="1"/>
          </p:nvPr>
        </p:nvSpPr>
        <p:spPr>
          <a:xfrm>
            <a:off x="914400" y="1447800"/>
            <a:ext cx="7772400" cy="4953000"/>
          </a:xfrm>
        </p:spPr>
        <p:txBody>
          <a:bodyPr/>
          <a:lstStyle/>
          <a:p>
            <a:pPr marL="0" indent="0" algn="ctr">
              <a:lnSpc>
                <a:spcPct val="100000"/>
              </a:lnSpc>
              <a:buNone/>
            </a:pPr>
            <a:r>
              <a:rPr lang="en-US" sz="2800" dirty="0" err="1">
                <a:cs typeface="Calibri" panose="020F0502020204030204" pitchFamily="34" charset="0"/>
              </a:rPr>
              <a:t>Fendick</a:t>
            </a:r>
            <a:r>
              <a:rPr lang="en-US" sz="2800" dirty="0">
                <a:cs typeface="Calibri" panose="020F0502020204030204" pitchFamily="34" charset="0"/>
              </a:rPr>
              <a:t> (1990) defined teacher clarity as “a measure of the clarity of communication between teachers and students </a:t>
            </a:r>
            <a:r>
              <a:rPr lang="en-US" sz="2800" i="1" dirty="0">
                <a:cs typeface="Calibri" panose="020F0502020204030204" pitchFamily="34" charset="0"/>
              </a:rPr>
              <a:t>in</a:t>
            </a:r>
            <a:r>
              <a:rPr lang="en-US" sz="2800" dirty="0">
                <a:cs typeface="Calibri" panose="020F0502020204030204" pitchFamily="34" charset="0"/>
              </a:rPr>
              <a:t> </a:t>
            </a:r>
            <a:r>
              <a:rPr lang="en-US" sz="2800" i="1" dirty="0">
                <a:cs typeface="Calibri" panose="020F0502020204030204" pitchFamily="34" charset="0"/>
              </a:rPr>
              <a:t>both directions</a:t>
            </a:r>
            <a:r>
              <a:rPr lang="en-US" sz="2800" dirty="0">
                <a:cs typeface="Calibri" panose="020F0502020204030204" pitchFamily="34" charset="0"/>
              </a:rPr>
              <a:t>” (p. 10) </a:t>
            </a:r>
          </a:p>
          <a:p>
            <a:pPr marL="571500" indent="-571500">
              <a:buFont typeface="Arial" panose="020B0604020202020204" pitchFamily="34" charset="0"/>
              <a:buChar char="•"/>
            </a:pPr>
            <a:r>
              <a:rPr lang="en-US" sz="2800" b="1" dirty="0">
                <a:solidFill>
                  <a:schemeClr val="accent1">
                    <a:lumMod val="25000"/>
                  </a:schemeClr>
                </a:solidFill>
                <a:ea typeface="Calibri" panose="020F0502020204030204" pitchFamily="34" charset="0"/>
                <a:cs typeface="Calibri" panose="020F0502020204030204" pitchFamily="34" charset="0"/>
              </a:rPr>
              <a:t>Clarity of organization </a:t>
            </a:r>
          </a:p>
          <a:p>
            <a:pPr marL="571500" indent="-571500">
              <a:buFont typeface="Arial" panose="020B0604020202020204" pitchFamily="34" charset="0"/>
              <a:buChar char="•"/>
            </a:pPr>
            <a:r>
              <a:rPr lang="en-US" sz="2800" b="1" dirty="0">
                <a:solidFill>
                  <a:schemeClr val="accent1">
                    <a:lumMod val="25000"/>
                  </a:schemeClr>
                </a:solidFill>
                <a:cs typeface="Calibri" panose="020F0502020204030204" pitchFamily="34" charset="0"/>
              </a:rPr>
              <a:t>Clarity of explanation </a:t>
            </a:r>
          </a:p>
          <a:p>
            <a:pPr marL="571500" indent="-571500">
              <a:buFont typeface="Arial" panose="020B0604020202020204" pitchFamily="34" charset="0"/>
              <a:buChar char="•"/>
            </a:pPr>
            <a:r>
              <a:rPr lang="en-US" sz="2800" b="1" dirty="0">
                <a:solidFill>
                  <a:schemeClr val="accent1">
                    <a:lumMod val="25000"/>
                  </a:schemeClr>
                </a:solidFill>
                <a:cs typeface="Calibri" panose="020F0502020204030204" pitchFamily="34" charset="0"/>
              </a:rPr>
              <a:t>Clarity of examples and guided practice </a:t>
            </a:r>
          </a:p>
          <a:p>
            <a:pPr marL="571500" indent="-571500">
              <a:buFont typeface="Arial" panose="020B0604020202020204" pitchFamily="34" charset="0"/>
              <a:buChar char="•"/>
            </a:pPr>
            <a:r>
              <a:rPr lang="en-US" sz="2800" b="1" dirty="0">
                <a:solidFill>
                  <a:schemeClr val="accent1">
                    <a:lumMod val="25000"/>
                  </a:schemeClr>
                </a:solidFill>
                <a:cs typeface="Calibri" panose="020F0502020204030204" pitchFamily="34" charset="0"/>
              </a:rPr>
              <a:t>Clarity of assessment of student learning </a:t>
            </a:r>
            <a:endParaRPr lang="en-US" sz="2800" dirty="0">
              <a:solidFill>
                <a:schemeClr val="accent1">
                  <a:lumMod val="25000"/>
                </a:schemeClr>
              </a:solidFill>
              <a:cs typeface="Calibri" panose="020F0502020204030204" pitchFamily="34" charset="0"/>
            </a:endParaRPr>
          </a:p>
          <a:p>
            <a:endParaRPr lang="en-US" dirty="0"/>
          </a:p>
        </p:txBody>
      </p:sp>
    </p:spTree>
    <p:extLst>
      <p:ext uri="{BB962C8B-B14F-4D97-AF65-F5344CB8AC3E}">
        <p14:creationId xmlns:p14="http://schemas.microsoft.com/office/powerpoint/2010/main" val="17930002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29" name="Picture 11" descr="half_circ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04800"/>
            <a:ext cx="8839200" cy="4273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8130" name="Picture 9" descr="QS_half_circle_447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3071019" y="205581"/>
            <a:ext cx="2949575" cy="5586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8131" name="Text Box 13"/>
          <p:cNvSpPr txBox="1">
            <a:spLocks noChangeArrowheads="1"/>
          </p:cNvSpPr>
          <p:nvPr/>
        </p:nvSpPr>
        <p:spPr bwMode="auto">
          <a:xfrm rot="-4568386">
            <a:off x="330993" y="3707607"/>
            <a:ext cx="7096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-0.2</a:t>
            </a:r>
          </a:p>
        </p:txBody>
      </p:sp>
      <p:sp>
        <p:nvSpPr>
          <p:cNvPr id="48132" name="Text Box 14"/>
          <p:cNvSpPr txBox="1">
            <a:spLocks noChangeArrowheads="1"/>
          </p:cNvSpPr>
          <p:nvPr/>
        </p:nvSpPr>
        <p:spPr bwMode="auto">
          <a:xfrm rot="-4238177">
            <a:off x="559593" y="2945607"/>
            <a:ext cx="7096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-0.1</a:t>
            </a:r>
          </a:p>
        </p:txBody>
      </p:sp>
      <p:sp>
        <p:nvSpPr>
          <p:cNvPr id="48133" name="Text Box 15"/>
          <p:cNvSpPr txBox="1">
            <a:spLocks noChangeArrowheads="1"/>
          </p:cNvSpPr>
          <p:nvPr/>
        </p:nvSpPr>
        <p:spPr bwMode="auto">
          <a:xfrm rot="-3404509">
            <a:off x="991393" y="2209007"/>
            <a:ext cx="6080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0.0</a:t>
            </a:r>
          </a:p>
        </p:txBody>
      </p:sp>
      <p:sp>
        <p:nvSpPr>
          <p:cNvPr id="48134" name="Text Box 16"/>
          <p:cNvSpPr txBox="1">
            <a:spLocks noChangeArrowheads="1"/>
          </p:cNvSpPr>
          <p:nvPr/>
        </p:nvSpPr>
        <p:spPr bwMode="auto">
          <a:xfrm rot="-2794318">
            <a:off x="1448593" y="1599407"/>
            <a:ext cx="6080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0.1</a:t>
            </a:r>
          </a:p>
        </p:txBody>
      </p:sp>
      <p:sp>
        <p:nvSpPr>
          <p:cNvPr id="48135" name="Text Box 17"/>
          <p:cNvSpPr txBox="1">
            <a:spLocks noChangeArrowheads="1"/>
          </p:cNvSpPr>
          <p:nvPr/>
        </p:nvSpPr>
        <p:spPr bwMode="auto">
          <a:xfrm rot="-2178269">
            <a:off x="2057400" y="1066800"/>
            <a:ext cx="6080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0.2</a:t>
            </a:r>
          </a:p>
        </p:txBody>
      </p:sp>
      <p:sp>
        <p:nvSpPr>
          <p:cNvPr id="48136" name="Text Box 18"/>
          <p:cNvSpPr txBox="1">
            <a:spLocks noChangeArrowheads="1"/>
          </p:cNvSpPr>
          <p:nvPr/>
        </p:nvSpPr>
        <p:spPr bwMode="auto">
          <a:xfrm rot="-1536823">
            <a:off x="2667000" y="685800"/>
            <a:ext cx="6080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0.3</a:t>
            </a:r>
          </a:p>
        </p:txBody>
      </p:sp>
      <p:sp>
        <p:nvSpPr>
          <p:cNvPr id="48137" name="Text Box 19"/>
          <p:cNvSpPr txBox="1">
            <a:spLocks noChangeArrowheads="1"/>
          </p:cNvSpPr>
          <p:nvPr/>
        </p:nvSpPr>
        <p:spPr bwMode="auto">
          <a:xfrm rot="-588962">
            <a:off x="3581400" y="457200"/>
            <a:ext cx="6080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0.4</a:t>
            </a:r>
          </a:p>
        </p:txBody>
      </p:sp>
      <p:sp>
        <p:nvSpPr>
          <p:cNvPr id="48138" name="Text Box 20"/>
          <p:cNvSpPr txBox="1">
            <a:spLocks noChangeArrowheads="1"/>
          </p:cNvSpPr>
          <p:nvPr/>
        </p:nvSpPr>
        <p:spPr bwMode="auto">
          <a:xfrm>
            <a:off x="4343400" y="381000"/>
            <a:ext cx="6080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0.5</a:t>
            </a:r>
          </a:p>
        </p:txBody>
      </p:sp>
      <p:sp>
        <p:nvSpPr>
          <p:cNvPr id="48139" name="Text Box 21"/>
          <p:cNvSpPr txBox="1">
            <a:spLocks noChangeArrowheads="1"/>
          </p:cNvSpPr>
          <p:nvPr/>
        </p:nvSpPr>
        <p:spPr bwMode="auto">
          <a:xfrm rot="761032">
            <a:off x="5105400" y="533400"/>
            <a:ext cx="6080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0.6</a:t>
            </a:r>
          </a:p>
        </p:txBody>
      </p:sp>
      <p:sp>
        <p:nvSpPr>
          <p:cNvPr id="48140" name="Text Box 22"/>
          <p:cNvSpPr txBox="1">
            <a:spLocks noChangeArrowheads="1"/>
          </p:cNvSpPr>
          <p:nvPr/>
        </p:nvSpPr>
        <p:spPr bwMode="auto">
          <a:xfrm rot="1344672">
            <a:off x="5867400" y="762000"/>
            <a:ext cx="6080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0.7</a:t>
            </a:r>
          </a:p>
        </p:txBody>
      </p:sp>
      <p:sp>
        <p:nvSpPr>
          <p:cNvPr id="48141" name="Text Box 23"/>
          <p:cNvSpPr txBox="1">
            <a:spLocks noChangeArrowheads="1"/>
          </p:cNvSpPr>
          <p:nvPr/>
        </p:nvSpPr>
        <p:spPr bwMode="auto">
          <a:xfrm rot="2129179">
            <a:off x="6477000" y="1219200"/>
            <a:ext cx="6080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0.8</a:t>
            </a:r>
          </a:p>
        </p:txBody>
      </p:sp>
      <p:sp>
        <p:nvSpPr>
          <p:cNvPr id="48142" name="Text Box 24"/>
          <p:cNvSpPr txBox="1">
            <a:spLocks noChangeArrowheads="1"/>
          </p:cNvSpPr>
          <p:nvPr/>
        </p:nvSpPr>
        <p:spPr bwMode="auto">
          <a:xfrm rot="2947126">
            <a:off x="6934993" y="1675607"/>
            <a:ext cx="6080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0.9</a:t>
            </a:r>
          </a:p>
        </p:txBody>
      </p:sp>
      <p:sp>
        <p:nvSpPr>
          <p:cNvPr id="48143" name="Text Box 25"/>
          <p:cNvSpPr txBox="1">
            <a:spLocks noChangeArrowheads="1"/>
          </p:cNvSpPr>
          <p:nvPr/>
        </p:nvSpPr>
        <p:spPr bwMode="auto">
          <a:xfrm rot="3663863">
            <a:off x="7392193" y="2209007"/>
            <a:ext cx="6080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1.0</a:t>
            </a:r>
          </a:p>
        </p:txBody>
      </p:sp>
      <p:sp>
        <p:nvSpPr>
          <p:cNvPr id="48144" name="Text Box 26"/>
          <p:cNvSpPr txBox="1">
            <a:spLocks noChangeArrowheads="1"/>
          </p:cNvSpPr>
          <p:nvPr/>
        </p:nvSpPr>
        <p:spPr bwMode="auto">
          <a:xfrm rot="4448000">
            <a:off x="7696993" y="2818607"/>
            <a:ext cx="6080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1.1</a:t>
            </a:r>
          </a:p>
        </p:txBody>
      </p:sp>
      <p:sp>
        <p:nvSpPr>
          <p:cNvPr id="48145" name="Text Box 27"/>
          <p:cNvSpPr txBox="1">
            <a:spLocks noChangeArrowheads="1"/>
          </p:cNvSpPr>
          <p:nvPr/>
        </p:nvSpPr>
        <p:spPr bwMode="auto">
          <a:xfrm rot="4402713">
            <a:off x="7925593" y="3504407"/>
            <a:ext cx="6080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1.2</a:t>
            </a:r>
          </a:p>
        </p:txBody>
      </p:sp>
      <p:sp>
        <p:nvSpPr>
          <p:cNvPr id="48146" name="Line 28"/>
          <p:cNvSpPr>
            <a:spLocks noChangeShapeType="1"/>
          </p:cNvSpPr>
          <p:nvPr/>
        </p:nvSpPr>
        <p:spPr bwMode="auto">
          <a:xfrm flipH="1" flipV="1">
            <a:off x="2209800" y="2895600"/>
            <a:ext cx="2133600" cy="160020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a:ea typeface="ＭＳ Ｐゴシック"/>
            </a:endParaRPr>
          </a:p>
        </p:txBody>
      </p:sp>
      <p:sp>
        <p:nvSpPr>
          <p:cNvPr id="48147" name="Line 29"/>
          <p:cNvSpPr>
            <a:spLocks noChangeShapeType="1"/>
          </p:cNvSpPr>
          <p:nvPr/>
        </p:nvSpPr>
        <p:spPr bwMode="auto">
          <a:xfrm flipH="1" flipV="1">
            <a:off x="2819400" y="2209800"/>
            <a:ext cx="1524000" cy="228600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a:ea typeface="ＭＳ Ｐゴシック"/>
            </a:endParaRPr>
          </a:p>
        </p:txBody>
      </p:sp>
      <p:sp>
        <p:nvSpPr>
          <p:cNvPr id="48148" name="Line 30"/>
          <p:cNvSpPr>
            <a:spLocks noChangeShapeType="1"/>
          </p:cNvSpPr>
          <p:nvPr/>
        </p:nvSpPr>
        <p:spPr bwMode="auto">
          <a:xfrm flipH="1" flipV="1">
            <a:off x="4038600" y="1600200"/>
            <a:ext cx="304800" cy="289560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a:ea typeface="ＭＳ Ｐゴシック"/>
            </a:endParaRPr>
          </a:p>
        </p:txBody>
      </p:sp>
      <p:sp>
        <p:nvSpPr>
          <p:cNvPr id="48149" name="Text Box 31"/>
          <p:cNvSpPr txBox="1">
            <a:spLocks noChangeArrowheads="1"/>
          </p:cNvSpPr>
          <p:nvPr/>
        </p:nvSpPr>
        <p:spPr bwMode="auto">
          <a:xfrm>
            <a:off x="2041525" y="3900488"/>
            <a:ext cx="1498600" cy="3048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Arial" charset="0"/>
                <a:ea typeface="ＭＳ Ｐゴシック" charset="0"/>
              </a:rPr>
              <a:t>Reverse effects</a:t>
            </a:r>
          </a:p>
        </p:txBody>
      </p:sp>
      <p:sp>
        <p:nvSpPr>
          <p:cNvPr id="48150" name="Text Box 32"/>
          <p:cNvSpPr txBox="1">
            <a:spLocks noChangeArrowheads="1"/>
          </p:cNvSpPr>
          <p:nvPr/>
        </p:nvSpPr>
        <p:spPr bwMode="auto">
          <a:xfrm rot="2719329">
            <a:off x="2164556" y="3093244"/>
            <a:ext cx="2071688" cy="3048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Arial" charset="0"/>
                <a:ea typeface="ＭＳ Ｐゴシック" charset="0"/>
              </a:rPr>
              <a:t>Developmental effects</a:t>
            </a:r>
            <a:endParaRPr kumimoji="0" lang="en-US" sz="1400" b="0" i="0" u="none" strike="noStrike" kern="1200" cap="none" spc="0" normalizeH="0" baseline="0" noProof="0">
              <a:ln>
                <a:noFill/>
              </a:ln>
              <a:solidFill>
                <a:srgbClr val="000000"/>
              </a:solidFill>
              <a:effectLst/>
              <a:uLnTx/>
              <a:uFillTx/>
              <a:latin typeface="Arial" charset="0"/>
              <a:ea typeface="ＭＳ Ｐゴシック" charset="0"/>
            </a:endParaRPr>
          </a:p>
        </p:txBody>
      </p:sp>
      <p:sp>
        <p:nvSpPr>
          <p:cNvPr id="48151" name="Text Box 33"/>
          <p:cNvSpPr txBox="1">
            <a:spLocks noChangeArrowheads="1"/>
          </p:cNvSpPr>
          <p:nvPr/>
        </p:nvSpPr>
        <p:spPr bwMode="auto">
          <a:xfrm rot="3975396">
            <a:off x="2989262" y="2725738"/>
            <a:ext cx="1489075" cy="3048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Arial" charset="0"/>
                <a:ea typeface="ＭＳ Ｐゴシック" charset="0"/>
              </a:rPr>
              <a:t>Teacher effects</a:t>
            </a:r>
          </a:p>
        </p:txBody>
      </p:sp>
      <p:sp>
        <p:nvSpPr>
          <p:cNvPr id="48152" name="Text Box 34"/>
          <p:cNvSpPr txBox="1">
            <a:spLocks noChangeArrowheads="1"/>
          </p:cNvSpPr>
          <p:nvPr/>
        </p:nvSpPr>
        <p:spPr bwMode="auto">
          <a:xfrm>
            <a:off x="4648200" y="3886200"/>
            <a:ext cx="2130425" cy="3048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Arial" charset="0"/>
                <a:ea typeface="ＭＳ Ｐゴシック" charset="0"/>
              </a:rPr>
              <a:t>Zone of desired effects</a:t>
            </a:r>
          </a:p>
        </p:txBody>
      </p:sp>
      <p:sp>
        <p:nvSpPr>
          <p:cNvPr id="48153" name="Text Box 35"/>
          <p:cNvSpPr txBox="1">
            <a:spLocks noChangeArrowheads="1"/>
          </p:cNvSpPr>
          <p:nvPr/>
        </p:nvSpPr>
        <p:spPr bwMode="auto">
          <a:xfrm>
            <a:off x="609600" y="5334000"/>
            <a:ext cx="7853363" cy="5175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charset="0"/>
                <a:ea typeface="ＭＳ Ｐゴシック" charset="0"/>
              </a:rPr>
              <a:t>Hattie, J. (2009). </a:t>
            </a:r>
            <a:r>
              <a:rPr kumimoji="0" lang="en-US" sz="1400" b="0" i="1" u="none" strike="noStrike" kern="1200" cap="none" spc="0" normalizeH="0" baseline="0" noProof="0" dirty="0">
                <a:ln>
                  <a:noFill/>
                </a:ln>
                <a:solidFill>
                  <a:srgbClr val="000000"/>
                </a:solidFill>
                <a:effectLst/>
                <a:uLnTx/>
                <a:uFillTx/>
                <a:latin typeface="Arial" charset="0"/>
                <a:ea typeface="ＭＳ Ｐゴシック" charset="0"/>
              </a:rPr>
              <a:t>Visible learning: A synthesis of over 800 meta-analyses related to achievement</a:t>
            </a:r>
            <a:r>
              <a:rPr kumimoji="0" lang="en-US" sz="1400" b="0" i="0" u="none" strike="noStrike" kern="1200" cap="none" spc="0" normalizeH="0" baseline="0" noProof="0" dirty="0">
                <a:ln>
                  <a:noFill/>
                </a:ln>
                <a:solidFill>
                  <a:srgbClr val="000000"/>
                </a:solidFill>
                <a:effectLst/>
                <a:uLnTx/>
                <a:uFillTx/>
                <a:latin typeface="Arial" charset="0"/>
                <a:ea typeface="ＭＳ Ｐゴシック" charset="0"/>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charset="0"/>
                <a:ea typeface="ＭＳ Ｐゴシック" charset="0"/>
              </a:rPr>
              <a:t>New York: </a:t>
            </a:r>
            <a:r>
              <a:rPr kumimoji="0" lang="en-US" sz="1400" b="0" i="0" u="none" strike="noStrike" kern="1200" cap="none" spc="0" normalizeH="0" baseline="0" noProof="0" dirty="0" err="1">
                <a:ln>
                  <a:noFill/>
                </a:ln>
                <a:solidFill>
                  <a:srgbClr val="000000"/>
                </a:solidFill>
                <a:effectLst/>
                <a:uLnTx/>
                <a:uFillTx/>
                <a:latin typeface="Arial" charset="0"/>
                <a:ea typeface="ＭＳ Ｐゴシック" charset="0"/>
              </a:rPr>
              <a:t>Routledge</a:t>
            </a:r>
            <a:r>
              <a:rPr kumimoji="0" lang="en-US" sz="1400" b="0" i="0" u="none" strike="noStrike" kern="1200" cap="none" spc="0" normalizeH="0" baseline="0" noProof="0" dirty="0">
                <a:ln>
                  <a:noFill/>
                </a:ln>
                <a:solidFill>
                  <a:srgbClr val="000000"/>
                </a:solidFill>
                <a:effectLst/>
                <a:uLnTx/>
                <a:uFillTx/>
                <a:latin typeface="Arial" charset="0"/>
                <a:ea typeface="ＭＳ Ｐゴシック" charset="0"/>
              </a:rPr>
              <a:t>. </a:t>
            </a:r>
          </a:p>
        </p:txBody>
      </p:sp>
      <p:sp>
        <p:nvSpPr>
          <p:cNvPr id="48154" name="Rectangle 37"/>
          <p:cNvSpPr>
            <a:spLocks noChangeArrowheads="1"/>
          </p:cNvSpPr>
          <p:nvPr/>
        </p:nvSpPr>
        <p:spPr bwMode="auto">
          <a:xfrm>
            <a:off x="385763" y="4512733"/>
            <a:ext cx="8229600" cy="685800"/>
          </a:xfrm>
          <a:prstGeom prst="rect">
            <a:avLst/>
          </a:prstGeom>
          <a:noFill/>
          <a:ln w="28575">
            <a:solidFill>
              <a:schemeClr val="tx1"/>
            </a:solidFill>
            <a:miter lim="800000"/>
            <a:headEnd/>
            <a:tailEnd/>
          </a:ln>
          <a:extLst>
            <a:ext uri="{909E8E84-426E-40dd-AFC4-6F175D3DCCD1}">
              <a14:hiddenFill xmlns:a14="http://schemas.microsoft.com/office/drawing/2010/main" xmlns="">
                <a:solidFill>
                  <a:schemeClr val="accent1"/>
                </a:solid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a:ea typeface="ＭＳ Ｐゴシック"/>
            </a:endParaRPr>
          </a:p>
        </p:txBody>
      </p:sp>
      <p:sp>
        <p:nvSpPr>
          <p:cNvPr id="48155" name="Text Box 38"/>
          <p:cNvSpPr txBox="1">
            <a:spLocks noChangeArrowheads="1"/>
          </p:cNvSpPr>
          <p:nvPr/>
        </p:nvSpPr>
        <p:spPr bwMode="auto">
          <a:xfrm rot="-4166195">
            <a:off x="910432" y="3356768"/>
            <a:ext cx="1136650" cy="36671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333399"/>
                </a:solidFill>
                <a:effectLst/>
                <a:uLnTx/>
                <a:uFillTx/>
                <a:latin typeface="Arial" charset="0"/>
                <a:ea typeface="ＭＳ Ｐゴシック" charset="0"/>
              </a:rPr>
              <a:t>Negative</a:t>
            </a:r>
            <a:endParaRPr kumimoji="0" lang="en-US" sz="2400" b="0" i="0" u="none" strike="noStrike" kern="1200" cap="none" spc="0" normalizeH="0" baseline="0" noProof="0">
              <a:ln>
                <a:noFill/>
              </a:ln>
              <a:solidFill>
                <a:srgbClr val="000000"/>
              </a:solidFill>
              <a:effectLst/>
              <a:uLnTx/>
              <a:uFillTx/>
              <a:latin typeface="Arial" charset="0"/>
              <a:ea typeface="ＭＳ Ｐゴシック" charset="0"/>
            </a:endParaRPr>
          </a:p>
        </p:txBody>
      </p:sp>
      <p:sp>
        <p:nvSpPr>
          <p:cNvPr id="48156" name="Text Box 40"/>
          <p:cNvSpPr txBox="1">
            <a:spLocks noChangeArrowheads="1"/>
          </p:cNvSpPr>
          <p:nvPr/>
        </p:nvSpPr>
        <p:spPr bwMode="auto">
          <a:xfrm rot="-2849498">
            <a:off x="1796257" y="2042318"/>
            <a:ext cx="641350" cy="36671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333399"/>
                </a:solidFill>
                <a:effectLst/>
                <a:uLnTx/>
                <a:uFillTx/>
                <a:latin typeface="Arial" charset="0"/>
                <a:ea typeface="ＭＳ Ｐゴシック" charset="0"/>
              </a:rPr>
              <a:t>Low</a:t>
            </a:r>
          </a:p>
        </p:txBody>
      </p:sp>
      <p:sp>
        <p:nvSpPr>
          <p:cNvPr id="48157" name="Text Box 41"/>
          <p:cNvSpPr txBox="1">
            <a:spLocks noChangeArrowheads="1"/>
          </p:cNvSpPr>
          <p:nvPr/>
        </p:nvSpPr>
        <p:spPr bwMode="auto">
          <a:xfrm rot="-1185244">
            <a:off x="2819400" y="1066800"/>
            <a:ext cx="1047750" cy="36671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333399"/>
                </a:solidFill>
                <a:effectLst/>
                <a:uLnTx/>
                <a:uFillTx/>
                <a:latin typeface="Arial" charset="0"/>
                <a:ea typeface="ＭＳ Ｐゴシック" charset="0"/>
              </a:rPr>
              <a:t>Medium</a:t>
            </a:r>
          </a:p>
        </p:txBody>
      </p:sp>
      <p:sp>
        <p:nvSpPr>
          <p:cNvPr id="48158" name="Text Box 42"/>
          <p:cNvSpPr txBox="1">
            <a:spLocks noChangeArrowheads="1"/>
          </p:cNvSpPr>
          <p:nvPr/>
        </p:nvSpPr>
        <p:spPr bwMode="auto">
          <a:xfrm rot="2216282">
            <a:off x="6096000" y="1600200"/>
            <a:ext cx="692150" cy="36671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333399"/>
                </a:solidFill>
                <a:effectLst/>
                <a:uLnTx/>
                <a:uFillTx/>
                <a:latin typeface="Arial" charset="0"/>
                <a:ea typeface="ＭＳ Ｐゴシック" charset="0"/>
              </a:rPr>
              <a:t>High</a:t>
            </a:r>
          </a:p>
        </p:txBody>
      </p:sp>
      <p:sp>
        <p:nvSpPr>
          <p:cNvPr id="48159" name="TextBox 1"/>
          <p:cNvSpPr txBox="1">
            <a:spLocks noChangeArrowheads="1"/>
          </p:cNvSpPr>
          <p:nvPr/>
        </p:nvSpPr>
        <p:spPr bwMode="auto">
          <a:xfrm>
            <a:off x="2127605" y="4587449"/>
            <a:ext cx="5474876"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0" normalizeH="0" baseline="0" noProof="0" dirty="0">
                <a:ln>
                  <a:noFill/>
                </a:ln>
                <a:solidFill>
                  <a:srgbClr val="000000"/>
                </a:solidFill>
                <a:effectLst/>
                <a:uLnTx/>
                <a:uFillTx/>
                <a:latin typeface="Arial" charset="0"/>
                <a:ea typeface="ＭＳ Ｐゴシック" charset="0"/>
              </a:rPr>
              <a:t>Teacher Clarity: </a:t>
            </a:r>
            <a:r>
              <a:rPr kumimoji="0" lang="en-US" sz="3600" b="1" i="1" u="none" strike="noStrike" kern="1200" cap="none" spc="0" normalizeH="0" baseline="0" noProof="0" dirty="0">
                <a:ln>
                  <a:noFill/>
                </a:ln>
                <a:solidFill>
                  <a:srgbClr val="000000"/>
                </a:solidFill>
                <a:effectLst/>
                <a:uLnTx/>
                <a:uFillTx/>
                <a:latin typeface="Arial" charset="0"/>
                <a:ea typeface="ＭＳ Ｐゴシック" charset="0"/>
              </a:rPr>
              <a:t>d</a:t>
            </a:r>
            <a:r>
              <a:rPr kumimoji="0" lang="en-US" sz="3600" b="1" i="0" u="none" strike="noStrike" kern="1200" cap="none" spc="0" normalizeH="0" baseline="0" noProof="0" dirty="0">
                <a:ln>
                  <a:noFill/>
                </a:ln>
                <a:solidFill>
                  <a:srgbClr val="000000"/>
                </a:solidFill>
                <a:effectLst/>
                <a:uLnTx/>
                <a:uFillTx/>
                <a:latin typeface="Arial" charset="0"/>
                <a:ea typeface="ＭＳ Ｐゴシック" charset="0"/>
              </a:rPr>
              <a:t> = 0.75</a:t>
            </a:r>
          </a:p>
        </p:txBody>
      </p:sp>
      <p:sp>
        <p:nvSpPr>
          <p:cNvPr id="48160" name="Line 32"/>
          <p:cNvSpPr>
            <a:spLocks noChangeShapeType="1"/>
          </p:cNvSpPr>
          <p:nvPr/>
        </p:nvSpPr>
        <p:spPr bwMode="auto">
          <a:xfrm flipV="1">
            <a:off x="4343400" y="1429028"/>
            <a:ext cx="2057363" cy="3066772"/>
          </a:xfrm>
          <a:prstGeom prst="line">
            <a:avLst/>
          </a:prstGeom>
          <a:noFill/>
          <a:ln w="57150">
            <a:solidFill>
              <a:srgbClr val="FF0000"/>
            </a:solidFill>
            <a:round/>
            <a:headEnd/>
            <a:tailEnd type="triangle" w="med" len="med"/>
          </a:ln>
          <a:extLst>
            <a:ext uri="{909E8E84-426E-40dd-AFC4-6F175D3DCCD1}">
              <a14:hiddenFill xmlns:a14="http://schemas.microsoft.com/office/drawing/2010/main" xmlns="">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a:ea typeface="ＭＳ Ｐゴシック"/>
            </a:endParaRPr>
          </a:p>
        </p:txBody>
      </p:sp>
      <p:sp>
        <p:nvSpPr>
          <p:cNvPr id="35" name="Slide Number Placeholder 3"/>
          <p:cNvSpPr>
            <a:spLocks noGrp="1"/>
          </p:cNvSpPr>
          <p:nvPr>
            <p:ph type="sldNum" sz="quarter" idx="12"/>
          </p:nvPr>
        </p:nvSpPr>
        <p:spPr>
          <a:xfrm>
            <a:off x="146304" y="6210300"/>
            <a:ext cx="457200" cy="457200"/>
          </a:xfrm>
        </p:spPr>
        <p:txBody>
          <a:bodyPr/>
          <a:lstStyle/>
          <a:p>
            <a:fld id="{B6F15528-21DE-4FAA-801E-634DDDAF4B2B}" type="slidenum">
              <a:rPr lang="en-US" smtClean="0"/>
              <a:pPr/>
              <a:t>5</a:t>
            </a:fld>
            <a:endParaRPr lang="en-US" dirty="0"/>
          </a:p>
        </p:txBody>
      </p:sp>
      <p:sp>
        <p:nvSpPr>
          <p:cNvPr id="36" name="Footer Placeholder 2"/>
          <p:cNvSpPr>
            <a:spLocks noGrp="1"/>
          </p:cNvSpPr>
          <p:nvPr>
            <p:ph type="ftr" sz="quarter" idx="11"/>
          </p:nvPr>
        </p:nvSpPr>
        <p:spPr>
          <a:xfrm>
            <a:off x="914400" y="6172200"/>
            <a:ext cx="3962400" cy="457200"/>
          </a:xfrm>
        </p:spPr>
        <p:txBody>
          <a:bodyPr/>
          <a:lstStyle/>
          <a:p>
            <a:r>
              <a:rPr lang="en-US" dirty="0" smtClean="0"/>
              <a:t>Copyright © 2019 Corwin</a:t>
            </a:r>
            <a:endParaRPr lang="en-US" dirty="0"/>
          </a:p>
        </p:txBody>
      </p:sp>
    </p:spTree>
    <p:extLst>
      <p:ext uri="{BB962C8B-B14F-4D97-AF65-F5344CB8AC3E}">
        <p14:creationId xmlns:p14="http://schemas.microsoft.com/office/powerpoint/2010/main" val="1594449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29" name="Picture 11" descr="half_circ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04800"/>
            <a:ext cx="8839200" cy="4273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8130" name="Picture 9" descr="QS_half_circle_447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3071019" y="205581"/>
            <a:ext cx="2949575" cy="5586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8131" name="Text Box 13"/>
          <p:cNvSpPr txBox="1">
            <a:spLocks noChangeArrowheads="1"/>
          </p:cNvSpPr>
          <p:nvPr/>
        </p:nvSpPr>
        <p:spPr bwMode="auto">
          <a:xfrm rot="-4568386">
            <a:off x="330993" y="3707607"/>
            <a:ext cx="7096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-0.2</a:t>
            </a:r>
          </a:p>
        </p:txBody>
      </p:sp>
      <p:sp>
        <p:nvSpPr>
          <p:cNvPr id="48132" name="Text Box 14"/>
          <p:cNvSpPr txBox="1">
            <a:spLocks noChangeArrowheads="1"/>
          </p:cNvSpPr>
          <p:nvPr/>
        </p:nvSpPr>
        <p:spPr bwMode="auto">
          <a:xfrm rot="-4238177">
            <a:off x="559593" y="2945607"/>
            <a:ext cx="7096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-0.1</a:t>
            </a:r>
          </a:p>
        </p:txBody>
      </p:sp>
      <p:sp>
        <p:nvSpPr>
          <p:cNvPr id="48133" name="Text Box 15"/>
          <p:cNvSpPr txBox="1">
            <a:spLocks noChangeArrowheads="1"/>
          </p:cNvSpPr>
          <p:nvPr/>
        </p:nvSpPr>
        <p:spPr bwMode="auto">
          <a:xfrm rot="-3404509">
            <a:off x="991393" y="2209007"/>
            <a:ext cx="6080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0.0</a:t>
            </a:r>
          </a:p>
        </p:txBody>
      </p:sp>
      <p:sp>
        <p:nvSpPr>
          <p:cNvPr id="48134" name="Text Box 16"/>
          <p:cNvSpPr txBox="1">
            <a:spLocks noChangeArrowheads="1"/>
          </p:cNvSpPr>
          <p:nvPr/>
        </p:nvSpPr>
        <p:spPr bwMode="auto">
          <a:xfrm rot="-2794318">
            <a:off x="1448593" y="1599407"/>
            <a:ext cx="6080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0.1</a:t>
            </a:r>
          </a:p>
        </p:txBody>
      </p:sp>
      <p:sp>
        <p:nvSpPr>
          <p:cNvPr id="48135" name="Text Box 17"/>
          <p:cNvSpPr txBox="1">
            <a:spLocks noChangeArrowheads="1"/>
          </p:cNvSpPr>
          <p:nvPr/>
        </p:nvSpPr>
        <p:spPr bwMode="auto">
          <a:xfrm rot="-2178269">
            <a:off x="2057400" y="1066800"/>
            <a:ext cx="6080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0.2</a:t>
            </a:r>
          </a:p>
        </p:txBody>
      </p:sp>
      <p:sp>
        <p:nvSpPr>
          <p:cNvPr id="48136" name="Text Box 18"/>
          <p:cNvSpPr txBox="1">
            <a:spLocks noChangeArrowheads="1"/>
          </p:cNvSpPr>
          <p:nvPr/>
        </p:nvSpPr>
        <p:spPr bwMode="auto">
          <a:xfrm rot="-1536823">
            <a:off x="2667000" y="685800"/>
            <a:ext cx="6080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0.3</a:t>
            </a:r>
          </a:p>
        </p:txBody>
      </p:sp>
      <p:sp>
        <p:nvSpPr>
          <p:cNvPr id="48137" name="Text Box 19"/>
          <p:cNvSpPr txBox="1">
            <a:spLocks noChangeArrowheads="1"/>
          </p:cNvSpPr>
          <p:nvPr/>
        </p:nvSpPr>
        <p:spPr bwMode="auto">
          <a:xfrm rot="-588962">
            <a:off x="3581400" y="457200"/>
            <a:ext cx="6080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0.4</a:t>
            </a:r>
          </a:p>
        </p:txBody>
      </p:sp>
      <p:sp>
        <p:nvSpPr>
          <p:cNvPr id="48138" name="Text Box 20"/>
          <p:cNvSpPr txBox="1">
            <a:spLocks noChangeArrowheads="1"/>
          </p:cNvSpPr>
          <p:nvPr/>
        </p:nvSpPr>
        <p:spPr bwMode="auto">
          <a:xfrm>
            <a:off x="4343400" y="381000"/>
            <a:ext cx="6080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0.5</a:t>
            </a:r>
          </a:p>
        </p:txBody>
      </p:sp>
      <p:sp>
        <p:nvSpPr>
          <p:cNvPr id="48139" name="Text Box 21"/>
          <p:cNvSpPr txBox="1">
            <a:spLocks noChangeArrowheads="1"/>
          </p:cNvSpPr>
          <p:nvPr/>
        </p:nvSpPr>
        <p:spPr bwMode="auto">
          <a:xfrm rot="761032">
            <a:off x="5105400" y="533400"/>
            <a:ext cx="6080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0.6</a:t>
            </a:r>
          </a:p>
        </p:txBody>
      </p:sp>
      <p:sp>
        <p:nvSpPr>
          <p:cNvPr id="48140" name="Text Box 22"/>
          <p:cNvSpPr txBox="1">
            <a:spLocks noChangeArrowheads="1"/>
          </p:cNvSpPr>
          <p:nvPr/>
        </p:nvSpPr>
        <p:spPr bwMode="auto">
          <a:xfrm rot="1344672">
            <a:off x="5867400" y="762000"/>
            <a:ext cx="6080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0.7</a:t>
            </a:r>
          </a:p>
        </p:txBody>
      </p:sp>
      <p:sp>
        <p:nvSpPr>
          <p:cNvPr id="48141" name="Text Box 23"/>
          <p:cNvSpPr txBox="1">
            <a:spLocks noChangeArrowheads="1"/>
          </p:cNvSpPr>
          <p:nvPr/>
        </p:nvSpPr>
        <p:spPr bwMode="auto">
          <a:xfrm rot="2129179">
            <a:off x="6477000" y="1219200"/>
            <a:ext cx="6080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0.8</a:t>
            </a:r>
          </a:p>
        </p:txBody>
      </p:sp>
      <p:sp>
        <p:nvSpPr>
          <p:cNvPr id="48142" name="Text Box 24"/>
          <p:cNvSpPr txBox="1">
            <a:spLocks noChangeArrowheads="1"/>
          </p:cNvSpPr>
          <p:nvPr/>
        </p:nvSpPr>
        <p:spPr bwMode="auto">
          <a:xfrm rot="2947126">
            <a:off x="6934993" y="1675607"/>
            <a:ext cx="6080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0.9</a:t>
            </a:r>
          </a:p>
        </p:txBody>
      </p:sp>
      <p:sp>
        <p:nvSpPr>
          <p:cNvPr id="48143" name="Text Box 25"/>
          <p:cNvSpPr txBox="1">
            <a:spLocks noChangeArrowheads="1"/>
          </p:cNvSpPr>
          <p:nvPr/>
        </p:nvSpPr>
        <p:spPr bwMode="auto">
          <a:xfrm rot="3663863">
            <a:off x="7392193" y="2209007"/>
            <a:ext cx="6080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1.0</a:t>
            </a:r>
          </a:p>
        </p:txBody>
      </p:sp>
      <p:sp>
        <p:nvSpPr>
          <p:cNvPr id="48144" name="Text Box 26"/>
          <p:cNvSpPr txBox="1">
            <a:spLocks noChangeArrowheads="1"/>
          </p:cNvSpPr>
          <p:nvPr/>
        </p:nvSpPr>
        <p:spPr bwMode="auto">
          <a:xfrm rot="4448000">
            <a:off x="7696993" y="2818607"/>
            <a:ext cx="6080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1.1</a:t>
            </a:r>
          </a:p>
        </p:txBody>
      </p:sp>
      <p:sp>
        <p:nvSpPr>
          <p:cNvPr id="48145" name="Text Box 27"/>
          <p:cNvSpPr txBox="1">
            <a:spLocks noChangeArrowheads="1"/>
          </p:cNvSpPr>
          <p:nvPr/>
        </p:nvSpPr>
        <p:spPr bwMode="auto">
          <a:xfrm rot="4402713">
            <a:off x="7925593" y="3504407"/>
            <a:ext cx="6080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1.2</a:t>
            </a:r>
          </a:p>
        </p:txBody>
      </p:sp>
      <p:sp>
        <p:nvSpPr>
          <p:cNvPr id="48146" name="Line 28"/>
          <p:cNvSpPr>
            <a:spLocks noChangeShapeType="1"/>
          </p:cNvSpPr>
          <p:nvPr/>
        </p:nvSpPr>
        <p:spPr bwMode="auto">
          <a:xfrm flipH="1" flipV="1">
            <a:off x="2209800" y="2895600"/>
            <a:ext cx="2133600" cy="160020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a:ea typeface="ＭＳ Ｐゴシック"/>
            </a:endParaRPr>
          </a:p>
        </p:txBody>
      </p:sp>
      <p:sp>
        <p:nvSpPr>
          <p:cNvPr id="48147" name="Line 29"/>
          <p:cNvSpPr>
            <a:spLocks noChangeShapeType="1"/>
          </p:cNvSpPr>
          <p:nvPr/>
        </p:nvSpPr>
        <p:spPr bwMode="auto">
          <a:xfrm flipH="1" flipV="1">
            <a:off x="2819400" y="2209800"/>
            <a:ext cx="1524000" cy="228600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a:ea typeface="ＭＳ Ｐゴシック"/>
            </a:endParaRPr>
          </a:p>
        </p:txBody>
      </p:sp>
      <p:sp>
        <p:nvSpPr>
          <p:cNvPr id="48148" name="Line 30"/>
          <p:cNvSpPr>
            <a:spLocks noChangeShapeType="1"/>
          </p:cNvSpPr>
          <p:nvPr/>
        </p:nvSpPr>
        <p:spPr bwMode="auto">
          <a:xfrm flipH="1" flipV="1">
            <a:off x="4038600" y="1600200"/>
            <a:ext cx="304800" cy="289560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a:ea typeface="ＭＳ Ｐゴシック"/>
            </a:endParaRPr>
          </a:p>
        </p:txBody>
      </p:sp>
      <p:sp>
        <p:nvSpPr>
          <p:cNvPr id="48149" name="Text Box 31"/>
          <p:cNvSpPr txBox="1">
            <a:spLocks noChangeArrowheads="1"/>
          </p:cNvSpPr>
          <p:nvPr/>
        </p:nvSpPr>
        <p:spPr bwMode="auto">
          <a:xfrm>
            <a:off x="2041525" y="3900488"/>
            <a:ext cx="1498600" cy="3048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Arial" charset="0"/>
                <a:ea typeface="ＭＳ Ｐゴシック" charset="0"/>
              </a:rPr>
              <a:t>Reverse effects</a:t>
            </a:r>
          </a:p>
        </p:txBody>
      </p:sp>
      <p:sp>
        <p:nvSpPr>
          <p:cNvPr id="48150" name="Text Box 32"/>
          <p:cNvSpPr txBox="1">
            <a:spLocks noChangeArrowheads="1"/>
          </p:cNvSpPr>
          <p:nvPr/>
        </p:nvSpPr>
        <p:spPr bwMode="auto">
          <a:xfrm rot="2719329">
            <a:off x="2164556" y="3093244"/>
            <a:ext cx="2071688" cy="3048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Arial" charset="0"/>
                <a:ea typeface="ＭＳ Ｐゴシック" charset="0"/>
              </a:rPr>
              <a:t>Developmental effects</a:t>
            </a:r>
            <a:endParaRPr kumimoji="0" lang="en-US" sz="1400" b="0" i="0" u="none" strike="noStrike" kern="1200" cap="none" spc="0" normalizeH="0" baseline="0" noProof="0">
              <a:ln>
                <a:noFill/>
              </a:ln>
              <a:solidFill>
                <a:srgbClr val="000000"/>
              </a:solidFill>
              <a:effectLst/>
              <a:uLnTx/>
              <a:uFillTx/>
              <a:latin typeface="Arial" charset="0"/>
              <a:ea typeface="ＭＳ Ｐゴシック" charset="0"/>
            </a:endParaRPr>
          </a:p>
        </p:txBody>
      </p:sp>
      <p:sp>
        <p:nvSpPr>
          <p:cNvPr id="48151" name="Text Box 33"/>
          <p:cNvSpPr txBox="1">
            <a:spLocks noChangeArrowheads="1"/>
          </p:cNvSpPr>
          <p:nvPr/>
        </p:nvSpPr>
        <p:spPr bwMode="auto">
          <a:xfrm rot="3975396">
            <a:off x="2989262" y="2725738"/>
            <a:ext cx="1489075" cy="3048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Arial" charset="0"/>
                <a:ea typeface="ＭＳ Ｐゴシック" charset="0"/>
              </a:rPr>
              <a:t>Teacher effects</a:t>
            </a:r>
          </a:p>
        </p:txBody>
      </p:sp>
      <p:sp>
        <p:nvSpPr>
          <p:cNvPr id="48152" name="Text Box 34"/>
          <p:cNvSpPr txBox="1">
            <a:spLocks noChangeArrowheads="1"/>
          </p:cNvSpPr>
          <p:nvPr/>
        </p:nvSpPr>
        <p:spPr bwMode="auto">
          <a:xfrm>
            <a:off x="4648200" y="3886200"/>
            <a:ext cx="2130425" cy="3048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Arial" charset="0"/>
                <a:ea typeface="ＭＳ Ｐゴシック" charset="0"/>
              </a:rPr>
              <a:t>Zone of desired effects</a:t>
            </a:r>
          </a:p>
        </p:txBody>
      </p:sp>
      <p:sp>
        <p:nvSpPr>
          <p:cNvPr id="48153" name="Text Box 35"/>
          <p:cNvSpPr txBox="1">
            <a:spLocks noChangeArrowheads="1"/>
          </p:cNvSpPr>
          <p:nvPr/>
        </p:nvSpPr>
        <p:spPr bwMode="auto">
          <a:xfrm>
            <a:off x="609600" y="5334000"/>
            <a:ext cx="7853363" cy="5175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charset="0"/>
                <a:ea typeface="ＭＳ Ｐゴシック" charset="0"/>
              </a:rPr>
              <a:t>Hattie, J. (2009). </a:t>
            </a:r>
            <a:r>
              <a:rPr kumimoji="0" lang="en-US" sz="1400" b="0" i="1" u="none" strike="noStrike" kern="1200" cap="none" spc="0" normalizeH="0" baseline="0" noProof="0" dirty="0">
                <a:ln>
                  <a:noFill/>
                </a:ln>
                <a:solidFill>
                  <a:srgbClr val="000000"/>
                </a:solidFill>
                <a:effectLst/>
                <a:uLnTx/>
                <a:uFillTx/>
                <a:latin typeface="Arial" charset="0"/>
                <a:ea typeface="ＭＳ Ｐゴシック" charset="0"/>
              </a:rPr>
              <a:t>Visible learning: A synthesis of over 800 meta-analyses related to achievement</a:t>
            </a:r>
            <a:r>
              <a:rPr kumimoji="0" lang="en-US" sz="1400" b="0" i="0" u="none" strike="noStrike" kern="1200" cap="none" spc="0" normalizeH="0" baseline="0" noProof="0" dirty="0">
                <a:ln>
                  <a:noFill/>
                </a:ln>
                <a:solidFill>
                  <a:srgbClr val="000000"/>
                </a:solidFill>
                <a:effectLst/>
                <a:uLnTx/>
                <a:uFillTx/>
                <a:latin typeface="Arial" charset="0"/>
                <a:ea typeface="ＭＳ Ｐゴシック" charset="0"/>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charset="0"/>
                <a:ea typeface="ＭＳ Ｐゴシック" charset="0"/>
              </a:rPr>
              <a:t>New York: Routledge. </a:t>
            </a:r>
          </a:p>
        </p:txBody>
      </p:sp>
      <p:sp>
        <p:nvSpPr>
          <p:cNvPr id="48154" name="Rectangle 37"/>
          <p:cNvSpPr>
            <a:spLocks noChangeArrowheads="1"/>
          </p:cNvSpPr>
          <p:nvPr/>
        </p:nvSpPr>
        <p:spPr bwMode="auto">
          <a:xfrm>
            <a:off x="385763" y="4512733"/>
            <a:ext cx="8229600" cy="685800"/>
          </a:xfrm>
          <a:prstGeom prst="rect">
            <a:avLst/>
          </a:prstGeom>
          <a:noFill/>
          <a:ln w="28575">
            <a:solidFill>
              <a:schemeClr val="tx1"/>
            </a:solidFill>
            <a:miter lim="800000"/>
            <a:headEnd/>
            <a:tailEnd/>
          </a:ln>
          <a:extLst>
            <a:ext uri="{909E8E84-426E-40dd-AFC4-6F175D3DCCD1}">
              <a14:hiddenFill xmlns:a14="http://schemas.microsoft.com/office/drawing/2010/main" xmlns="">
                <a:solidFill>
                  <a:schemeClr val="accent1"/>
                </a:solid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a:ea typeface="ＭＳ Ｐゴシック"/>
            </a:endParaRPr>
          </a:p>
        </p:txBody>
      </p:sp>
      <p:sp>
        <p:nvSpPr>
          <p:cNvPr id="48155" name="Text Box 38"/>
          <p:cNvSpPr txBox="1">
            <a:spLocks noChangeArrowheads="1"/>
          </p:cNvSpPr>
          <p:nvPr/>
        </p:nvSpPr>
        <p:spPr bwMode="auto">
          <a:xfrm rot="-4166195">
            <a:off x="910432" y="3356768"/>
            <a:ext cx="1136650" cy="36671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333399"/>
                </a:solidFill>
                <a:effectLst/>
                <a:uLnTx/>
                <a:uFillTx/>
                <a:latin typeface="Arial" charset="0"/>
                <a:ea typeface="ＭＳ Ｐゴシック" charset="0"/>
              </a:rPr>
              <a:t>Negative</a:t>
            </a:r>
            <a:endParaRPr kumimoji="0" lang="en-US" sz="2400" b="0" i="0" u="none" strike="noStrike" kern="1200" cap="none" spc="0" normalizeH="0" baseline="0" noProof="0">
              <a:ln>
                <a:noFill/>
              </a:ln>
              <a:solidFill>
                <a:srgbClr val="000000"/>
              </a:solidFill>
              <a:effectLst/>
              <a:uLnTx/>
              <a:uFillTx/>
              <a:latin typeface="Arial" charset="0"/>
              <a:ea typeface="ＭＳ Ｐゴシック" charset="0"/>
            </a:endParaRPr>
          </a:p>
        </p:txBody>
      </p:sp>
      <p:sp>
        <p:nvSpPr>
          <p:cNvPr id="48156" name="Text Box 40"/>
          <p:cNvSpPr txBox="1">
            <a:spLocks noChangeArrowheads="1"/>
          </p:cNvSpPr>
          <p:nvPr/>
        </p:nvSpPr>
        <p:spPr bwMode="auto">
          <a:xfrm rot="-2849498">
            <a:off x="1796257" y="2042318"/>
            <a:ext cx="641350" cy="36671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333399"/>
                </a:solidFill>
                <a:effectLst/>
                <a:uLnTx/>
                <a:uFillTx/>
                <a:latin typeface="Arial" charset="0"/>
                <a:ea typeface="ＭＳ Ｐゴシック" charset="0"/>
              </a:rPr>
              <a:t>Low</a:t>
            </a:r>
          </a:p>
        </p:txBody>
      </p:sp>
      <p:sp>
        <p:nvSpPr>
          <p:cNvPr id="48157" name="Text Box 41"/>
          <p:cNvSpPr txBox="1">
            <a:spLocks noChangeArrowheads="1"/>
          </p:cNvSpPr>
          <p:nvPr/>
        </p:nvSpPr>
        <p:spPr bwMode="auto">
          <a:xfrm rot="-1185244">
            <a:off x="2819400" y="1066800"/>
            <a:ext cx="1047750" cy="36671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333399"/>
                </a:solidFill>
                <a:effectLst/>
                <a:uLnTx/>
                <a:uFillTx/>
                <a:latin typeface="Arial" charset="0"/>
                <a:ea typeface="ＭＳ Ｐゴシック" charset="0"/>
              </a:rPr>
              <a:t>Medium</a:t>
            </a:r>
          </a:p>
        </p:txBody>
      </p:sp>
      <p:sp>
        <p:nvSpPr>
          <p:cNvPr id="48158" name="Text Box 42"/>
          <p:cNvSpPr txBox="1">
            <a:spLocks noChangeArrowheads="1"/>
          </p:cNvSpPr>
          <p:nvPr/>
        </p:nvSpPr>
        <p:spPr bwMode="auto">
          <a:xfrm rot="2216282">
            <a:off x="6096000" y="1600200"/>
            <a:ext cx="692150" cy="36671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333399"/>
                </a:solidFill>
                <a:effectLst/>
                <a:uLnTx/>
                <a:uFillTx/>
                <a:latin typeface="Arial" charset="0"/>
                <a:ea typeface="ＭＳ Ｐゴシック" charset="0"/>
              </a:rPr>
              <a:t>High</a:t>
            </a:r>
          </a:p>
        </p:txBody>
      </p:sp>
      <p:sp>
        <p:nvSpPr>
          <p:cNvPr id="48159" name="TextBox 1"/>
          <p:cNvSpPr txBox="1">
            <a:spLocks noChangeArrowheads="1"/>
          </p:cNvSpPr>
          <p:nvPr/>
        </p:nvSpPr>
        <p:spPr bwMode="auto">
          <a:xfrm>
            <a:off x="1066800" y="4572000"/>
            <a:ext cx="6911492"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0" normalizeH="0" baseline="0" noProof="0" dirty="0">
                <a:ln>
                  <a:noFill/>
                </a:ln>
                <a:solidFill>
                  <a:srgbClr val="000000"/>
                </a:solidFill>
                <a:effectLst/>
                <a:uLnTx/>
                <a:uFillTx/>
                <a:latin typeface="Arial" charset="0"/>
                <a:ea typeface="ＭＳ Ｐゴシック" charset="0"/>
              </a:rPr>
              <a:t>Teacher </a:t>
            </a:r>
            <a:r>
              <a:rPr kumimoji="0" lang="en-US" sz="3600" b="1" i="0" u="none" strike="noStrike" kern="1200" cap="none" spc="0" normalizeH="0" baseline="0" noProof="0" dirty="0" smtClean="0">
                <a:ln>
                  <a:noFill/>
                </a:ln>
                <a:solidFill>
                  <a:srgbClr val="000000"/>
                </a:solidFill>
                <a:effectLst/>
                <a:uLnTx/>
                <a:uFillTx/>
                <a:latin typeface="Arial" charset="0"/>
                <a:ea typeface="ＭＳ Ｐゴシック" charset="0"/>
              </a:rPr>
              <a:t>Expectations: </a:t>
            </a:r>
            <a:r>
              <a:rPr kumimoji="0" lang="en-US" sz="3600" b="1" i="1" u="none" strike="noStrike" kern="1200" cap="none" spc="0" normalizeH="0" baseline="0" noProof="0" dirty="0">
                <a:ln>
                  <a:noFill/>
                </a:ln>
                <a:solidFill>
                  <a:srgbClr val="000000"/>
                </a:solidFill>
                <a:effectLst/>
                <a:uLnTx/>
                <a:uFillTx/>
                <a:latin typeface="Arial" charset="0"/>
                <a:ea typeface="ＭＳ Ｐゴシック" charset="0"/>
              </a:rPr>
              <a:t>d</a:t>
            </a:r>
            <a:r>
              <a:rPr kumimoji="0" lang="en-US" sz="3600" b="1" i="0" u="none" strike="noStrike" kern="1200" cap="none" spc="0" normalizeH="0" baseline="0" noProof="0" dirty="0">
                <a:ln>
                  <a:noFill/>
                </a:ln>
                <a:solidFill>
                  <a:srgbClr val="000000"/>
                </a:solidFill>
                <a:effectLst/>
                <a:uLnTx/>
                <a:uFillTx/>
                <a:latin typeface="Arial" charset="0"/>
                <a:ea typeface="ＭＳ Ｐゴシック" charset="0"/>
              </a:rPr>
              <a:t> = </a:t>
            </a:r>
            <a:r>
              <a:rPr kumimoji="0" lang="en-US" sz="3600" b="1" i="0" u="none" strike="noStrike" kern="1200" cap="none" spc="0" normalizeH="0" baseline="0" noProof="0" dirty="0" smtClean="0">
                <a:ln>
                  <a:noFill/>
                </a:ln>
                <a:solidFill>
                  <a:srgbClr val="000000"/>
                </a:solidFill>
                <a:effectLst/>
                <a:uLnTx/>
                <a:uFillTx/>
                <a:latin typeface="Arial" charset="0"/>
                <a:ea typeface="ＭＳ Ｐゴシック" charset="0"/>
              </a:rPr>
              <a:t>0.43</a:t>
            </a:r>
            <a:endParaRPr kumimoji="0" lang="en-US" sz="3600" b="1" i="0" u="none" strike="noStrike" kern="1200" cap="none" spc="0" normalizeH="0" baseline="0" noProof="0" dirty="0">
              <a:ln>
                <a:noFill/>
              </a:ln>
              <a:solidFill>
                <a:srgbClr val="000000"/>
              </a:solidFill>
              <a:effectLst/>
              <a:uLnTx/>
              <a:uFillTx/>
              <a:latin typeface="Arial" charset="0"/>
              <a:ea typeface="ＭＳ Ｐゴシック" charset="0"/>
            </a:endParaRPr>
          </a:p>
        </p:txBody>
      </p:sp>
      <p:sp>
        <p:nvSpPr>
          <p:cNvPr id="48160" name="Line 32"/>
          <p:cNvSpPr>
            <a:spLocks noChangeShapeType="1"/>
          </p:cNvSpPr>
          <p:nvPr/>
        </p:nvSpPr>
        <p:spPr bwMode="auto">
          <a:xfrm flipH="1" flipV="1">
            <a:off x="4191001" y="838200"/>
            <a:ext cx="152400" cy="3657600"/>
          </a:xfrm>
          <a:prstGeom prst="line">
            <a:avLst/>
          </a:prstGeom>
          <a:noFill/>
          <a:ln w="57150">
            <a:solidFill>
              <a:srgbClr val="FF0000"/>
            </a:solidFill>
            <a:round/>
            <a:headEnd/>
            <a:tailEnd type="triangle" w="med" len="med"/>
          </a:ln>
          <a:extLst>
            <a:ext uri="{909E8E84-426E-40dd-AFC4-6F175D3DCCD1}">
              <a14:hiddenFill xmlns:a14="http://schemas.microsoft.com/office/drawing/2010/main" xmlns="">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a:ea typeface="ＭＳ Ｐゴシック"/>
            </a:endParaRPr>
          </a:p>
        </p:txBody>
      </p:sp>
      <p:sp>
        <p:nvSpPr>
          <p:cNvPr id="34" name="Slide Number Placeholder 3"/>
          <p:cNvSpPr>
            <a:spLocks noGrp="1"/>
          </p:cNvSpPr>
          <p:nvPr>
            <p:ph type="sldNum" sz="quarter" idx="12"/>
          </p:nvPr>
        </p:nvSpPr>
        <p:spPr>
          <a:xfrm>
            <a:off x="146304" y="6210300"/>
            <a:ext cx="457200" cy="457200"/>
          </a:xfrm>
        </p:spPr>
        <p:txBody>
          <a:bodyPr/>
          <a:lstStyle/>
          <a:p>
            <a:fld id="{B6F15528-21DE-4FAA-801E-634DDDAF4B2B}" type="slidenum">
              <a:rPr lang="en-US" smtClean="0"/>
              <a:pPr/>
              <a:t>6</a:t>
            </a:fld>
            <a:endParaRPr lang="en-US" dirty="0"/>
          </a:p>
        </p:txBody>
      </p:sp>
      <p:sp>
        <p:nvSpPr>
          <p:cNvPr id="36" name="Footer Placeholder 2"/>
          <p:cNvSpPr>
            <a:spLocks noGrp="1"/>
          </p:cNvSpPr>
          <p:nvPr>
            <p:ph type="ftr" sz="quarter" idx="11"/>
          </p:nvPr>
        </p:nvSpPr>
        <p:spPr>
          <a:xfrm>
            <a:off x="914400" y="6172200"/>
            <a:ext cx="3962400" cy="457200"/>
          </a:xfrm>
        </p:spPr>
        <p:txBody>
          <a:bodyPr/>
          <a:lstStyle/>
          <a:p>
            <a:r>
              <a:rPr lang="en-US" dirty="0" smtClean="0"/>
              <a:t>Copyright © 2019 Corwin</a:t>
            </a:r>
            <a:endParaRPr lang="en-US" dirty="0"/>
          </a:p>
        </p:txBody>
      </p:sp>
    </p:spTree>
    <p:extLst>
      <p:ext uri="{BB962C8B-B14F-4D97-AF65-F5344CB8AC3E}">
        <p14:creationId xmlns:p14="http://schemas.microsoft.com/office/powerpoint/2010/main" val="14002442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29" name="Picture 11" descr="half_circ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04800"/>
            <a:ext cx="8839200" cy="4273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8130" name="Picture 9" descr="QS_half_circle_447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3071019" y="205581"/>
            <a:ext cx="2949575" cy="5586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8131" name="Text Box 13"/>
          <p:cNvSpPr txBox="1">
            <a:spLocks noChangeArrowheads="1"/>
          </p:cNvSpPr>
          <p:nvPr/>
        </p:nvSpPr>
        <p:spPr bwMode="auto">
          <a:xfrm rot="-4568386">
            <a:off x="330993" y="3707607"/>
            <a:ext cx="7096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-0.2</a:t>
            </a:r>
          </a:p>
        </p:txBody>
      </p:sp>
      <p:sp>
        <p:nvSpPr>
          <p:cNvPr id="48132" name="Text Box 14"/>
          <p:cNvSpPr txBox="1">
            <a:spLocks noChangeArrowheads="1"/>
          </p:cNvSpPr>
          <p:nvPr/>
        </p:nvSpPr>
        <p:spPr bwMode="auto">
          <a:xfrm rot="-4238177">
            <a:off x="559593" y="2945607"/>
            <a:ext cx="7096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-0.1</a:t>
            </a:r>
          </a:p>
        </p:txBody>
      </p:sp>
      <p:sp>
        <p:nvSpPr>
          <p:cNvPr id="48133" name="Text Box 15"/>
          <p:cNvSpPr txBox="1">
            <a:spLocks noChangeArrowheads="1"/>
          </p:cNvSpPr>
          <p:nvPr/>
        </p:nvSpPr>
        <p:spPr bwMode="auto">
          <a:xfrm rot="-3404509">
            <a:off x="991393" y="2209007"/>
            <a:ext cx="6080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0.0</a:t>
            </a:r>
          </a:p>
        </p:txBody>
      </p:sp>
      <p:sp>
        <p:nvSpPr>
          <p:cNvPr id="48134" name="Text Box 16"/>
          <p:cNvSpPr txBox="1">
            <a:spLocks noChangeArrowheads="1"/>
          </p:cNvSpPr>
          <p:nvPr/>
        </p:nvSpPr>
        <p:spPr bwMode="auto">
          <a:xfrm rot="-2794318">
            <a:off x="1448593" y="1599407"/>
            <a:ext cx="6080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0.1</a:t>
            </a:r>
          </a:p>
        </p:txBody>
      </p:sp>
      <p:sp>
        <p:nvSpPr>
          <p:cNvPr id="48135" name="Text Box 17"/>
          <p:cNvSpPr txBox="1">
            <a:spLocks noChangeArrowheads="1"/>
          </p:cNvSpPr>
          <p:nvPr/>
        </p:nvSpPr>
        <p:spPr bwMode="auto">
          <a:xfrm rot="-2178269">
            <a:off x="2057400" y="1066800"/>
            <a:ext cx="6080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0.2</a:t>
            </a:r>
          </a:p>
        </p:txBody>
      </p:sp>
      <p:sp>
        <p:nvSpPr>
          <p:cNvPr id="48136" name="Text Box 18"/>
          <p:cNvSpPr txBox="1">
            <a:spLocks noChangeArrowheads="1"/>
          </p:cNvSpPr>
          <p:nvPr/>
        </p:nvSpPr>
        <p:spPr bwMode="auto">
          <a:xfrm rot="-1536823">
            <a:off x="2667000" y="685800"/>
            <a:ext cx="6080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0.3</a:t>
            </a:r>
          </a:p>
        </p:txBody>
      </p:sp>
      <p:sp>
        <p:nvSpPr>
          <p:cNvPr id="48137" name="Text Box 19"/>
          <p:cNvSpPr txBox="1">
            <a:spLocks noChangeArrowheads="1"/>
          </p:cNvSpPr>
          <p:nvPr/>
        </p:nvSpPr>
        <p:spPr bwMode="auto">
          <a:xfrm rot="-588962">
            <a:off x="3581400" y="457200"/>
            <a:ext cx="6080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0.4</a:t>
            </a:r>
          </a:p>
        </p:txBody>
      </p:sp>
      <p:sp>
        <p:nvSpPr>
          <p:cNvPr id="48138" name="Text Box 20"/>
          <p:cNvSpPr txBox="1">
            <a:spLocks noChangeArrowheads="1"/>
          </p:cNvSpPr>
          <p:nvPr/>
        </p:nvSpPr>
        <p:spPr bwMode="auto">
          <a:xfrm>
            <a:off x="4343400" y="381000"/>
            <a:ext cx="6080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0.5</a:t>
            </a:r>
          </a:p>
        </p:txBody>
      </p:sp>
      <p:sp>
        <p:nvSpPr>
          <p:cNvPr id="48139" name="Text Box 21"/>
          <p:cNvSpPr txBox="1">
            <a:spLocks noChangeArrowheads="1"/>
          </p:cNvSpPr>
          <p:nvPr/>
        </p:nvSpPr>
        <p:spPr bwMode="auto">
          <a:xfrm rot="761032">
            <a:off x="5105400" y="533400"/>
            <a:ext cx="6080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0.6</a:t>
            </a:r>
          </a:p>
        </p:txBody>
      </p:sp>
      <p:sp>
        <p:nvSpPr>
          <p:cNvPr id="48140" name="Text Box 22"/>
          <p:cNvSpPr txBox="1">
            <a:spLocks noChangeArrowheads="1"/>
          </p:cNvSpPr>
          <p:nvPr/>
        </p:nvSpPr>
        <p:spPr bwMode="auto">
          <a:xfrm rot="1344672">
            <a:off x="5867400" y="762000"/>
            <a:ext cx="6080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0.7</a:t>
            </a:r>
          </a:p>
        </p:txBody>
      </p:sp>
      <p:sp>
        <p:nvSpPr>
          <p:cNvPr id="48141" name="Text Box 23"/>
          <p:cNvSpPr txBox="1">
            <a:spLocks noChangeArrowheads="1"/>
          </p:cNvSpPr>
          <p:nvPr/>
        </p:nvSpPr>
        <p:spPr bwMode="auto">
          <a:xfrm rot="2129179">
            <a:off x="6477000" y="1219200"/>
            <a:ext cx="6080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0.8</a:t>
            </a:r>
          </a:p>
        </p:txBody>
      </p:sp>
      <p:sp>
        <p:nvSpPr>
          <p:cNvPr id="48142" name="Text Box 24"/>
          <p:cNvSpPr txBox="1">
            <a:spLocks noChangeArrowheads="1"/>
          </p:cNvSpPr>
          <p:nvPr/>
        </p:nvSpPr>
        <p:spPr bwMode="auto">
          <a:xfrm rot="2947126">
            <a:off x="6934993" y="1675607"/>
            <a:ext cx="6080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0.9</a:t>
            </a:r>
          </a:p>
        </p:txBody>
      </p:sp>
      <p:sp>
        <p:nvSpPr>
          <p:cNvPr id="48143" name="Text Box 25"/>
          <p:cNvSpPr txBox="1">
            <a:spLocks noChangeArrowheads="1"/>
          </p:cNvSpPr>
          <p:nvPr/>
        </p:nvSpPr>
        <p:spPr bwMode="auto">
          <a:xfrm rot="3663863">
            <a:off x="7392193" y="2209007"/>
            <a:ext cx="6080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1.0</a:t>
            </a:r>
          </a:p>
        </p:txBody>
      </p:sp>
      <p:sp>
        <p:nvSpPr>
          <p:cNvPr id="48144" name="Text Box 26"/>
          <p:cNvSpPr txBox="1">
            <a:spLocks noChangeArrowheads="1"/>
          </p:cNvSpPr>
          <p:nvPr/>
        </p:nvSpPr>
        <p:spPr bwMode="auto">
          <a:xfrm rot="4448000">
            <a:off x="7696993" y="2818607"/>
            <a:ext cx="6080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1.1</a:t>
            </a:r>
          </a:p>
        </p:txBody>
      </p:sp>
      <p:sp>
        <p:nvSpPr>
          <p:cNvPr id="48145" name="Text Box 27"/>
          <p:cNvSpPr txBox="1">
            <a:spLocks noChangeArrowheads="1"/>
          </p:cNvSpPr>
          <p:nvPr/>
        </p:nvSpPr>
        <p:spPr bwMode="auto">
          <a:xfrm rot="4402713">
            <a:off x="7925593" y="3504407"/>
            <a:ext cx="6080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1.2</a:t>
            </a:r>
          </a:p>
        </p:txBody>
      </p:sp>
      <p:sp>
        <p:nvSpPr>
          <p:cNvPr id="48146" name="Line 28"/>
          <p:cNvSpPr>
            <a:spLocks noChangeShapeType="1"/>
          </p:cNvSpPr>
          <p:nvPr/>
        </p:nvSpPr>
        <p:spPr bwMode="auto">
          <a:xfrm flipH="1" flipV="1">
            <a:off x="2209800" y="2895600"/>
            <a:ext cx="2133600" cy="160020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a:ea typeface="ＭＳ Ｐゴシック"/>
            </a:endParaRPr>
          </a:p>
        </p:txBody>
      </p:sp>
      <p:sp>
        <p:nvSpPr>
          <p:cNvPr id="48147" name="Line 29"/>
          <p:cNvSpPr>
            <a:spLocks noChangeShapeType="1"/>
          </p:cNvSpPr>
          <p:nvPr/>
        </p:nvSpPr>
        <p:spPr bwMode="auto">
          <a:xfrm flipH="1" flipV="1">
            <a:off x="2819400" y="2209800"/>
            <a:ext cx="1524000" cy="228600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a:ea typeface="ＭＳ Ｐゴシック"/>
            </a:endParaRPr>
          </a:p>
        </p:txBody>
      </p:sp>
      <p:sp>
        <p:nvSpPr>
          <p:cNvPr id="48148" name="Line 30"/>
          <p:cNvSpPr>
            <a:spLocks noChangeShapeType="1"/>
          </p:cNvSpPr>
          <p:nvPr/>
        </p:nvSpPr>
        <p:spPr bwMode="auto">
          <a:xfrm flipH="1" flipV="1">
            <a:off x="4038600" y="1600200"/>
            <a:ext cx="304800" cy="289560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a:ea typeface="ＭＳ Ｐゴシック"/>
            </a:endParaRPr>
          </a:p>
        </p:txBody>
      </p:sp>
      <p:sp>
        <p:nvSpPr>
          <p:cNvPr id="48149" name="Text Box 31"/>
          <p:cNvSpPr txBox="1">
            <a:spLocks noChangeArrowheads="1"/>
          </p:cNvSpPr>
          <p:nvPr/>
        </p:nvSpPr>
        <p:spPr bwMode="auto">
          <a:xfrm>
            <a:off x="2041525" y="3900488"/>
            <a:ext cx="1498600" cy="3048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Arial" charset="0"/>
                <a:ea typeface="ＭＳ Ｐゴシック" charset="0"/>
              </a:rPr>
              <a:t>Reverse effects</a:t>
            </a:r>
          </a:p>
        </p:txBody>
      </p:sp>
      <p:sp>
        <p:nvSpPr>
          <p:cNvPr id="48150" name="Text Box 32"/>
          <p:cNvSpPr txBox="1">
            <a:spLocks noChangeArrowheads="1"/>
          </p:cNvSpPr>
          <p:nvPr/>
        </p:nvSpPr>
        <p:spPr bwMode="auto">
          <a:xfrm rot="2719329">
            <a:off x="2164556" y="3093244"/>
            <a:ext cx="2071688" cy="3048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Arial" charset="0"/>
                <a:ea typeface="ＭＳ Ｐゴシック" charset="0"/>
              </a:rPr>
              <a:t>Developmental effects</a:t>
            </a:r>
            <a:endParaRPr kumimoji="0" lang="en-US" sz="1400" b="0" i="0" u="none" strike="noStrike" kern="1200" cap="none" spc="0" normalizeH="0" baseline="0" noProof="0">
              <a:ln>
                <a:noFill/>
              </a:ln>
              <a:solidFill>
                <a:srgbClr val="000000"/>
              </a:solidFill>
              <a:effectLst/>
              <a:uLnTx/>
              <a:uFillTx/>
              <a:latin typeface="Arial" charset="0"/>
              <a:ea typeface="ＭＳ Ｐゴシック" charset="0"/>
            </a:endParaRPr>
          </a:p>
        </p:txBody>
      </p:sp>
      <p:sp>
        <p:nvSpPr>
          <p:cNvPr id="48151" name="Text Box 33"/>
          <p:cNvSpPr txBox="1">
            <a:spLocks noChangeArrowheads="1"/>
          </p:cNvSpPr>
          <p:nvPr/>
        </p:nvSpPr>
        <p:spPr bwMode="auto">
          <a:xfrm rot="3975396">
            <a:off x="2989262" y="2725738"/>
            <a:ext cx="1489075" cy="3048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Arial" charset="0"/>
                <a:ea typeface="ＭＳ Ｐゴシック" charset="0"/>
              </a:rPr>
              <a:t>Teacher effects</a:t>
            </a:r>
          </a:p>
        </p:txBody>
      </p:sp>
      <p:sp>
        <p:nvSpPr>
          <p:cNvPr id="48152" name="Text Box 34"/>
          <p:cNvSpPr txBox="1">
            <a:spLocks noChangeArrowheads="1"/>
          </p:cNvSpPr>
          <p:nvPr/>
        </p:nvSpPr>
        <p:spPr bwMode="auto">
          <a:xfrm>
            <a:off x="4648200" y="3886200"/>
            <a:ext cx="2130425" cy="3048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Arial" charset="0"/>
                <a:ea typeface="ＭＳ Ｐゴシック" charset="0"/>
              </a:rPr>
              <a:t>Zone of desired effects</a:t>
            </a:r>
          </a:p>
        </p:txBody>
      </p:sp>
      <p:sp>
        <p:nvSpPr>
          <p:cNvPr id="48153" name="Text Box 35"/>
          <p:cNvSpPr txBox="1">
            <a:spLocks noChangeArrowheads="1"/>
          </p:cNvSpPr>
          <p:nvPr/>
        </p:nvSpPr>
        <p:spPr bwMode="auto">
          <a:xfrm>
            <a:off x="609600" y="5334000"/>
            <a:ext cx="2133600" cy="6096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squar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Arial" charset="0"/>
              <a:ea typeface="ＭＳ Ｐゴシック" charset="0"/>
            </a:endParaRPr>
          </a:p>
        </p:txBody>
      </p:sp>
      <p:sp>
        <p:nvSpPr>
          <p:cNvPr id="48154" name="Rectangle 37"/>
          <p:cNvSpPr>
            <a:spLocks noChangeArrowheads="1"/>
          </p:cNvSpPr>
          <p:nvPr/>
        </p:nvSpPr>
        <p:spPr bwMode="auto">
          <a:xfrm>
            <a:off x="385763" y="4512733"/>
            <a:ext cx="8229600" cy="685800"/>
          </a:xfrm>
          <a:prstGeom prst="rect">
            <a:avLst/>
          </a:prstGeom>
          <a:noFill/>
          <a:ln w="28575">
            <a:solidFill>
              <a:schemeClr val="tx1"/>
            </a:solidFill>
            <a:miter lim="800000"/>
            <a:headEnd/>
            <a:tailEnd/>
          </a:ln>
          <a:extLst>
            <a:ext uri="{909E8E84-426E-40dd-AFC4-6F175D3DCCD1}">
              <a14:hiddenFill xmlns:a14="http://schemas.microsoft.com/office/drawing/2010/main" xmlns="">
                <a:solidFill>
                  <a:schemeClr val="accent1"/>
                </a:solid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a:ea typeface="ＭＳ Ｐゴシック"/>
            </a:endParaRPr>
          </a:p>
        </p:txBody>
      </p:sp>
      <p:sp>
        <p:nvSpPr>
          <p:cNvPr id="48155" name="Text Box 38"/>
          <p:cNvSpPr txBox="1">
            <a:spLocks noChangeArrowheads="1"/>
          </p:cNvSpPr>
          <p:nvPr/>
        </p:nvSpPr>
        <p:spPr bwMode="auto">
          <a:xfrm rot="-4166195">
            <a:off x="910432" y="3356768"/>
            <a:ext cx="1136650" cy="36671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333399"/>
                </a:solidFill>
                <a:effectLst/>
                <a:uLnTx/>
                <a:uFillTx/>
                <a:latin typeface="Arial" charset="0"/>
                <a:ea typeface="ＭＳ Ｐゴシック" charset="0"/>
              </a:rPr>
              <a:t>Negative</a:t>
            </a:r>
            <a:endParaRPr kumimoji="0" lang="en-US" sz="2400" b="0" i="0" u="none" strike="noStrike" kern="1200" cap="none" spc="0" normalizeH="0" baseline="0" noProof="0">
              <a:ln>
                <a:noFill/>
              </a:ln>
              <a:solidFill>
                <a:srgbClr val="000000"/>
              </a:solidFill>
              <a:effectLst/>
              <a:uLnTx/>
              <a:uFillTx/>
              <a:latin typeface="Arial" charset="0"/>
              <a:ea typeface="ＭＳ Ｐゴシック" charset="0"/>
            </a:endParaRPr>
          </a:p>
        </p:txBody>
      </p:sp>
      <p:sp>
        <p:nvSpPr>
          <p:cNvPr id="48156" name="Text Box 40"/>
          <p:cNvSpPr txBox="1">
            <a:spLocks noChangeArrowheads="1"/>
          </p:cNvSpPr>
          <p:nvPr/>
        </p:nvSpPr>
        <p:spPr bwMode="auto">
          <a:xfrm rot="-2849498">
            <a:off x="1796257" y="2042318"/>
            <a:ext cx="641350" cy="36671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333399"/>
                </a:solidFill>
                <a:effectLst/>
                <a:uLnTx/>
                <a:uFillTx/>
                <a:latin typeface="Arial" charset="0"/>
                <a:ea typeface="ＭＳ Ｐゴシック" charset="0"/>
              </a:rPr>
              <a:t>Low</a:t>
            </a:r>
          </a:p>
        </p:txBody>
      </p:sp>
      <p:sp>
        <p:nvSpPr>
          <p:cNvPr id="48157" name="Text Box 41"/>
          <p:cNvSpPr txBox="1">
            <a:spLocks noChangeArrowheads="1"/>
          </p:cNvSpPr>
          <p:nvPr/>
        </p:nvSpPr>
        <p:spPr bwMode="auto">
          <a:xfrm rot="-1185244">
            <a:off x="2819400" y="1066800"/>
            <a:ext cx="1047750" cy="36671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333399"/>
                </a:solidFill>
                <a:effectLst/>
                <a:uLnTx/>
                <a:uFillTx/>
                <a:latin typeface="Arial" charset="0"/>
                <a:ea typeface="ＭＳ Ｐゴシック" charset="0"/>
              </a:rPr>
              <a:t>Medium</a:t>
            </a:r>
          </a:p>
        </p:txBody>
      </p:sp>
      <p:sp>
        <p:nvSpPr>
          <p:cNvPr id="48158" name="Text Box 42"/>
          <p:cNvSpPr txBox="1">
            <a:spLocks noChangeArrowheads="1"/>
          </p:cNvSpPr>
          <p:nvPr/>
        </p:nvSpPr>
        <p:spPr bwMode="auto">
          <a:xfrm rot="2216282">
            <a:off x="6096000" y="1600200"/>
            <a:ext cx="692150" cy="36671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333399"/>
                </a:solidFill>
                <a:effectLst/>
                <a:uLnTx/>
                <a:uFillTx/>
                <a:latin typeface="Arial" charset="0"/>
                <a:ea typeface="ＭＳ Ｐゴシック" charset="0"/>
              </a:rPr>
              <a:t>High</a:t>
            </a:r>
          </a:p>
        </p:txBody>
      </p:sp>
      <p:sp>
        <p:nvSpPr>
          <p:cNvPr id="48159" name="TextBox 1"/>
          <p:cNvSpPr txBox="1">
            <a:spLocks noChangeArrowheads="1"/>
          </p:cNvSpPr>
          <p:nvPr/>
        </p:nvSpPr>
        <p:spPr bwMode="auto">
          <a:xfrm>
            <a:off x="1066800" y="4572000"/>
            <a:ext cx="5791820"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0" normalizeH="0" baseline="0" noProof="0" dirty="0" smtClean="0">
                <a:ln>
                  <a:noFill/>
                </a:ln>
                <a:solidFill>
                  <a:srgbClr val="000000"/>
                </a:solidFill>
                <a:effectLst/>
                <a:uLnTx/>
                <a:uFillTx/>
                <a:latin typeface="Arial" charset="0"/>
                <a:ea typeface="ＭＳ Ｐゴシック" charset="0"/>
              </a:rPr>
              <a:t>Success Criteria: </a:t>
            </a:r>
            <a:r>
              <a:rPr kumimoji="0" lang="en-US" sz="3600" b="1" i="1" u="none" strike="noStrike" kern="1200" cap="none" spc="0" normalizeH="0" baseline="0" noProof="0" dirty="0">
                <a:ln>
                  <a:noFill/>
                </a:ln>
                <a:solidFill>
                  <a:srgbClr val="000000"/>
                </a:solidFill>
                <a:effectLst/>
                <a:uLnTx/>
                <a:uFillTx/>
                <a:latin typeface="Arial" charset="0"/>
                <a:ea typeface="ＭＳ Ｐゴシック" charset="0"/>
              </a:rPr>
              <a:t>d</a:t>
            </a:r>
            <a:r>
              <a:rPr kumimoji="0" lang="en-US" sz="3600" b="1" i="0" u="none" strike="noStrike" kern="1200" cap="none" spc="0" normalizeH="0" baseline="0" noProof="0" dirty="0">
                <a:ln>
                  <a:noFill/>
                </a:ln>
                <a:solidFill>
                  <a:srgbClr val="000000"/>
                </a:solidFill>
                <a:effectLst/>
                <a:uLnTx/>
                <a:uFillTx/>
                <a:latin typeface="Arial" charset="0"/>
                <a:ea typeface="ＭＳ Ｐゴシック" charset="0"/>
              </a:rPr>
              <a:t> = </a:t>
            </a:r>
            <a:r>
              <a:rPr kumimoji="0" lang="en-US" sz="3600" b="1" i="0" u="none" strike="noStrike" kern="1200" cap="none" spc="0" normalizeH="0" baseline="0" noProof="0" dirty="0" smtClean="0">
                <a:ln>
                  <a:noFill/>
                </a:ln>
                <a:solidFill>
                  <a:srgbClr val="000000"/>
                </a:solidFill>
                <a:effectLst/>
                <a:uLnTx/>
                <a:uFillTx/>
                <a:latin typeface="Arial" charset="0"/>
                <a:ea typeface="ＭＳ Ｐゴシック" charset="0"/>
              </a:rPr>
              <a:t>0.54</a:t>
            </a:r>
            <a:endParaRPr kumimoji="0" lang="en-US" sz="3600" b="1" i="0" u="none" strike="noStrike" kern="1200" cap="none" spc="0" normalizeH="0" baseline="0" noProof="0" dirty="0">
              <a:ln>
                <a:noFill/>
              </a:ln>
              <a:solidFill>
                <a:srgbClr val="000000"/>
              </a:solidFill>
              <a:effectLst/>
              <a:uLnTx/>
              <a:uFillTx/>
              <a:latin typeface="Arial" charset="0"/>
              <a:ea typeface="ＭＳ Ｐゴシック" charset="0"/>
            </a:endParaRPr>
          </a:p>
        </p:txBody>
      </p:sp>
      <p:sp>
        <p:nvSpPr>
          <p:cNvPr id="48160" name="Line 32"/>
          <p:cNvSpPr>
            <a:spLocks noChangeShapeType="1"/>
          </p:cNvSpPr>
          <p:nvPr/>
        </p:nvSpPr>
        <p:spPr bwMode="auto">
          <a:xfrm flipV="1">
            <a:off x="4343400" y="914400"/>
            <a:ext cx="609600" cy="3581400"/>
          </a:xfrm>
          <a:prstGeom prst="line">
            <a:avLst/>
          </a:prstGeom>
          <a:noFill/>
          <a:ln w="57150">
            <a:solidFill>
              <a:srgbClr val="FF0000"/>
            </a:solidFill>
            <a:round/>
            <a:headEnd/>
            <a:tailEnd type="triangle" w="med" len="med"/>
          </a:ln>
          <a:extLst>
            <a:ext uri="{909E8E84-426E-40dd-AFC4-6F175D3DCCD1}">
              <a14:hiddenFill xmlns:a14="http://schemas.microsoft.com/office/drawing/2010/main" xmlns="">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a:ea typeface="ＭＳ Ｐゴシック"/>
            </a:endParaRPr>
          </a:p>
        </p:txBody>
      </p:sp>
      <p:sp>
        <p:nvSpPr>
          <p:cNvPr id="34" name="Slide Number Placeholder 3"/>
          <p:cNvSpPr>
            <a:spLocks noGrp="1"/>
          </p:cNvSpPr>
          <p:nvPr>
            <p:ph type="sldNum" sz="quarter" idx="12"/>
          </p:nvPr>
        </p:nvSpPr>
        <p:spPr>
          <a:xfrm>
            <a:off x="146304" y="6210300"/>
            <a:ext cx="457200" cy="457200"/>
          </a:xfrm>
        </p:spPr>
        <p:txBody>
          <a:bodyPr/>
          <a:lstStyle/>
          <a:p>
            <a:fld id="{B6F15528-21DE-4FAA-801E-634DDDAF4B2B}" type="slidenum">
              <a:rPr lang="en-US" smtClean="0"/>
              <a:pPr/>
              <a:t>7</a:t>
            </a:fld>
            <a:endParaRPr lang="en-US" dirty="0"/>
          </a:p>
        </p:txBody>
      </p:sp>
      <p:sp>
        <p:nvSpPr>
          <p:cNvPr id="2" name="Rectangle 1"/>
          <p:cNvSpPr/>
          <p:nvPr/>
        </p:nvSpPr>
        <p:spPr>
          <a:xfrm>
            <a:off x="381000" y="5257800"/>
            <a:ext cx="8382000" cy="523220"/>
          </a:xfrm>
          <a:prstGeom prst="rect">
            <a:avLst/>
          </a:prstGeom>
        </p:spPr>
        <p:txBody>
          <a:bodyPr wrap="square">
            <a:spAutoFit/>
          </a:bodyPr>
          <a:lstStyle/>
          <a:p>
            <a:r>
              <a:rPr lang="en-US" sz="1400" dirty="0">
                <a:latin typeface="Arial" panose="020B0604020202020204" pitchFamily="34" charset="0"/>
                <a:cs typeface="Arial" panose="020B0604020202020204" pitchFamily="34" charset="0"/>
              </a:rPr>
              <a:t>Hattie, J. A. C., &amp; Donoghue, G. M. (2016). Learning strategies: A synthesis and conceptual model. </a:t>
            </a:r>
            <a:r>
              <a:rPr lang="en-US" sz="1400" i="1" dirty="0">
                <a:latin typeface="Arial" panose="020B0604020202020204" pitchFamily="34" charset="0"/>
                <a:cs typeface="Arial" panose="020B0604020202020204" pitchFamily="34" charset="0"/>
              </a:rPr>
              <a:t>Science of Learning, 1. </a:t>
            </a:r>
            <a:r>
              <a:rPr lang="en-US" sz="1400" dirty="0">
                <a:latin typeface="Arial" panose="020B0604020202020204" pitchFamily="34" charset="0"/>
                <a:cs typeface="Arial" panose="020B0604020202020204" pitchFamily="34" charset="0"/>
              </a:rPr>
              <a:t>doi:10.1038/npjscilearn2016. </a:t>
            </a:r>
          </a:p>
        </p:txBody>
      </p:sp>
      <p:sp>
        <p:nvSpPr>
          <p:cNvPr id="37" name="Footer Placeholder 2"/>
          <p:cNvSpPr>
            <a:spLocks noGrp="1"/>
          </p:cNvSpPr>
          <p:nvPr>
            <p:ph type="ftr" sz="quarter" idx="11"/>
          </p:nvPr>
        </p:nvSpPr>
        <p:spPr>
          <a:xfrm>
            <a:off x="914400" y="6172200"/>
            <a:ext cx="3962400" cy="457200"/>
          </a:xfrm>
        </p:spPr>
        <p:txBody>
          <a:bodyPr/>
          <a:lstStyle/>
          <a:p>
            <a:r>
              <a:rPr lang="en-US" dirty="0" smtClean="0"/>
              <a:t>Copyright © 2019 Corwin</a:t>
            </a:r>
            <a:endParaRPr lang="en-US" dirty="0"/>
          </a:p>
        </p:txBody>
      </p:sp>
    </p:spTree>
    <p:extLst>
      <p:ext uri="{BB962C8B-B14F-4D97-AF65-F5344CB8AC3E}">
        <p14:creationId xmlns:p14="http://schemas.microsoft.com/office/powerpoint/2010/main" val="40456855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Why Is Success Criteria Important?</a:t>
            </a:r>
            <a:endParaRPr lang="en-US" sz="4000" dirty="0"/>
          </a:p>
        </p:txBody>
      </p:sp>
      <p:sp>
        <p:nvSpPr>
          <p:cNvPr id="3" name="Footer Placeholder 2"/>
          <p:cNvSpPr>
            <a:spLocks noGrp="1"/>
          </p:cNvSpPr>
          <p:nvPr>
            <p:ph type="ftr" sz="quarter" idx="11"/>
          </p:nvPr>
        </p:nvSpPr>
        <p:spPr/>
        <p:txBody>
          <a:bodyPr/>
          <a:lstStyle/>
          <a:p>
            <a:r>
              <a:rPr lang="en-US" dirty="0" smtClean="0"/>
              <a:t>Copyright © </a:t>
            </a:r>
            <a:r>
              <a:rPr lang="en-US" dirty="0" smtClean="0"/>
              <a:t>2019 </a:t>
            </a:r>
            <a:r>
              <a:rPr lang="en-US" dirty="0" smtClean="0"/>
              <a:t>Corwin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
        <p:nvSpPr>
          <p:cNvPr id="5" name="Content Placeholder 4"/>
          <p:cNvSpPr>
            <a:spLocks noGrp="1"/>
          </p:cNvSpPr>
          <p:nvPr>
            <p:ph sz="quarter" idx="1"/>
          </p:nvPr>
        </p:nvSpPr>
        <p:spPr/>
        <p:txBody>
          <a:bodyPr/>
          <a:lstStyle/>
          <a:p>
            <a:r>
              <a:rPr lang="en-US" sz="2800" dirty="0" smtClean="0"/>
              <a:t>Students are more likely to:</a:t>
            </a:r>
          </a:p>
          <a:p>
            <a:pPr lvl="1"/>
            <a:r>
              <a:rPr lang="en-US" sz="2800" dirty="0" smtClean="0"/>
              <a:t>Plan and predict</a:t>
            </a:r>
          </a:p>
          <a:p>
            <a:pPr lvl="1"/>
            <a:r>
              <a:rPr lang="en-US" sz="2800" dirty="0" smtClean="0"/>
              <a:t>Set goals</a:t>
            </a:r>
          </a:p>
          <a:p>
            <a:pPr lvl="1"/>
            <a:r>
              <a:rPr lang="en-US" sz="2800" dirty="0" smtClean="0"/>
              <a:t>Accurately judge their own progress</a:t>
            </a:r>
            <a:endParaRPr lang="en-US" sz="2800" dirty="0"/>
          </a:p>
        </p:txBody>
      </p:sp>
    </p:spTree>
    <p:extLst>
      <p:ext uri="{BB962C8B-B14F-4D97-AF65-F5344CB8AC3E}">
        <p14:creationId xmlns:p14="http://schemas.microsoft.com/office/powerpoint/2010/main" val="6669990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29" name="Picture 11" descr="half_circ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04800"/>
            <a:ext cx="8839200" cy="4273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8130" name="Picture 9" descr="QS_half_circle_447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3071019" y="205581"/>
            <a:ext cx="2949575" cy="5586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8131" name="Text Box 13"/>
          <p:cNvSpPr txBox="1">
            <a:spLocks noChangeArrowheads="1"/>
          </p:cNvSpPr>
          <p:nvPr/>
        </p:nvSpPr>
        <p:spPr bwMode="auto">
          <a:xfrm rot="-4568386">
            <a:off x="330993" y="3707607"/>
            <a:ext cx="7096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-0.2</a:t>
            </a:r>
          </a:p>
        </p:txBody>
      </p:sp>
      <p:sp>
        <p:nvSpPr>
          <p:cNvPr id="48132" name="Text Box 14"/>
          <p:cNvSpPr txBox="1">
            <a:spLocks noChangeArrowheads="1"/>
          </p:cNvSpPr>
          <p:nvPr/>
        </p:nvSpPr>
        <p:spPr bwMode="auto">
          <a:xfrm rot="-4238177">
            <a:off x="559593" y="2945607"/>
            <a:ext cx="7096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-0.1</a:t>
            </a:r>
          </a:p>
        </p:txBody>
      </p:sp>
      <p:sp>
        <p:nvSpPr>
          <p:cNvPr id="48133" name="Text Box 15"/>
          <p:cNvSpPr txBox="1">
            <a:spLocks noChangeArrowheads="1"/>
          </p:cNvSpPr>
          <p:nvPr/>
        </p:nvSpPr>
        <p:spPr bwMode="auto">
          <a:xfrm rot="-3404509">
            <a:off x="991393" y="2209007"/>
            <a:ext cx="6080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0.0</a:t>
            </a:r>
          </a:p>
        </p:txBody>
      </p:sp>
      <p:sp>
        <p:nvSpPr>
          <p:cNvPr id="48134" name="Text Box 16"/>
          <p:cNvSpPr txBox="1">
            <a:spLocks noChangeArrowheads="1"/>
          </p:cNvSpPr>
          <p:nvPr/>
        </p:nvSpPr>
        <p:spPr bwMode="auto">
          <a:xfrm rot="-2794318">
            <a:off x="1448593" y="1599407"/>
            <a:ext cx="6080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0.1</a:t>
            </a:r>
          </a:p>
        </p:txBody>
      </p:sp>
      <p:sp>
        <p:nvSpPr>
          <p:cNvPr id="48135" name="Text Box 17"/>
          <p:cNvSpPr txBox="1">
            <a:spLocks noChangeArrowheads="1"/>
          </p:cNvSpPr>
          <p:nvPr/>
        </p:nvSpPr>
        <p:spPr bwMode="auto">
          <a:xfrm rot="-2178269">
            <a:off x="2057400" y="1066800"/>
            <a:ext cx="6080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0.2</a:t>
            </a:r>
          </a:p>
        </p:txBody>
      </p:sp>
      <p:sp>
        <p:nvSpPr>
          <p:cNvPr id="48136" name="Text Box 18"/>
          <p:cNvSpPr txBox="1">
            <a:spLocks noChangeArrowheads="1"/>
          </p:cNvSpPr>
          <p:nvPr/>
        </p:nvSpPr>
        <p:spPr bwMode="auto">
          <a:xfrm rot="-1536823">
            <a:off x="2667000" y="685800"/>
            <a:ext cx="6080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0.3</a:t>
            </a:r>
          </a:p>
        </p:txBody>
      </p:sp>
      <p:sp>
        <p:nvSpPr>
          <p:cNvPr id="48137" name="Text Box 19"/>
          <p:cNvSpPr txBox="1">
            <a:spLocks noChangeArrowheads="1"/>
          </p:cNvSpPr>
          <p:nvPr/>
        </p:nvSpPr>
        <p:spPr bwMode="auto">
          <a:xfrm rot="-588962">
            <a:off x="3581400" y="457200"/>
            <a:ext cx="6080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0.4</a:t>
            </a:r>
          </a:p>
        </p:txBody>
      </p:sp>
      <p:sp>
        <p:nvSpPr>
          <p:cNvPr id="48138" name="Text Box 20"/>
          <p:cNvSpPr txBox="1">
            <a:spLocks noChangeArrowheads="1"/>
          </p:cNvSpPr>
          <p:nvPr/>
        </p:nvSpPr>
        <p:spPr bwMode="auto">
          <a:xfrm>
            <a:off x="4343400" y="381000"/>
            <a:ext cx="6080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0.5</a:t>
            </a:r>
          </a:p>
        </p:txBody>
      </p:sp>
      <p:sp>
        <p:nvSpPr>
          <p:cNvPr id="48139" name="Text Box 21"/>
          <p:cNvSpPr txBox="1">
            <a:spLocks noChangeArrowheads="1"/>
          </p:cNvSpPr>
          <p:nvPr/>
        </p:nvSpPr>
        <p:spPr bwMode="auto">
          <a:xfrm rot="761032">
            <a:off x="5105400" y="533400"/>
            <a:ext cx="6080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0.6</a:t>
            </a:r>
          </a:p>
        </p:txBody>
      </p:sp>
      <p:sp>
        <p:nvSpPr>
          <p:cNvPr id="48140" name="Text Box 22"/>
          <p:cNvSpPr txBox="1">
            <a:spLocks noChangeArrowheads="1"/>
          </p:cNvSpPr>
          <p:nvPr/>
        </p:nvSpPr>
        <p:spPr bwMode="auto">
          <a:xfrm rot="1344672">
            <a:off x="5867400" y="762000"/>
            <a:ext cx="6080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0.7</a:t>
            </a:r>
          </a:p>
        </p:txBody>
      </p:sp>
      <p:sp>
        <p:nvSpPr>
          <p:cNvPr id="48141" name="Text Box 23"/>
          <p:cNvSpPr txBox="1">
            <a:spLocks noChangeArrowheads="1"/>
          </p:cNvSpPr>
          <p:nvPr/>
        </p:nvSpPr>
        <p:spPr bwMode="auto">
          <a:xfrm rot="2129179">
            <a:off x="6477000" y="1219200"/>
            <a:ext cx="6080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0.8</a:t>
            </a:r>
          </a:p>
        </p:txBody>
      </p:sp>
      <p:sp>
        <p:nvSpPr>
          <p:cNvPr id="48142" name="Text Box 24"/>
          <p:cNvSpPr txBox="1">
            <a:spLocks noChangeArrowheads="1"/>
          </p:cNvSpPr>
          <p:nvPr/>
        </p:nvSpPr>
        <p:spPr bwMode="auto">
          <a:xfrm rot="2947126">
            <a:off x="6934993" y="1675607"/>
            <a:ext cx="6080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0.9</a:t>
            </a:r>
          </a:p>
        </p:txBody>
      </p:sp>
      <p:sp>
        <p:nvSpPr>
          <p:cNvPr id="48143" name="Text Box 25"/>
          <p:cNvSpPr txBox="1">
            <a:spLocks noChangeArrowheads="1"/>
          </p:cNvSpPr>
          <p:nvPr/>
        </p:nvSpPr>
        <p:spPr bwMode="auto">
          <a:xfrm rot="3663863">
            <a:off x="7392193" y="2209007"/>
            <a:ext cx="6080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1.0</a:t>
            </a:r>
          </a:p>
        </p:txBody>
      </p:sp>
      <p:sp>
        <p:nvSpPr>
          <p:cNvPr id="48144" name="Text Box 26"/>
          <p:cNvSpPr txBox="1">
            <a:spLocks noChangeArrowheads="1"/>
          </p:cNvSpPr>
          <p:nvPr/>
        </p:nvSpPr>
        <p:spPr bwMode="auto">
          <a:xfrm rot="4448000">
            <a:off x="7696993" y="2818607"/>
            <a:ext cx="6080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Arial" charset="0"/>
                <a:ea typeface="ＭＳ Ｐゴシック" charset="0"/>
              </a:rPr>
              <a:t>1.1</a:t>
            </a:r>
          </a:p>
        </p:txBody>
      </p:sp>
      <p:sp>
        <p:nvSpPr>
          <p:cNvPr id="48145" name="Text Box 27"/>
          <p:cNvSpPr txBox="1">
            <a:spLocks noChangeArrowheads="1"/>
          </p:cNvSpPr>
          <p:nvPr/>
        </p:nvSpPr>
        <p:spPr bwMode="auto">
          <a:xfrm rot="4402713">
            <a:off x="7925593" y="3504407"/>
            <a:ext cx="608013" cy="457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Arial" charset="0"/>
                <a:ea typeface="ＭＳ Ｐゴシック" charset="0"/>
              </a:rPr>
              <a:t>1.2</a:t>
            </a:r>
          </a:p>
        </p:txBody>
      </p:sp>
      <p:sp>
        <p:nvSpPr>
          <p:cNvPr id="48146" name="Line 28"/>
          <p:cNvSpPr>
            <a:spLocks noChangeShapeType="1"/>
          </p:cNvSpPr>
          <p:nvPr/>
        </p:nvSpPr>
        <p:spPr bwMode="auto">
          <a:xfrm flipH="1" flipV="1">
            <a:off x="2209800" y="2895600"/>
            <a:ext cx="2133600" cy="160020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a:ea typeface="ＭＳ Ｐゴシック"/>
            </a:endParaRPr>
          </a:p>
        </p:txBody>
      </p:sp>
      <p:sp>
        <p:nvSpPr>
          <p:cNvPr id="48147" name="Line 29"/>
          <p:cNvSpPr>
            <a:spLocks noChangeShapeType="1"/>
          </p:cNvSpPr>
          <p:nvPr/>
        </p:nvSpPr>
        <p:spPr bwMode="auto">
          <a:xfrm flipH="1" flipV="1">
            <a:off x="2819400" y="2209800"/>
            <a:ext cx="1524000" cy="228600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a:ea typeface="ＭＳ Ｐゴシック"/>
            </a:endParaRPr>
          </a:p>
        </p:txBody>
      </p:sp>
      <p:sp>
        <p:nvSpPr>
          <p:cNvPr id="48148" name="Line 30"/>
          <p:cNvSpPr>
            <a:spLocks noChangeShapeType="1"/>
          </p:cNvSpPr>
          <p:nvPr/>
        </p:nvSpPr>
        <p:spPr bwMode="auto">
          <a:xfrm flipH="1" flipV="1">
            <a:off x="4038600" y="1600200"/>
            <a:ext cx="304800" cy="289560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a:ea typeface="ＭＳ Ｐゴシック"/>
            </a:endParaRPr>
          </a:p>
        </p:txBody>
      </p:sp>
      <p:sp>
        <p:nvSpPr>
          <p:cNvPr id="48149" name="Text Box 31"/>
          <p:cNvSpPr txBox="1">
            <a:spLocks noChangeArrowheads="1"/>
          </p:cNvSpPr>
          <p:nvPr/>
        </p:nvSpPr>
        <p:spPr bwMode="auto">
          <a:xfrm>
            <a:off x="2041525" y="3900488"/>
            <a:ext cx="1498600" cy="3048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Arial" charset="0"/>
                <a:ea typeface="ＭＳ Ｐゴシック" charset="0"/>
              </a:rPr>
              <a:t>Reverse effects</a:t>
            </a:r>
          </a:p>
        </p:txBody>
      </p:sp>
      <p:sp>
        <p:nvSpPr>
          <p:cNvPr id="48150" name="Text Box 32"/>
          <p:cNvSpPr txBox="1">
            <a:spLocks noChangeArrowheads="1"/>
          </p:cNvSpPr>
          <p:nvPr/>
        </p:nvSpPr>
        <p:spPr bwMode="auto">
          <a:xfrm rot="2719329">
            <a:off x="2164556" y="3093244"/>
            <a:ext cx="2071688" cy="3048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Arial" charset="0"/>
                <a:ea typeface="ＭＳ Ｐゴシック" charset="0"/>
              </a:rPr>
              <a:t>Developmental effects</a:t>
            </a:r>
            <a:endParaRPr kumimoji="0" lang="en-US" sz="1400" b="0" i="0" u="none" strike="noStrike" kern="1200" cap="none" spc="0" normalizeH="0" baseline="0" noProof="0">
              <a:ln>
                <a:noFill/>
              </a:ln>
              <a:solidFill>
                <a:srgbClr val="000000"/>
              </a:solidFill>
              <a:effectLst/>
              <a:uLnTx/>
              <a:uFillTx/>
              <a:latin typeface="Arial" charset="0"/>
              <a:ea typeface="ＭＳ Ｐゴシック" charset="0"/>
            </a:endParaRPr>
          </a:p>
        </p:txBody>
      </p:sp>
      <p:sp>
        <p:nvSpPr>
          <p:cNvPr id="48151" name="Text Box 33"/>
          <p:cNvSpPr txBox="1">
            <a:spLocks noChangeArrowheads="1"/>
          </p:cNvSpPr>
          <p:nvPr/>
        </p:nvSpPr>
        <p:spPr bwMode="auto">
          <a:xfrm rot="3975396">
            <a:off x="2989262" y="2725738"/>
            <a:ext cx="1489075" cy="3048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Arial" charset="0"/>
                <a:ea typeface="ＭＳ Ｐゴシック" charset="0"/>
              </a:rPr>
              <a:t>Teacher effects</a:t>
            </a:r>
          </a:p>
        </p:txBody>
      </p:sp>
      <p:sp>
        <p:nvSpPr>
          <p:cNvPr id="48152" name="Text Box 34"/>
          <p:cNvSpPr txBox="1">
            <a:spLocks noChangeArrowheads="1"/>
          </p:cNvSpPr>
          <p:nvPr/>
        </p:nvSpPr>
        <p:spPr bwMode="auto">
          <a:xfrm>
            <a:off x="4648200" y="3886200"/>
            <a:ext cx="2130425" cy="3048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a:ln>
                  <a:noFill/>
                </a:ln>
                <a:solidFill>
                  <a:srgbClr val="000000"/>
                </a:solidFill>
                <a:effectLst/>
                <a:uLnTx/>
                <a:uFillTx/>
                <a:latin typeface="Arial" charset="0"/>
                <a:ea typeface="ＭＳ Ｐゴシック" charset="0"/>
              </a:rPr>
              <a:t>Zone of desired effects</a:t>
            </a:r>
          </a:p>
        </p:txBody>
      </p:sp>
      <p:sp>
        <p:nvSpPr>
          <p:cNvPr id="48153" name="Text Box 35"/>
          <p:cNvSpPr txBox="1">
            <a:spLocks noChangeArrowheads="1"/>
          </p:cNvSpPr>
          <p:nvPr/>
        </p:nvSpPr>
        <p:spPr bwMode="auto">
          <a:xfrm>
            <a:off x="609600" y="5334000"/>
            <a:ext cx="7853363" cy="5175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Arial" charset="0"/>
                <a:ea typeface="ＭＳ Ｐゴシック" charset="0"/>
              </a:rPr>
              <a:t>Hattie, J. (2009). </a:t>
            </a:r>
            <a:r>
              <a:rPr kumimoji="0" lang="en-US" sz="1400" b="0" i="1" u="none" strike="noStrike" kern="1200" cap="none" spc="0" normalizeH="0" baseline="0" noProof="0">
                <a:ln>
                  <a:noFill/>
                </a:ln>
                <a:solidFill>
                  <a:srgbClr val="000000"/>
                </a:solidFill>
                <a:effectLst/>
                <a:uLnTx/>
                <a:uFillTx/>
                <a:latin typeface="Arial" charset="0"/>
                <a:ea typeface="ＭＳ Ｐゴシック" charset="0"/>
              </a:rPr>
              <a:t>Visible learning: A synthesis of over 800 meta-analyses related to achievement</a:t>
            </a:r>
            <a:r>
              <a:rPr kumimoji="0" lang="en-US" sz="1400" b="0" i="0" u="none" strike="noStrike" kern="1200" cap="none" spc="0" normalizeH="0" baseline="0" noProof="0">
                <a:ln>
                  <a:noFill/>
                </a:ln>
                <a:solidFill>
                  <a:srgbClr val="000000"/>
                </a:solidFill>
                <a:effectLst/>
                <a:uLnTx/>
                <a:uFillTx/>
                <a:latin typeface="Arial" charset="0"/>
                <a:ea typeface="ＭＳ Ｐゴシック" charset="0"/>
              </a:rPr>
              <a:t>.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Arial" charset="0"/>
                <a:ea typeface="ＭＳ Ｐゴシック" charset="0"/>
              </a:rPr>
              <a:t>New York: Routledge. </a:t>
            </a:r>
          </a:p>
        </p:txBody>
      </p:sp>
      <p:sp>
        <p:nvSpPr>
          <p:cNvPr id="48154" name="Rectangle 37"/>
          <p:cNvSpPr>
            <a:spLocks noChangeArrowheads="1"/>
          </p:cNvSpPr>
          <p:nvPr/>
        </p:nvSpPr>
        <p:spPr bwMode="auto">
          <a:xfrm>
            <a:off x="385763" y="4512733"/>
            <a:ext cx="8229600" cy="685800"/>
          </a:xfrm>
          <a:prstGeom prst="rect">
            <a:avLst/>
          </a:prstGeom>
          <a:noFill/>
          <a:ln w="28575">
            <a:solidFill>
              <a:schemeClr val="tx1"/>
            </a:solidFill>
            <a:miter lim="800000"/>
            <a:headEnd/>
            <a:tailEnd/>
          </a:ln>
          <a:extLst>
            <a:ext uri="{909E8E84-426E-40dd-AFC4-6F175D3DCCD1}">
              <a14:hiddenFill xmlns:a14="http://schemas.microsoft.com/office/drawing/2010/main" xmlns="">
                <a:solidFill>
                  <a:schemeClr val="accent1"/>
                </a:solid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a:ea typeface="ＭＳ Ｐゴシック"/>
            </a:endParaRPr>
          </a:p>
        </p:txBody>
      </p:sp>
      <p:sp>
        <p:nvSpPr>
          <p:cNvPr id="48155" name="Text Box 38"/>
          <p:cNvSpPr txBox="1">
            <a:spLocks noChangeArrowheads="1"/>
          </p:cNvSpPr>
          <p:nvPr/>
        </p:nvSpPr>
        <p:spPr bwMode="auto">
          <a:xfrm rot="-4166195">
            <a:off x="910432" y="3356768"/>
            <a:ext cx="1136650" cy="36671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333399"/>
                </a:solidFill>
                <a:effectLst/>
                <a:uLnTx/>
                <a:uFillTx/>
                <a:latin typeface="Arial" charset="0"/>
                <a:ea typeface="ＭＳ Ｐゴシック" charset="0"/>
              </a:rPr>
              <a:t>Negative</a:t>
            </a:r>
            <a:endParaRPr kumimoji="0" lang="en-US" sz="2400" b="0" i="0" u="none" strike="noStrike" kern="1200" cap="none" spc="0" normalizeH="0" baseline="0" noProof="0">
              <a:ln>
                <a:noFill/>
              </a:ln>
              <a:solidFill>
                <a:srgbClr val="000000"/>
              </a:solidFill>
              <a:effectLst/>
              <a:uLnTx/>
              <a:uFillTx/>
              <a:latin typeface="Arial" charset="0"/>
              <a:ea typeface="ＭＳ Ｐゴシック" charset="0"/>
            </a:endParaRPr>
          </a:p>
        </p:txBody>
      </p:sp>
      <p:sp>
        <p:nvSpPr>
          <p:cNvPr id="48156" name="Text Box 40"/>
          <p:cNvSpPr txBox="1">
            <a:spLocks noChangeArrowheads="1"/>
          </p:cNvSpPr>
          <p:nvPr/>
        </p:nvSpPr>
        <p:spPr bwMode="auto">
          <a:xfrm rot="-2849498">
            <a:off x="1796257" y="2042318"/>
            <a:ext cx="641350" cy="36671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333399"/>
                </a:solidFill>
                <a:effectLst/>
                <a:uLnTx/>
                <a:uFillTx/>
                <a:latin typeface="Arial" charset="0"/>
                <a:ea typeface="ＭＳ Ｐゴシック" charset="0"/>
              </a:rPr>
              <a:t>Low</a:t>
            </a:r>
          </a:p>
        </p:txBody>
      </p:sp>
      <p:sp>
        <p:nvSpPr>
          <p:cNvPr id="48157" name="Text Box 41"/>
          <p:cNvSpPr txBox="1">
            <a:spLocks noChangeArrowheads="1"/>
          </p:cNvSpPr>
          <p:nvPr/>
        </p:nvSpPr>
        <p:spPr bwMode="auto">
          <a:xfrm rot="-1185244">
            <a:off x="2819400" y="1066800"/>
            <a:ext cx="1047750" cy="36671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333399"/>
                </a:solidFill>
                <a:effectLst/>
                <a:uLnTx/>
                <a:uFillTx/>
                <a:latin typeface="Arial" charset="0"/>
                <a:ea typeface="ＭＳ Ｐゴシック" charset="0"/>
              </a:rPr>
              <a:t>Medium</a:t>
            </a:r>
          </a:p>
        </p:txBody>
      </p:sp>
      <p:sp>
        <p:nvSpPr>
          <p:cNvPr id="48158" name="Text Box 42"/>
          <p:cNvSpPr txBox="1">
            <a:spLocks noChangeArrowheads="1"/>
          </p:cNvSpPr>
          <p:nvPr/>
        </p:nvSpPr>
        <p:spPr bwMode="auto">
          <a:xfrm rot="2216282">
            <a:off x="6096000" y="1600200"/>
            <a:ext cx="692150" cy="36671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a:ln>
                  <a:noFill/>
                </a:ln>
                <a:solidFill>
                  <a:srgbClr val="333399"/>
                </a:solidFill>
                <a:effectLst/>
                <a:uLnTx/>
                <a:uFillTx/>
                <a:latin typeface="Arial" charset="0"/>
                <a:ea typeface="ＭＳ Ｐゴシック" charset="0"/>
              </a:rPr>
              <a:t>High</a:t>
            </a:r>
          </a:p>
        </p:txBody>
      </p:sp>
      <p:sp>
        <p:nvSpPr>
          <p:cNvPr id="48159" name="TextBox 1"/>
          <p:cNvSpPr txBox="1">
            <a:spLocks noChangeArrowheads="1"/>
          </p:cNvSpPr>
          <p:nvPr/>
        </p:nvSpPr>
        <p:spPr bwMode="auto">
          <a:xfrm>
            <a:off x="533400" y="4572000"/>
            <a:ext cx="8117953"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600" b="1" i="0" u="none" strike="noStrike" kern="1200" cap="none" spc="0" normalizeH="0" baseline="0" noProof="0" dirty="0" smtClean="0">
                <a:ln>
                  <a:noFill/>
                </a:ln>
                <a:solidFill>
                  <a:srgbClr val="000000"/>
                </a:solidFill>
                <a:effectLst/>
                <a:uLnTx/>
                <a:uFillTx/>
                <a:latin typeface="Arial" charset="0"/>
                <a:ea typeface="ＭＳ Ｐゴシック" charset="0"/>
              </a:rPr>
              <a:t>Collective Teacher Efficacy: </a:t>
            </a:r>
            <a:r>
              <a:rPr kumimoji="0" lang="en-US" sz="3600" b="1" i="1" u="none" strike="noStrike" kern="1200" cap="none" spc="0" normalizeH="0" baseline="0" noProof="0" dirty="0">
                <a:ln>
                  <a:noFill/>
                </a:ln>
                <a:solidFill>
                  <a:srgbClr val="000000"/>
                </a:solidFill>
                <a:effectLst/>
                <a:uLnTx/>
                <a:uFillTx/>
                <a:latin typeface="Arial" charset="0"/>
                <a:ea typeface="ＭＳ Ｐゴシック" charset="0"/>
              </a:rPr>
              <a:t>d</a:t>
            </a:r>
            <a:r>
              <a:rPr kumimoji="0" lang="en-US" sz="3600" b="1" i="0" u="none" strike="noStrike" kern="1200" cap="none" spc="0" normalizeH="0" baseline="0" noProof="0" dirty="0">
                <a:ln>
                  <a:noFill/>
                </a:ln>
                <a:solidFill>
                  <a:srgbClr val="000000"/>
                </a:solidFill>
                <a:effectLst/>
                <a:uLnTx/>
                <a:uFillTx/>
                <a:latin typeface="Arial" charset="0"/>
                <a:ea typeface="ＭＳ Ｐゴシック" charset="0"/>
              </a:rPr>
              <a:t> = </a:t>
            </a:r>
            <a:r>
              <a:rPr lang="en-US" sz="3600" b="1" dirty="0" smtClean="0">
                <a:solidFill>
                  <a:srgbClr val="000000"/>
                </a:solidFill>
              </a:rPr>
              <a:t>1</a:t>
            </a:r>
            <a:r>
              <a:rPr kumimoji="0" lang="en-US" sz="3600" b="1" i="0" u="none" strike="noStrike" kern="1200" cap="none" spc="0" normalizeH="0" baseline="0" noProof="0" dirty="0" smtClean="0">
                <a:ln>
                  <a:noFill/>
                </a:ln>
                <a:solidFill>
                  <a:srgbClr val="000000"/>
                </a:solidFill>
                <a:effectLst/>
                <a:uLnTx/>
                <a:uFillTx/>
                <a:latin typeface="Arial" charset="0"/>
                <a:ea typeface="ＭＳ Ｐゴシック" charset="0"/>
              </a:rPr>
              <a:t>.57</a:t>
            </a:r>
            <a:endParaRPr kumimoji="0" lang="en-US" sz="3600" b="1" i="0" u="none" strike="noStrike" kern="1200" cap="none" spc="0" normalizeH="0" baseline="0" noProof="0" dirty="0">
              <a:ln>
                <a:noFill/>
              </a:ln>
              <a:solidFill>
                <a:srgbClr val="000000"/>
              </a:solidFill>
              <a:effectLst/>
              <a:uLnTx/>
              <a:uFillTx/>
              <a:latin typeface="Arial" charset="0"/>
              <a:ea typeface="ＭＳ Ｐゴシック" charset="0"/>
            </a:endParaRPr>
          </a:p>
        </p:txBody>
      </p:sp>
      <p:sp>
        <p:nvSpPr>
          <p:cNvPr id="48160" name="Line 32"/>
          <p:cNvSpPr>
            <a:spLocks noChangeShapeType="1"/>
          </p:cNvSpPr>
          <p:nvPr/>
        </p:nvSpPr>
        <p:spPr bwMode="auto">
          <a:xfrm flipV="1">
            <a:off x="4343400" y="4419600"/>
            <a:ext cx="3352799" cy="76200"/>
          </a:xfrm>
          <a:prstGeom prst="line">
            <a:avLst/>
          </a:prstGeom>
          <a:noFill/>
          <a:ln w="57150">
            <a:solidFill>
              <a:srgbClr val="FF0000"/>
            </a:solidFill>
            <a:round/>
            <a:headEnd/>
            <a:tailEnd type="triangle" w="med" len="med"/>
          </a:ln>
          <a:extLst>
            <a:ext uri="{909E8E84-426E-40dd-AFC4-6F175D3DCCD1}">
              <a14:hiddenFill xmlns:a14="http://schemas.microsoft.com/office/drawing/2010/main" xmlns="">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Arial"/>
              <a:ea typeface="ＭＳ Ｐゴシック"/>
            </a:endParaRPr>
          </a:p>
        </p:txBody>
      </p:sp>
      <p:sp>
        <p:nvSpPr>
          <p:cNvPr id="34" name="Slide Number Placeholder 3"/>
          <p:cNvSpPr>
            <a:spLocks noGrp="1"/>
          </p:cNvSpPr>
          <p:nvPr>
            <p:ph type="sldNum" sz="quarter" idx="12"/>
          </p:nvPr>
        </p:nvSpPr>
        <p:spPr>
          <a:xfrm>
            <a:off x="146304" y="6210300"/>
            <a:ext cx="457200" cy="457200"/>
          </a:xfrm>
        </p:spPr>
        <p:txBody>
          <a:bodyPr/>
          <a:lstStyle/>
          <a:p>
            <a:fld id="{B6F15528-21DE-4FAA-801E-634DDDAF4B2B}" type="slidenum">
              <a:rPr lang="en-US" smtClean="0"/>
              <a:pPr/>
              <a:t>9</a:t>
            </a:fld>
            <a:endParaRPr lang="en-US" dirty="0"/>
          </a:p>
        </p:txBody>
      </p:sp>
      <p:sp>
        <p:nvSpPr>
          <p:cNvPr id="37" name="Footer Placeholder 2"/>
          <p:cNvSpPr>
            <a:spLocks noGrp="1"/>
          </p:cNvSpPr>
          <p:nvPr>
            <p:ph type="ftr" sz="quarter" idx="11"/>
          </p:nvPr>
        </p:nvSpPr>
        <p:spPr>
          <a:xfrm>
            <a:off x="914400" y="6172200"/>
            <a:ext cx="3962400" cy="457200"/>
          </a:xfrm>
        </p:spPr>
        <p:txBody>
          <a:bodyPr/>
          <a:lstStyle/>
          <a:p>
            <a:r>
              <a:rPr lang="en-US" dirty="0" smtClean="0"/>
              <a:t>Copyright © 2019 Corwin</a:t>
            </a:r>
            <a:endParaRPr lang="en-US" dirty="0"/>
          </a:p>
        </p:txBody>
      </p:sp>
    </p:spTree>
    <p:extLst>
      <p:ext uri="{BB962C8B-B14F-4D97-AF65-F5344CB8AC3E}">
        <p14:creationId xmlns:p14="http://schemas.microsoft.com/office/powerpoint/2010/main" val="7134851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DRC Master 6-12_1-20-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PDRC Master 6-12_1-20-15</Template>
  <TotalTime>200</TotalTime>
  <Words>821</Words>
  <Application>Microsoft Office PowerPoint</Application>
  <PresentationFormat>On-screen Show (4:3)</PresentationFormat>
  <Paragraphs>175</Paragraphs>
  <Slides>14</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ＭＳ Ｐゴシック</vt:lpstr>
      <vt:lpstr>Arabic Typesetting</vt:lpstr>
      <vt:lpstr>Arial</vt:lpstr>
      <vt:lpstr>Calibri</vt:lpstr>
      <vt:lpstr>Franklin Gothic Book</vt:lpstr>
      <vt:lpstr>Georgia</vt:lpstr>
      <vt:lpstr>Perpetua</vt:lpstr>
      <vt:lpstr>Wingdings 2</vt:lpstr>
      <vt:lpstr>PDRC Master 6-12_1-20-15</vt:lpstr>
      <vt:lpstr>Introduction to  Teacher Clarity</vt:lpstr>
      <vt:lpstr>Objectives for Today</vt:lpstr>
      <vt:lpstr>What is Teacher Clarity?</vt:lpstr>
      <vt:lpstr>Elements of Teacher Clarity</vt:lpstr>
      <vt:lpstr>PowerPoint Presentation</vt:lpstr>
      <vt:lpstr>PowerPoint Presentation</vt:lpstr>
      <vt:lpstr>PowerPoint Presentation</vt:lpstr>
      <vt:lpstr>Why Is Success Criteria Important?</vt:lpstr>
      <vt:lpstr>PowerPoint Presentation</vt:lpstr>
      <vt:lpstr>Collective Efficacy Requires Meaningful Contact</vt:lpstr>
      <vt:lpstr>PowerPoint Presentation</vt:lpstr>
      <vt:lpstr>Key Points for Using the Modules</vt:lpstr>
      <vt:lpstr>An Active Learning Process</vt:lpstr>
      <vt:lpstr>Wrap Up: Why Are We Doing This?</vt:lpstr>
    </vt:vector>
  </TitlesOfParts>
  <Company>Sage Publications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Focused Instruction</dc:title>
  <dc:creator>Nancy Allison</dc:creator>
  <cp:lastModifiedBy>Sharon Wu</cp:lastModifiedBy>
  <cp:revision>29</cp:revision>
  <dcterms:created xsi:type="dcterms:W3CDTF">2016-01-15T12:34:13Z</dcterms:created>
  <dcterms:modified xsi:type="dcterms:W3CDTF">2018-10-08T15:50:18Z</dcterms:modified>
</cp:coreProperties>
</file>