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256" r:id="rId2"/>
    <p:sldId id="271" r:id="rId3"/>
    <p:sldId id="272" r:id="rId4"/>
    <p:sldId id="273" r:id="rId5"/>
    <p:sldId id="274" r:id="rId6"/>
    <p:sldId id="275" r:id="rId7"/>
    <p:sldId id="276" r:id="rId8"/>
    <p:sldId id="27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8" autoAdjust="0"/>
    <p:restoredTop sz="94660"/>
  </p:normalViewPr>
  <p:slideViewPr>
    <p:cSldViewPr>
      <p:cViewPr varScale="1">
        <p:scale>
          <a:sx n="76" d="100"/>
          <a:sy n="76" d="100"/>
        </p:scale>
        <p:origin x="103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8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9DA309-AFE2-4476-8E8B-527B3E791EBF}" type="datetimeFigureOut">
              <a:rPr lang="en-US" smtClean="0"/>
              <a:t>10/8/2018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4A68F25-222A-4670-8984-3A7AC7AAFD9E}" type="slidenum">
              <a:rPr lang="en-US" smtClean="0"/>
              <a:t>‹#›</a:t>
            </a:fld>
            <a:endParaRPr lang="en-US"/>
          </a:p>
        </p:txBody>
      </p:sp>
    </p:spTree>
    <p:extLst>
      <p:ext uri="{BB962C8B-B14F-4D97-AF65-F5344CB8AC3E}">
        <p14:creationId xmlns:p14="http://schemas.microsoft.com/office/powerpoint/2010/main" val="16217015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3BE76D-C75F-46B1-92F6-84A0FD1A4318}" type="datetimeFigureOut">
              <a:rPr lang="en-US" smtClean="0"/>
              <a:t>10/8/2018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CC8D44-34E3-4684-B9F6-0BBE1ECD1393}" type="slidenum">
              <a:rPr lang="en-US" smtClean="0"/>
              <a:t>‹#›</a:t>
            </a:fld>
            <a:endParaRPr lang="en-US"/>
          </a:p>
        </p:txBody>
      </p:sp>
    </p:spTree>
    <p:extLst>
      <p:ext uri="{BB962C8B-B14F-4D97-AF65-F5344CB8AC3E}">
        <p14:creationId xmlns:p14="http://schemas.microsoft.com/office/powerpoint/2010/main" val="81786152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Subtitle 8"/>
          <p:cNvSpPr>
            <a:spLocks noGrp="1"/>
          </p:cNvSpPr>
          <p:nvPr>
            <p:ph type="subTitle" idx="1" hasCustomPrompt="1"/>
          </p:nvPr>
        </p:nvSpPr>
        <p:spPr>
          <a:xfrm>
            <a:off x="933994" y="3580031"/>
            <a:ext cx="7696200" cy="990600"/>
          </a:xfrm>
          <a:prstGeom prst="rect">
            <a:avLst/>
          </a:prstGeom>
        </p:spPr>
        <p:txBody>
          <a:bodyPr>
            <a:noAutofit/>
          </a:bodyPr>
          <a:lstStyle>
            <a:lvl1pPr marL="0" indent="0" algn="ctr">
              <a:buNone/>
              <a:defRPr sz="3200" b="1" i="1" baseline="0">
                <a:solidFill>
                  <a:schemeClr val="tx2"/>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Engagement by Design</a:t>
            </a:r>
            <a:endParaRPr kumimoji="0" lang="en-US" dirty="0"/>
          </a:p>
        </p:txBody>
      </p:sp>
      <p:sp>
        <p:nvSpPr>
          <p:cNvPr id="17" name="Footer Placeholder 16"/>
          <p:cNvSpPr>
            <a:spLocks noGrp="1"/>
          </p:cNvSpPr>
          <p:nvPr>
            <p:ph type="ftr" sz="quarter" idx="11"/>
          </p:nvPr>
        </p:nvSpPr>
        <p:spPr/>
        <p:txBody>
          <a:bodyPr/>
          <a:lstStyle/>
          <a:p>
            <a:r>
              <a:rPr lang="en-US" smtClean="0"/>
              <a:t>Copyright © 2014 Corwin</a:t>
            </a:r>
            <a:endParaRPr lang="en-US" dirty="0" smtClean="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89078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83820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41812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457200" y="947410"/>
            <a:ext cx="8229600" cy="1470025"/>
          </a:xfrm>
        </p:spPr>
        <p:txBody>
          <a:bodyPr anchor="ctr">
            <a:noAutofit/>
          </a:bodyPr>
          <a:lstStyle>
            <a:lvl1pPr algn="ctr">
              <a:defRPr lang="en-US" sz="5400" b="1" dirty="0">
                <a:solidFill>
                  <a:srgbClr val="FFFFFF"/>
                </a:solidFill>
              </a:defRPr>
            </a:lvl1pPr>
          </a:lstStyle>
          <a:p>
            <a:r>
              <a:rPr kumimoji="0" lang="en-US" dirty="0" smtClean="0"/>
              <a:t>Module 1</a:t>
            </a:r>
            <a:endParaRPr kumimoji="0" lang="en-US" dirty="0"/>
          </a:p>
        </p:txBody>
      </p:sp>
      <p:sp>
        <p:nvSpPr>
          <p:cNvPr id="19" name="Rectangle 18"/>
          <p:cNvSpPr/>
          <p:nvPr userDrawn="1"/>
        </p:nvSpPr>
        <p:spPr>
          <a:xfrm>
            <a:off x="0" y="5943600"/>
            <a:ext cx="9144000" cy="914400"/>
          </a:xfrm>
          <a:prstGeom prst="rect">
            <a:avLst/>
          </a:prstGeo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2"/>
          <p:cNvPicPr>
            <a:picLocks noChangeAspect="1" noChangeArrowheads="1"/>
          </p:cNvPicPr>
          <p:nvPr userDrawn="1"/>
        </p:nvPicPr>
        <p:blipFill>
          <a:blip r:embed="rId2" cstate="print"/>
          <a:srcRect/>
          <a:stretch>
            <a:fillRect/>
          </a:stretch>
        </p:blipFill>
        <p:spPr bwMode="auto">
          <a:xfrm>
            <a:off x="7269833" y="5943600"/>
            <a:ext cx="1874167" cy="914400"/>
          </a:xfrm>
          <a:prstGeom prst="rect">
            <a:avLst/>
          </a:prstGeom>
          <a:noFill/>
          <a:ln w="9525">
            <a:noFill/>
            <a:miter lim="800000"/>
            <a:headEnd/>
            <a:tailEnd/>
          </a:ln>
          <a:effec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4800" b="1"/>
            </a:lvl1p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p:txBody>
          <a:bodyPr/>
          <a:lstStyle/>
          <a:p>
            <a:r>
              <a:rPr lang="en-US" dirty="0" smtClean="0"/>
              <a:t>Copyright © 2017 Corwin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a:prstGeom prst="rect">
            <a:avLst/>
          </a:prstGeom>
        </p:spPr>
        <p:txBody>
          <a:bodyPr vert="horz"/>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2" name="Rectangle 11"/>
          <p:cNvSpPr/>
          <p:nvPr userDrawn="1"/>
        </p:nvSpPr>
        <p:spPr>
          <a:xfrm flipV="1">
            <a:off x="1106" y="1355750"/>
            <a:ext cx="9142894"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userDrawn="1"/>
        </p:nvSpPr>
        <p:spPr>
          <a:xfrm>
            <a:off x="840" y="1320395"/>
            <a:ext cx="9143160"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userDrawn="1"/>
        </p:nvSpPr>
        <p:spPr>
          <a:xfrm>
            <a:off x="0" y="1447800"/>
            <a:ext cx="9144000" cy="45719"/>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solidFill>
                <a:srgbClr val="000000"/>
              </a:solidFill>
              <a:latin typeface="Perpetua"/>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Perpetua"/>
            </a:endParaRPr>
          </a:p>
        </p:txBody>
      </p:sp>
      <p:sp>
        <p:nvSpPr>
          <p:cNvPr id="4" name="Rectangle 6"/>
          <p:cNvSpPr>
            <a:spLocks noGrp="1" noChangeArrowheads="1"/>
          </p:cNvSpPr>
          <p:nvPr>
            <p:ph type="sldNum" sz="quarter" idx="12"/>
          </p:nvPr>
        </p:nvSpPr>
        <p:spPr>
          <a:ln/>
        </p:spPr>
        <p:txBody>
          <a:bodyPr/>
          <a:lstStyle>
            <a:lvl1pPr>
              <a:defRPr/>
            </a:lvl1pPr>
          </a:lstStyle>
          <a:p>
            <a:pPr>
              <a:defRPr/>
            </a:pPr>
            <a:fld id="{DFCE2839-0D6C-5E42-BDBA-53DE52E10458}" type="slidenum">
              <a:rPr lang="en-US">
                <a:solidFill>
                  <a:srgbClr val="000000"/>
                </a:solidFill>
                <a:latin typeface="Franklin Gothic Book"/>
              </a:rPr>
              <a:pPr>
                <a:defRPr/>
              </a:pPr>
              <a:t>‹#›</a:t>
            </a:fld>
            <a:endParaRPr lang="en-US">
              <a:solidFill>
                <a:srgbClr val="000000"/>
              </a:solidFill>
              <a:latin typeface="Franklin Gothic Book"/>
            </a:endParaRPr>
          </a:p>
        </p:txBody>
      </p:sp>
    </p:spTree>
    <p:extLst>
      <p:ext uri="{BB962C8B-B14F-4D97-AF65-F5344CB8AC3E}">
        <p14:creationId xmlns:p14="http://schemas.microsoft.com/office/powerpoint/2010/main" val="16707674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no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Copyright © 2014 Corwin</a:t>
            </a:r>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
        <p:nvSpPr>
          <p:cNvPr id="2" name="Rectangle 1"/>
          <p:cNvSpPr/>
          <p:nvPr/>
        </p:nvSpPr>
        <p:spPr>
          <a:xfrm>
            <a:off x="0" y="5943600"/>
            <a:ext cx="9144000" cy="914400"/>
          </a:xfrm>
          <a:prstGeom prst="rect">
            <a:avLst/>
          </a:prstGeo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p:cNvPicPr>
            <a:picLocks noChangeAspect="1" noChangeArrowheads="1"/>
          </p:cNvPicPr>
          <p:nvPr/>
        </p:nvPicPr>
        <p:blipFill>
          <a:blip r:embed="rId5" cstate="print"/>
          <a:srcRect/>
          <a:stretch>
            <a:fillRect/>
          </a:stretch>
        </p:blipFill>
        <p:spPr bwMode="auto">
          <a:xfrm>
            <a:off x="7269833" y="5943600"/>
            <a:ext cx="1874167" cy="9144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dt="0"/>
  <p:txStyles>
    <p:titleStyle>
      <a:lvl1pPr algn="ctr" rtl="0" eaLnBrk="1" latinLnBrk="0" hangingPunct="1">
        <a:spcBef>
          <a:spcPct val="0"/>
        </a:spcBef>
        <a:buNone/>
        <a:defRPr kumimoji="0" sz="4800" b="1" kern="1200">
          <a:solidFill>
            <a:schemeClr val="tx2"/>
          </a:solidFill>
          <a:latin typeface="Calibri" panose="020F0502020204030204" pitchFamily="34" charset="0"/>
          <a:ea typeface="+mj-ea"/>
          <a:cs typeface="Arabic Typesetting" panose="03020402040406030203" pitchFamily="66" charset="-78"/>
        </a:defRPr>
      </a:lvl1pPr>
    </p:titleStyle>
    <p:bodyStyle>
      <a:lvl1pPr marL="274320" indent="-274320" algn="l" rtl="0" eaLnBrk="1" latinLnBrk="0" hangingPunct="1">
        <a:lnSpc>
          <a:spcPct val="150000"/>
        </a:lnSpc>
        <a:spcBef>
          <a:spcPts val="580"/>
        </a:spcBef>
        <a:buClr>
          <a:schemeClr val="accent1"/>
        </a:buClr>
        <a:buSzPct val="85000"/>
        <a:buFont typeface="Wingdings 2"/>
        <a:buChar char=""/>
        <a:defRPr kumimoji="0" sz="2600" kern="1200">
          <a:solidFill>
            <a:schemeClr val="tx1"/>
          </a:solidFill>
          <a:latin typeface="Georgia" panose="02040502050405020303" pitchFamily="18" charset="0"/>
          <a:ea typeface="+mn-ea"/>
          <a:cs typeface="+mn-cs"/>
        </a:defRPr>
      </a:lvl1pPr>
      <a:lvl2pPr marL="548640" indent="-228600" algn="l" rtl="0" eaLnBrk="1" latinLnBrk="0" hangingPunct="1">
        <a:lnSpc>
          <a:spcPct val="150000"/>
        </a:lnSpc>
        <a:spcBef>
          <a:spcPts val="370"/>
        </a:spcBef>
        <a:buClr>
          <a:schemeClr val="accent2"/>
        </a:buClr>
        <a:buSzPct val="85000"/>
        <a:buFont typeface="Wingdings 2"/>
        <a:buChar char=""/>
        <a:defRPr kumimoji="0" sz="2400" kern="1200">
          <a:solidFill>
            <a:schemeClr val="tx1"/>
          </a:solidFill>
          <a:latin typeface="Georgia" panose="02040502050405020303" pitchFamily="18" charset="0"/>
          <a:ea typeface="+mn-ea"/>
          <a:cs typeface="+mn-cs"/>
        </a:defRPr>
      </a:lvl2pPr>
      <a:lvl3pPr marL="822960" indent="-228600" algn="l" rtl="0" eaLnBrk="1" latinLnBrk="0" hangingPunct="1">
        <a:lnSpc>
          <a:spcPct val="150000"/>
        </a:lnSpc>
        <a:spcBef>
          <a:spcPts val="370"/>
        </a:spcBef>
        <a:buClr>
          <a:schemeClr val="accent1">
            <a:tint val="60000"/>
          </a:schemeClr>
        </a:buClr>
        <a:buSzPct val="85000"/>
        <a:buFont typeface="Wingdings 2"/>
        <a:buChar char=""/>
        <a:defRPr kumimoji="0" sz="2000" kern="1200">
          <a:solidFill>
            <a:schemeClr val="tx1"/>
          </a:solidFill>
          <a:latin typeface="Georgia" panose="02040502050405020303" pitchFamily="18" charset="0"/>
          <a:ea typeface="+mn-ea"/>
          <a:cs typeface="+mn-cs"/>
        </a:defRPr>
      </a:lvl3pPr>
      <a:lvl4pPr marL="1097280" indent="-228600" algn="l" rtl="0" eaLnBrk="1" latinLnBrk="0" hangingPunct="1">
        <a:lnSpc>
          <a:spcPct val="150000"/>
        </a:lnSpc>
        <a:spcBef>
          <a:spcPts val="370"/>
        </a:spcBef>
        <a:buClr>
          <a:schemeClr val="accent3"/>
        </a:buClr>
        <a:buSzPct val="80000"/>
        <a:buFont typeface="Wingdings 2"/>
        <a:buChar char=""/>
        <a:defRPr kumimoji="0" sz="2000" kern="1200">
          <a:solidFill>
            <a:schemeClr val="tx1"/>
          </a:solidFill>
          <a:latin typeface="Georgia" panose="02040502050405020303" pitchFamily="18" charset="0"/>
          <a:ea typeface="+mn-ea"/>
          <a:cs typeface="+mn-cs"/>
        </a:defRPr>
      </a:lvl4pPr>
      <a:lvl5pPr marL="1371600" indent="-228600" algn="l" rtl="0" eaLnBrk="1" latinLnBrk="0" hangingPunct="1">
        <a:lnSpc>
          <a:spcPct val="150000"/>
        </a:lnSpc>
        <a:spcBef>
          <a:spcPts val="370"/>
        </a:spcBef>
        <a:buClr>
          <a:schemeClr val="accent3"/>
        </a:buClr>
        <a:buFontTx/>
        <a:buChar char="o"/>
        <a:defRPr kumimoji="0" sz="2000" kern="1200">
          <a:solidFill>
            <a:schemeClr val="tx1"/>
          </a:solidFill>
          <a:latin typeface="Georgia" panose="02040502050405020303" pitchFamily="18"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alpha val="27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3900" y="3352800"/>
            <a:ext cx="7696200" cy="990600"/>
          </a:xfrm>
        </p:spPr>
        <p:txBody>
          <a:bodyPr/>
          <a:lstStyle/>
          <a:p>
            <a:r>
              <a:rPr lang="en-US" dirty="0" smtClean="0"/>
              <a:t>The Teacher Clarity Playbook</a:t>
            </a:r>
            <a:endParaRPr lang="en-US" dirty="0"/>
          </a:p>
        </p:txBody>
      </p:sp>
      <p:sp>
        <p:nvSpPr>
          <p:cNvPr id="2" name="Title 1"/>
          <p:cNvSpPr>
            <a:spLocks noGrp="1"/>
          </p:cNvSpPr>
          <p:nvPr>
            <p:ph type="ctrTitle"/>
          </p:nvPr>
        </p:nvSpPr>
        <p:spPr/>
        <p:txBody>
          <a:bodyPr/>
          <a:lstStyle/>
          <a:p>
            <a:r>
              <a:rPr lang="en-US" dirty="0" smtClean="0"/>
              <a:t>Module 9. Establishing Mastery of Standards</a:t>
            </a:r>
            <a:endParaRPr lang="en-US" dirty="0"/>
          </a:p>
        </p:txBody>
      </p:sp>
      <p:sp>
        <p:nvSpPr>
          <p:cNvPr id="4" name="Footer Placeholder 2"/>
          <p:cNvSpPr>
            <a:spLocks noGrp="1"/>
          </p:cNvSpPr>
          <p:nvPr>
            <p:ph type="ftr" sz="quarter" idx="11"/>
          </p:nvPr>
        </p:nvSpPr>
        <p:spPr>
          <a:xfrm>
            <a:off x="914400" y="6172200"/>
            <a:ext cx="3962400" cy="457200"/>
          </a:xfrm>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Tree>
    <p:extLst>
      <p:ext uri="{BB962C8B-B14F-4D97-AF65-F5344CB8AC3E}">
        <p14:creationId xmlns:p14="http://schemas.microsoft.com/office/powerpoint/2010/main" val="3205006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 for Today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Franklin Gothic Book"/>
              </a:rPr>
              <a:pPr/>
              <a:t>2</a:t>
            </a:fld>
            <a:endParaRPr lang="en-US">
              <a:latin typeface="Franklin Gothic Book"/>
            </a:endParaRPr>
          </a:p>
        </p:txBody>
      </p:sp>
      <p:sp>
        <p:nvSpPr>
          <p:cNvPr id="5" name="Content Placeholder 4"/>
          <p:cNvSpPr>
            <a:spLocks noGrp="1"/>
          </p:cNvSpPr>
          <p:nvPr>
            <p:ph sz="quarter" idx="1"/>
          </p:nvPr>
        </p:nvSpPr>
        <p:spPr>
          <a:xfrm>
            <a:off x="914400" y="1524000"/>
            <a:ext cx="7772400" cy="4648200"/>
          </a:xfrm>
        </p:spPr>
        <p:txBody>
          <a:bodyPr>
            <a:normAutofit/>
          </a:bodyPr>
          <a:lstStyle/>
          <a:p>
            <a:pPr marL="0" indent="0">
              <a:buNone/>
            </a:pPr>
            <a:r>
              <a:rPr lang="en-US" i="1" dirty="0" smtClean="0"/>
              <a:t>Participants will</a:t>
            </a:r>
            <a:r>
              <a:rPr lang="en-US" dirty="0" smtClean="0"/>
              <a:t>:</a:t>
            </a:r>
          </a:p>
          <a:p>
            <a:r>
              <a:rPr lang="en-US" b="1" dirty="0" smtClean="0"/>
              <a:t>Understand </a:t>
            </a:r>
            <a:r>
              <a:rPr lang="en-US" dirty="0" smtClean="0"/>
              <a:t>principles of summative assessment. </a:t>
            </a:r>
          </a:p>
          <a:p>
            <a:r>
              <a:rPr lang="en-US" b="1" dirty="0" smtClean="0"/>
              <a:t>Examine</a:t>
            </a:r>
            <a:r>
              <a:rPr lang="en-US" dirty="0" smtClean="0"/>
              <a:t> </a:t>
            </a:r>
            <a:r>
              <a:rPr lang="en-US" b="1" dirty="0"/>
              <a:t>examples</a:t>
            </a:r>
            <a:r>
              <a:rPr lang="en-US" dirty="0"/>
              <a:t> of </a:t>
            </a:r>
            <a:r>
              <a:rPr lang="en-US" dirty="0" smtClean="0"/>
              <a:t>summative assessment items in </a:t>
            </a:r>
            <a:r>
              <a:rPr lang="en-US" dirty="0"/>
              <a:t>four grade levels</a:t>
            </a:r>
          </a:p>
          <a:p>
            <a:pPr>
              <a:lnSpc>
                <a:spcPct val="110000"/>
              </a:lnSpc>
            </a:pPr>
            <a:r>
              <a:rPr lang="en-US" b="1" dirty="0"/>
              <a:t>Complete</a:t>
            </a:r>
            <a:r>
              <a:rPr lang="en-US" dirty="0"/>
              <a:t> </a:t>
            </a:r>
            <a:r>
              <a:rPr lang="en-US" b="1" dirty="0"/>
              <a:t>two guided learning exercises </a:t>
            </a:r>
            <a:r>
              <a:rPr lang="en-US" dirty="0"/>
              <a:t>to check for understanding </a:t>
            </a:r>
          </a:p>
          <a:p>
            <a:pPr>
              <a:lnSpc>
                <a:spcPct val="110000"/>
              </a:lnSpc>
            </a:pPr>
            <a:r>
              <a:rPr lang="en-US" b="1" dirty="0"/>
              <a:t>Apply</a:t>
            </a:r>
            <a:r>
              <a:rPr lang="en-US" dirty="0"/>
              <a:t> </a:t>
            </a:r>
            <a:r>
              <a:rPr lang="en-US" b="1" dirty="0"/>
              <a:t>the process </a:t>
            </a:r>
            <a:r>
              <a:rPr lang="en-US" dirty="0" smtClean="0"/>
              <a:t>outline summative assessment details for </a:t>
            </a:r>
            <a:r>
              <a:rPr lang="en-US" dirty="0"/>
              <a:t>the selected standard </a:t>
            </a:r>
          </a:p>
          <a:p>
            <a:endParaRPr lang="en-US" dirty="0"/>
          </a:p>
          <a:p>
            <a:pPr marL="0" indent="0">
              <a:buNone/>
            </a:pPr>
            <a:endParaRPr lang="en-US" dirty="0" smtClean="0"/>
          </a:p>
        </p:txBody>
      </p:sp>
      <p:sp>
        <p:nvSpPr>
          <p:cNvPr id="6" name="Footer Placeholder 2"/>
          <p:cNvSpPr>
            <a:spLocks noGrp="1"/>
          </p:cNvSpPr>
          <p:nvPr>
            <p:ph type="ftr" sz="quarter" idx="11"/>
          </p:nvPr>
        </p:nvSpPr>
        <p:spPr>
          <a:xfrm>
            <a:off x="914400" y="6172200"/>
            <a:ext cx="3962400" cy="457200"/>
          </a:xfrm>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Tree>
    <p:extLst>
      <p:ext uri="{BB962C8B-B14F-4D97-AF65-F5344CB8AC3E}">
        <p14:creationId xmlns:p14="http://schemas.microsoft.com/office/powerpoint/2010/main" val="509124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B6F15528-21DE-4FAA-801E-634DDDAF4B2B}" type="slidenum">
              <a:rPr lang="en-US" smtClean="0">
                <a:latin typeface="Franklin Gothic Book"/>
              </a:rPr>
              <a:pPr/>
              <a:t>3</a:t>
            </a:fld>
            <a:endParaRPr lang="en-US">
              <a:latin typeface="Franklin Gothic Book"/>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0" y="152400"/>
            <a:ext cx="4724400" cy="5728850"/>
          </a:xfrm>
          <a:prstGeom prst="rect">
            <a:avLst/>
          </a:prstGeom>
        </p:spPr>
      </p:pic>
      <p:sp>
        <p:nvSpPr>
          <p:cNvPr id="5" name="Footer Placeholder 2"/>
          <p:cNvSpPr>
            <a:spLocks noGrp="1"/>
          </p:cNvSpPr>
          <p:nvPr>
            <p:ph type="ftr" sz="quarter" idx="11"/>
          </p:nvPr>
        </p:nvSpPr>
        <p:spPr>
          <a:xfrm>
            <a:off x="914400" y="6172200"/>
            <a:ext cx="3962400" cy="457200"/>
          </a:xfrm>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Tree>
    <p:extLst>
      <p:ext uri="{BB962C8B-B14F-4D97-AF65-F5344CB8AC3E}">
        <p14:creationId xmlns:p14="http://schemas.microsoft.com/office/powerpoint/2010/main" val="2115273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Modeling</a:t>
            </a:r>
            <a:endParaRPr lang="en-US" dirty="0"/>
          </a:p>
        </p:txBody>
      </p:sp>
      <p:sp>
        <p:nvSpPr>
          <p:cNvPr id="3" name="Slide Number Placeholder 2"/>
          <p:cNvSpPr>
            <a:spLocks noGrp="1"/>
          </p:cNvSpPr>
          <p:nvPr>
            <p:ph type="sldNum" sz="quarter" idx="12"/>
          </p:nvPr>
        </p:nvSpPr>
        <p:spPr/>
        <p:txBody>
          <a:bodyPr/>
          <a:lstStyle/>
          <a:p>
            <a:pPr>
              <a:defRPr/>
            </a:pPr>
            <a:fld id="{DFCE2839-0D6C-5E42-BDBA-53DE52E10458}" type="slidenum">
              <a:rPr lang="en-US" smtClean="0">
                <a:solidFill>
                  <a:schemeClr val="bg1"/>
                </a:solidFill>
                <a:latin typeface="Franklin Gothic Book"/>
              </a:rPr>
              <a:pPr>
                <a:defRPr/>
              </a:pPr>
              <a:t>4</a:t>
            </a:fld>
            <a:endParaRPr lang="en-US" dirty="0">
              <a:solidFill>
                <a:schemeClr val="bg1"/>
              </a:solidFill>
              <a:latin typeface="Franklin Gothic Book"/>
            </a:endParaRPr>
          </a:p>
        </p:txBody>
      </p:sp>
      <p:sp>
        <p:nvSpPr>
          <p:cNvPr id="5" name="Content Placeholder 4"/>
          <p:cNvSpPr>
            <a:spLocks noGrp="1"/>
          </p:cNvSpPr>
          <p:nvPr>
            <p:ph sz="quarter" idx="1"/>
          </p:nvPr>
        </p:nvSpPr>
        <p:spPr/>
        <p:txBody>
          <a:bodyPr/>
          <a:lstStyle/>
          <a:p>
            <a:pPr marL="0" indent="0" algn="ctr">
              <a:buNone/>
            </a:pPr>
            <a:r>
              <a:rPr lang="en-US" sz="2800" i="1" dirty="0" smtClean="0"/>
              <a:t>Read and discuss the four examples beginning on page 108.</a:t>
            </a:r>
          </a:p>
          <a:p>
            <a:pPr marL="0" indent="0" algn="ctr">
              <a:lnSpc>
                <a:spcPct val="100000"/>
              </a:lnSpc>
              <a:buNone/>
            </a:pPr>
            <a:r>
              <a:rPr lang="en-US" sz="2400" dirty="0" smtClean="0"/>
              <a:t>Examine how the summative assessment is linked to the Standard, Learning Progression, daily Learning Intention, Success Criteria, and Relevancy Check. </a:t>
            </a:r>
          </a:p>
          <a:p>
            <a:pPr marL="0" indent="0" algn="ctr">
              <a:lnSpc>
                <a:spcPct val="100000"/>
              </a:lnSpc>
              <a:buNone/>
            </a:pPr>
            <a:endParaRPr lang="en-US" sz="2400" dirty="0" smtClean="0"/>
          </a:p>
          <a:p>
            <a:pPr>
              <a:lnSpc>
                <a:spcPct val="100000"/>
              </a:lnSpc>
            </a:pPr>
            <a:r>
              <a:rPr lang="en-US" sz="2800" dirty="0" smtClean="0"/>
              <a:t>In what ways does this ensure that students are assessed on what they have learned?</a:t>
            </a:r>
          </a:p>
          <a:p>
            <a:pPr marL="0" indent="0" algn="ctr">
              <a:lnSpc>
                <a:spcPct val="100000"/>
              </a:lnSpc>
              <a:buNone/>
            </a:pPr>
            <a:endParaRPr lang="en-US" sz="3000" dirty="0" smtClean="0"/>
          </a:p>
        </p:txBody>
      </p:sp>
      <p:sp>
        <p:nvSpPr>
          <p:cNvPr id="6" name="Footer Placeholder 2"/>
          <p:cNvSpPr>
            <a:spLocks noGrp="1"/>
          </p:cNvSpPr>
          <p:nvPr>
            <p:ph type="ftr" sz="quarter" idx="11"/>
          </p:nvPr>
        </p:nvSpPr>
        <p:spPr>
          <a:xfrm>
            <a:off x="914400" y="6172200"/>
            <a:ext cx="3962400" cy="457200"/>
          </a:xfrm>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Tree>
    <p:extLst>
      <p:ext uri="{BB962C8B-B14F-4D97-AF65-F5344CB8AC3E}">
        <p14:creationId xmlns:p14="http://schemas.microsoft.com/office/powerpoint/2010/main" val="4008292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Practice </a:t>
            </a:r>
            <a:endParaRPr lang="en-US" dirty="0"/>
          </a:p>
        </p:txBody>
      </p:sp>
      <p:sp>
        <p:nvSpPr>
          <p:cNvPr id="3" name="Footer Placeholder 2"/>
          <p:cNvSpPr>
            <a:spLocks noGrp="1"/>
          </p:cNvSpPr>
          <p:nvPr>
            <p:ph type="ftr" sz="quarter" idx="11"/>
          </p:nvPr>
        </p:nvSpPr>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Franklin Gothic Book"/>
              </a:rPr>
              <a:pPr/>
              <a:t>5</a:t>
            </a:fld>
            <a:endParaRPr lang="en-US">
              <a:latin typeface="Franklin Gothic Book"/>
            </a:endParaRPr>
          </a:p>
        </p:txBody>
      </p:sp>
      <p:sp>
        <p:nvSpPr>
          <p:cNvPr id="5" name="Content Placeholder 4"/>
          <p:cNvSpPr>
            <a:spLocks noGrp="1"/>
          </p:cNvSpPr>
          <p:nvPr>
            <p:ph sz="quarter" idx="1"/>
          </p:nvPr>
        </p:nvSpPr>
        <p:spPr/>
        <p:txBody>
          <a:bodyPr/>
          <a:lstStyle/>
          <a:p>
            <a:pPr>
              <a:lnSpc>
                <a:spcPct val="100000"/>
              </a:lnSpc>
            </a:pPr>
            <a:r>
              <a:rPr lang="en-US" dirty="0" smtClean="0"/>
              <a:t>For the first task on page 115, design an sample item or assessment task aligned to the learning intention and assessment format listed. </a:t>
            </a:r>
          </a:p>
          <a:p>
            <a:pPr>
              <a:lnSpc>
                <a:spcPct val="100000"/>
              </a:lnSpc>
            </a:pPr>
            <a:r>
              <a:rPr lang="en-US" dirty="0" smtClean="0"/>
              <a:t>Complete the second task on page 116 by completing a relevancy check for the assessment item listed. </a:t>
            </a:r>
            <a:r>
              <a:rPr lang="en-US" i="1" dirty="0" smtClean="0"/>
              <a:t>There may be more than one response for each item</a:t>
            </a:r>
            <a:r>
              <a:rPr lang="en-US" dirty="0" smtClean="0"/>
              <a:t>. </a:t>
            </a:r>
          </a:p>
          <a:p>
            <a:pPr>
              <a:lnSpc>
                <a:spcPct val="100000"/>
              </a:lnSpc>
            </a:pPr>
            <a:r>
              <a:rPr lang="en-US" dirty="0" smtClean="0"/>
              <a:t>Check for understanding by viewing the possible answers in </a:t>
            </a:r>
            <a:r>
              <a:rPr lang="en-US" i="1" dirty="0" smtClean="0"/>
              <a:t>The Teacher Clarity Playbook </a:t>
            </a:r>
            <a:r>
              <a:rPr lang="en-US" dirty="0" smtClean="0"/>
              <a:t>appendix. </a:t>
            </a:r>
            <a:endParaRPr lang="en-US" dirty="0"/>
          </a:p>
        </p:txBody>
      </p:sp>
    </p:spTree>
    <p:extLst>
      <p:ext uri="{BB962C8B-B14F-4D97-AF65-F5344CB8AC3E}">
        <p14:creationId xmlns:p14="http://schemas.microsoft.com/office/powerpoint/2010/main" val="1912716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Your Own</a:t>
            </a:r>
            <a:endParaRPr lang="en-US" dirty="0"/>
          </a:p>
        </p:txBody>
      </p:sp>
      <p:sp>
        <p:nvSpPr>
          <p:cNvPr id="3" name="Footer Placeholder 2"/>
          <p:cNvSpPr>
            <a:spLocks noGrp="1"/>
          </p:cNvSpPr>
          <p:nvPr>
            <p:ph type="ftr" sz="quarter" idx="11"/>
          </p:nvPr>
        </p:nvSpPr>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Franklin Gothic Book"/>
              </a:rPr>
              <a:pPr/>
              <a:t>6</a:t>
            </a:fld>
            <a:endParaRPr lang="en-US">
              <a:latin typeface="Franklin Gothic Book"/>
            </a:endParaRPr>
          </a:p>
        </p:txBody>
      </p:sp>
      <p:sp>
        <p:nvSpPr>
          <p:cNvPr id="5" name="Content Placeholder 4"/>
          <p:cNvSpPr>
            <a:spLocks noGrp="1"/>
          </p:cNvSpPr>
          <p:nvPr>
            <p:ph sz="quarter" idx="1"/>
          </p:nvPr>
        </p:nvSpPr>
        <p:spPr/>
        <p:txBody>
          <a:bodyPr/>
          <a:lstStyle/>
          <a:p>
            <a:pPr>
              <a:lnSpc>
                <a:spcPct val="100000"/>
              </a:lnSpc>
            </a:pPr>
            <a:r>
              <a:rPr lang="en-US" dirty="0" smtClean="0"/>
              <a:t>Individually or in teams, use the same process to plan a summative assessment using the template. </a:t>
            </a:r>
          </a:p>
          <a:p>
            <a:pPr>
              <a:lnSpc>
                <a:spcPct val="100000"/>
              </a:lnSpc>
            </a:pPr>
            <a:r>
              <a:rPr lang="en-US" dirty="0" smtClean="0"/>
              <a:t>This is a new template designed to capture your ideas for ways to determine mastery of the standard selected. </a:t>
            </a:r>
          </a:p>
          <a:p>
            <a:pPr>
              <a:lnSpc>
                <a:spcPct val="100000"/>
              </a:lnSpc>
            </a:pPr>
            <a:r>
              <a:rPr lang="en-US" dirty="0" smtClean="0"/>
              <a:t>Complete this on chart paper, or using digital collaboration tools. </a:t>
            </a:r>
            <a:endParaRPr lang="en-US" dirty="0"/>
          </a:p>
        </p:txBody>
      </p:sp>
    </p:spTree>
    <p:extLst>
      <p:ext uri="{BB962C8B-B14F-4D97-AF65-F5344CB8AC3E}">
        <p14:creationId xmlns:p14="http://schemas.microsoft.com/office/powerpoint/2010/main" val="243604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PLC Conversations</a:t>
            </a:r>
            <a:endParaRPr lang="en-US" dirty="0"/>
          </a:p>
        </p:txBody>
      </p:sp>
      <p:sp>
        <p:nvSpPr>
          <p:cNvPr id="3" name="Footer Placeholder 2"/>
          <p:cNvSpPr>
            <a:spLocks noGrp="1"/>
          </p:cNvSpPr>
          <p:nvPr>
            <p:ph type="ftr" sz="quarter" idx="11"/>
          </p:nvPr>
        </p:nvSpPr>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Franklin Gothic Book"/>
              </a:rPr>
              <a:pPr/>
              <a:t>7</a:t>
            </a:fld>
            <a:endParaRPr lang="en-US">
              <a:latin typeface="Franklin Gothic Book"/>
            </a:endParaRPr>
          </a:p>
        </p:txBody>
      </p:sp>
      <p:sp>
        <p:nvSpPr>
          <p:cNvPr id="5" name="Content Placeholder 4"/>
          <p:cNvSpPr>
            <a:spLocks noGrp="1"/>
          </p:cNvSpPr>
          <p:nvPr>
            <p:ph sz="quarter" idx="1"/>
          </p:nvPr>
        </p:nvSpPr>
        <p:spPr/>
        <p:txBody>
          <a:bodyPr/>
          <a:lstStyle/>
          <a:p>
            <a:pPr lvl="0"/>
            <a:r>
              <a:rPr lang="en-US" dirty="0"/>
              <a:t>What challenged you in this module?</a:t>
            </a:r>
          </a:p>
          <a:p>
            <a:pPr lvl="0"/>
            <a:r>
              <a:rPr lang="en-US" dirty="0"/>
              <a:t>What does it mean to have really learned something at a deep level?</a:t>
            </a:r>
          </a:p>
          <a:p>
            <a:pPr lvl="0"/>
            <a:r>
              <a:rPr lang="en-US" dirty="0"/>
              <a:t>What will we do if students do not master the standards?</a:t>
            </a:r>
          </a:p>
          <a:p>
            <a:pPr marL="0" indent="0">
              <a:buNone/>
            </a:pPr>
            <a:endParaRPr lang="en-US" dirty="0"/>
          </a:p>
        </p:txBody>
      </p:sp>
    </p:spTree>
    <p:extLst>
      <p:ext uri="{BB962C8B-B14F-4D97-AF65-F5344CB8AC3E}">
        <p14:creationId xmlns:p14="http://schemas.microsoft.com/office/powerpoint/2010/main" val="2593359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Wrap Up: Why Are We Doing This?</a:t>
            </a:r>
            <a:endParaRPr lang="en-US" sz="4000" dirty="0"/>
          </a:p>
        </p:txBody>
      </p:sp>
      <p:sp>
        <p:nvSpPr>
          <p:cNvPr id="3" name="Footer Placeholder 2"/>
          <p:cNvSpPr>
            <a:spLocks noGrp="1"/>
          </p:cNvSpPr>
          <p:nvPr>
            <p:ph type="ftr" sz="quarter" idx="11"/>
          </p:nvPr>
        </p:nvSpPr>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Franklin Gothic Book"/>
              </a:rPr>
              <a:pPr/>
              <a:t>8</a:t>
            </a:fld>
            <a:endParaRPr lang="en-US">
              <a:latin typeface="Franklin Gothic Book"/>
            </a:endParaRPr>
          </a:p>
        </p:txBody>
      </p:sp>
      <p:sp>
        <p:nvSpPr>
          <p:cNvPr id="5" name="Content Placeholder 4"/>
          <p:cNvSpPr>
            <a:spLocks noGrp="1"/>
          </p:cNvSpPr>
          <p:nvPr>
            <p:ph sz="quarter" idx="1"/>
          </p:nvPr>
        </p:nvSpPr>
        <p:spPr>
          <a:xfrm>
            <a:off x="381000" y="1447800"/>
            <a:ext cx="8382000" cy="4572000"/>
          </a:xfrm>
        </p:spPr>
        <p:txBody>
          <a:bodyPr/>
          <a:lstStyle/>
          <a:p>
            <a:pPr marL="0" indent="0">
              <a:buNone/>
            </a:pPr>
            <a:r>
              <a:rPr lang="en-US" dirty="0" smtClean="0"/>
              <a:t>“</a:t>
            </a:r>
            <a:r>
              <a:rPr lang="en-US" dirty="0"/>
              <a:t>Summative assessment is the link between teaching and learning. It is not sufficient to say that by virtue of the fact that we have taught something, students have learned it. On the other hand, it is also unacceptable to blame students for </a:t>
            </a:r>
            <a:r>
              <a:rPr lang="en-US" i="1" dirty="0"/>
              <a:t>not</a:t>
            </a:r>
            <a:r>
              <a:rPr lang="en-US" dirty="0"/>
              <a:t> learning. Summative assessments give students information about their learning, and they give teachers feedback about their teaching</a:t>
            </a:r>
            <a:r>
              <a:rPr lang="en-US" dirty="0" smtClean="0"/>
              <a:t>.” (p. </a:t>
            </a:r>
            <a:r>
              <a:rPr lang="en-US" smtClean="0"/>
              <a:t>106) </a:t>
            </a:r>
            <a:endParaRPr lang="en-US" dirty="0"/>
          </a:p>
        </p:txBody>
      </p:sp>
    </p:spTree>
    <p:extLst>
      <p:ext uri="{BB962C8B-B14F-4D97-AF65-F5344CB8AC3E}">
        <p14:creationId xmlns:p14="http://schemas.microsoft.com/office/powerpoint/2010/main" val="26674003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DRC Master 6-12_1-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PDRC Master 6-12_1-20-15</Template>
  <TotalTime>61</TotalTime>
  <Words>386</Words>
  <Application>Microsoft Office PowerPoint</Application>
  <PresentationFormat>On-screen Show (4:3)</PresentationFormat>
  <Paragraphs>42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Arabic Typesetting</vt:lpstr>
      <vt:lpstr>Calibri</vt:lpstr>
      <vt:lpstr>Franklin Gothic Book</vt:lpstr>
      <vt:lpstr>Georgia</vt:lpstr>
      <vt:lpstr>Perpetua</vt:lpstr>
      <vt:lpstr>Wingdings 2</vt:lpstr>
      <vt:lpstr>PDRC Master 6-12_1-20-15</vt:lpstr>
      <vt:lpstr>Module 9. Establishing Mastery of Standards</vt:lpstr>
      <vt:lpstr>Objectives for Today</vt:lpstr>
      <vt:lpstr>PowerPoint Presentation</vt:lpstr>
      <vt:lpstr>Modeling</vt:lpstr>
      <vt:lpstr>Guided Practice </vt:lpstr>
      <vt:lpstr>On Your Own</vt:lpstr>
      <vt:lpstr>PLC Conversations</vt:lpstr>
      <vt:lpstr>Wrap Up: Why Are We Doing This?</vt:lpstr>
    </vt:vector>
  </TitlesOfParts>
  <Company>Sage Publications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Focused Instruction</dc:title>
  <dc:creator>Nancy Allison</dc:creator>
  <cp:lastModifiedBy>Sharon Wu</cp:lastModifiedBy>
  <cp:revision>15</cp:revision>
  <dcterms:created xsi:type="dcterms:W3CDTF">2016-01-15T12:34:13Z</dcterms:created>
  <dcterms:modified xsi:type="dcterms:W3CDTF">2018-10-08T15:30:49Z</dcterms:modified>
</cp:coreProperties>
</file>