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7" r:id="rId11"/>
    <p:sldId id="268" r:id="rId12"/>
    <p:sldId id="269" r:id="rId13"/>
    <p:sldId id="271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0AC59-2552-4062-A16A-51764D8D0CB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B5D2C-FFF6-4730-B715-EAC2D9DC6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3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B5D2C-FFF6-4730-B715-EAC2D9DC66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7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B5D2C-FFF6-4730-B715-EAC2D9DC66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914400" y="3429000"/>
            <a:ext cx="7467600" cy="0"/>
          </a:xfrm>
          <a:prstGeom prst="line">
            <a:avLst/>
          </a:prstGeom>
          <a:ln w="28575">
            <a:solidFill>
              <a:srgbClr val="AA3F3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4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666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09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16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57150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79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808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88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4400" y="1371600"/>
            <a:ext cx="746760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88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407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97180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273050"/>
            <a:ext cx="4724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971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0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40F8-E19A-41BF-9E38-36B162CD8F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47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Line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5635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40F8-E19A-41BF-9E38-36B162CD8F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685800"/>
            <a:ext cx="4572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0" y="764383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0" y="838200"/>
            <a:ext cx="342900" cy="0"/>
          </a:xfrm>
          <a:prstGeom prst="line">
            <a:avLst/>
          </a:prstGeom>
          <a:ln w="1270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-4288" y="914400"/>
            <a:ext cx="609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-4288" y="990600"/>
            <a:ext cx="685800" cy="0"/>
          </a:xfrm>
          <a:prstGeom prst="line">
            <a:avLst/>
          </a:prstGeom>
          <a:ln w="19050">
            <a:solidFill>
              <a:srgbClr val="AA3F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 userDrawn="1"/>
        </p:nvSpPr>
        <p:spPr>
          <a:xfrm>
            <a:off x="445763" y="662939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2" name="Oval 21"/>
          <p:cNvSpPr/>
          <p:nvPr userDrawn="1"/>
        </p:nvSpPr>
        <p:spPr>
          <a:xfrm>
            <a:off x="661984" y="726284"/>
            <a:ext cx="76201" cy="7619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3" name="Oval 22"/>
          <p:cNvSpPr/>
          <p:nvPr userDrawn="1"/>
        </p:nvSpPr>
        <p:spPr>
          <a:xfrm>
            <a:off x="320040" y="815340"/>
            <a:ext cx="45719" cy="45719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4" name="Oval 23"/>
          <p:cNvSpPr/>
          <p:nvPr userDrawn="1"/>
        </p:nvSpPr>
        <p:spPr>
          <a:xfrm>
            <a:off x="601024" y="891539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25" name="Oval 24"/>
          <p:cNvSpPr/>
          <p:nvPr userDrawn="1"/>
        </p:nvSpPr>
        <p:spPr>
          <a:xfrm>
            <a:off x="657696" y="952501"/>
            <a:ext cx="76201" cy="76198"/>
          </a:xfrm>
          <a:prstGeom prst="ellipse">
            <a:avLst/>
          </a:prstGeom>
          <a:solidFill>
            <a:srgbClr val="AA3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611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AA3F3C"/>
          </a:solidFill>
          <a:latin typeface="Rockwell" panose="02060603020205020403" pitchFamily="18" charset="0"/>
          <a:ea typeface="Dotum" panose="020B0600000101010101" pitchFamily="34" charset="-127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8: Supporting Students as Collaborative Learners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ReLeah Lent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11430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Student-Led Whole-Group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Discipline-specific topics relevant to the unit of </a:t>
            </a:r>
            <a:r>
              <a:rPr lang="en-US" dirty="0" smtClean="0"/>
              <a:t>study are brainstormed </a:t>
            </a:r>
            <a:r>
              <a:rPr lang="en-US" dirty="0"/>
              <a:t>by students with guidance from </a:t>
            </a:r>
            <a:r>
              <a:rPr lang="en-US" dirty="0" smtClean="0"/>
              <a:t>the teacher.</a:t>
            </a:r>
            <a:endParaRPr lang="en-US" dirty="0"/>
          </a:p>
          <a:p>
            <a:pPr lvl="0"/>
            <a:r>
              <a:rPr lang="en-US" dirty="0" smtClean="0"/>
              <a:t>Students research how </a:t>
            </a:r>
            <a:r>
              <a:rPr lang="en-US" dirty="0"/>
              <a:t>the topic relates to the overall </a:t>
            </a:r>
            <a:r>
              <a:rPr lang="en-US" dirty="0" smtClean="0"/>
              <a:t>unit.</a:t>
            </a:r>
            <a:endParaRPr lang="en-US" dirty="0"/>
          </a:p>
          <a:p>
            <a:pPr lvl="0"/>
            <a:r>
              <a:rPr lang="en-US" dirty="0" smtClean="0"/>
              <a:t>Students then prepare an introduction and open-ended </a:t>
            </a:r>
            <a:r>
              <a:rPr lang="en-US" dirty="0"/>
              <a:t>questions to guide the rest of the class </a:t>
            </a:r>
            <a:r>
              <a:rPr lang="en-US" dirty="0" smtClean="0"/>
              <a:t>in a discussion of their topic.</a:t>
            </a:r>
          </a:p>
          <a:p>
            <a:pPr lvl="0"/>
            <a:r>
              <a:rPr lang="en-US" dirty="0" smtClean="0"/>
              <a:t>Students take turns leading the discussions to build deeper knowledge for the entire group.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17526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6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Value inquiry over information</a:t>
            </a:r>
          </a:p>
          <a:p>
            <a:pPr lvl="0"/>
            <a:r>
              <a:rPr lang="en-US" dirty="0" smtClean="0"/>
              <a:t>Are formal </a:t>
            </a:r>
            <a:r>
              <a:rPr lang="en-US" dirty="0"/>
              <a:t>in nature and always based on a text</a:t>
            </a:r>
          </a:p>
          <a:p>
            <a:pPr lvl="0"/>
            <a:r>
              <a:rPr lang="en-US" dirty="0" smtClean="0"/>
              <a:t>Use protocols to guide the discussion</a:t>
            </a:r>
            <a:endParaRPr lang="en-US" dirty="0"/>
          </a:p>
          <a:p>
            <a:pPr lvl="0"/>
            <a:r>
              <a:rPr lang="en-US" dirty="0" smtClean="0"/>
              <a:t>Require a facilitator (the teacher </a:t>
            </a:r>
            <a:r>
              <a:rPr lang="en-US" dirty="0"/>
              <a:t>at first to serve as </a:t>
            </a:r>
            <a:r>
              <a:rPr lang="en-US" dirty="0" smtClean="0"/>
              <a:t>a model) who </a:t>
            </a:r>
            <a:r>
              <a:rPr lang="en-US" dirty="0"/>
              <a:t>takes </a:t>
            </a:r>
            <a:r>
              <a:rPr lang="en-US" dirty="0" smtClean="0"/>
              <a:t>the group back </a:t>
            </a:r>
            <a:r>
              <a:rPr lang="en-US" dirty="0"/>
              <a:t>to </a:t>
            </a:r>
            <a:r>
              <a:rPr lang="en-US" dirty="0" smtClean="0"/>
              <a:t>the text </a:t>
            </a:r>
            <a:r>
              <a:rPr lang="en-US" dirty="0"/>
              <a:t>as well as encouraging thoughtful responses</a:t>
            </a:r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467600" y="6356350"/>
            <a:ext cx="12192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Learning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Immerse students in the work of the discipline</a:t>
            </a:r>
          </a:p>
          <a:p>
            <a:pPr lvl="0"/>
            <a:r>
              <a:rPr lang="en-US" dirty="0"/>
              <a:t>Make a meaningful impact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9906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47" y="2972752"/>
            <a:ext cx="4712706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3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Finish reading Chapter 5 in </a:t>
            </a:r>
            <a:r>
              <a:rPr lang="en-US" sz="2800" i="1" dirty="0" smtClean="0"/>
              <a:t>This Is Disciplinary </a:t>
            </a:r>
            <a:r>
              <a:rPr lang="en-US" sz="2800" i="1" dirty="0" smtClean="0"/>
              <a:t>Literacy. . . </a:t>
            </a:r>
            <a:r>
              <a:rPr lang="en-US" sz="2800" dirty="0" smtClean="0"/>
              <a:t>It </a:t>
            </a:r>
            <a:r>
              <a:rPr lang="en-US" sz="2800" dirty="0" smtClean="0"/>
              <a:t>will more fully explain the collaborative learning activities we have discussed.</a:t>
            </a:r>
          </a:p>
          <a:p>
            <a:r>
              <a:rPr lang="en-US" sz="2800" dirty="0" smtClean="0"/>
              <a:t>Read Chapter 6 in </a:t>
            </a:r>
            <a:r>
              <a:rPr lang="en-US" sz="2800" i="1" dirty="0" smtClean="0"/>
              <a:t>This Is Disciplinary </a:t>
            </a:r>
            <a:r>
              <a:rPr lang="en-US" sz="2800" i="1" dirty="0" smtClean="0"/>
              <a:t>Literacy. . . </a:t>
            </a:r>
            <a:r>
              <a:rPr lang="en-US" sz="2800" dirty="0" smtClean="0"/>
              <a:t>It </a:t>
            </a:r>
            <a:r>
              <a:rPr lang="en-US" sz="2800" dirty="0" smtClean="0"/>
              <a:t>will give you an amazing glimpse into the life of a school that fully embraced disciplinary literacy and help you understand the power of this type of learning.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08725"/>
            <a:ext cx="13335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think about everything you have learned about disciplinary literacy in these professional development sessions.</a:t>
            </a:r>
          </a:p>
          <a:p>
            <a:r>
              <a:rPr lang="en-US" dirty="0" smtClean="0"/>
              <a:t>Jot down the three most important things you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“When we rely on each other to come up with something that is important or meaningful, we really begin working </a:t>
            </a:r>
            <a:r>
              <a:rPr lang="en-US" i="1" dirty="0" smtClean="0"/>
              <a:t>together</a:t>
            </a:r>
            <a:r>
              <a:rPr lang="en-US" dirty="0" smtClean="0"/>
              <a:t> rather than just doing what the teacher tells us to do in a group.”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—from </a:t>
            </a:r>
            <a:r>
              <a:rPr lang="en-US" i="1" dirty="0" smtClean="0"/>
              <a:t>This Is Disciplinary Literacy…</a:t>
            </a:r>
          </a:p>
          <a:p>
            <a:pPr marL="0" indent="0" algn="r">
              <a:buNone/>
            </a:pPr>
            <a:r>
              <a:rPr lang="en-US" dirty="0" smtClean="0"/>
              <a:t>by </a:t>
            </a:r>
            <a:r>
              <a:rPr lang="en-US" dirty="0" err="1" smtClean="0"/>
              <a:t>ReLeah</a:t>
            </a:r>
            <a:r>
              <a:rPr lang="en-US" dirty="0" smtClean="0"/>
              <a:t> Lent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53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It Back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discussion partner.</a:t>
            </a:r>
          </a:p>
          <a:p>
            <a:r>
              <a:rPr lang="en-US" dirty="0" smtClean="0"/>
              <a:t>Discuss the moves you feel you need to make to facilitate successful collaborative learning in your classroom based on your reading of </a:t>
            </a:r>
            <a:r>
              <a:rPr lang="en-US" dirty="0" err="1" smtClean="0"/>
              <a:t>ReLeah</a:t>
            </a:r>
            <a:r>
              <a:rPr lang="en-US" dirty="0" smtClean="0"/>
              <a:t> Lent’s </a:t>
            </a:r>
            <a:r>
              <a:rPr lang="en-US" i="1" dirty="0" smtClean="0"/>
              <a:t>This Is Disciplinary Literacy….”</a:t>
            </a:r>
          </a:p>
          <a:p>
            <a:r>
              <a:rPr lang="en-US" dirty="0" smtClean="0"/>
              <a:t>If you have already made some of these moves, discuss their effect on learning.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356350"/>
            <a:ext cx="10668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8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This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Participants </a:t>
            </a:r>
            <a:r>
              <a:rPr lang="en-US" dirty="0" smtClean="0"/>
              <a:t>will: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xamine the student’s role in a collaborative learning experience.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onsider the importance of co-created norms in helping students hold themselves account for their own and their group’s learning.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introduced to three collaborative learning activities that can be used successfully in any discipline.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82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During collaborative learning activities, students learn </a:t>
            </a:r>
            <a:r>
              <a:rPr lang="en-US" sz="3200" dirty="0" smtClean="0"/>
              <a:t>to…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se the language of the discipline appropriately.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356350"/>
            <a:ext cx="9144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</a:t>
            </a:r>
            <a:r>
              <a:rPr lang="en-US" dirty="0" smtClean="0"/>
              <a:t>isten carefully to other people’s perspectives.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05200"/>
            <a:ext cx="8229600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</a:t>
            </a:r>
            <a:r>
              <a:rPr lang="en-US" dirty="0" smtClean="0"/>
              <a:t>old on to their thinking.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91000"/>
            <a:ext cx="8229600" cy="746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</a:t>
            </a:r>
            <a:r>
              <a:rPr lang="en-US" dirty="0" smtClean="0"/>
              <a:t>uestion the status quo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95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</a:t>
            </a:r>
            <a:r>
              <a:rPr lang="en-US" dirty="0" smtClean="0"/>
              <a:t>articipate in the activities of a discipline to construct meaning.</a:t>
            </a:r>
          </a:p>
        </p:txBody>
      </p:sp>
    </p:spTree>
    <p:extLst>
      <p:ext uri="{BB962C8B-B14F-4D97-AF65-F5344CB8AC3E}">
        <p14:creationId xmlns:p14="http://schemas.microsoft.com/office/powerpoint/2010/main" val="375876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ReLeah</a:t>
            </a:r>
            <a:r>
              <a:rPr lang="en-US" dirty="0" smtClean="0"/>
              <a:t> Lent says,</a:t>
            </a:r>
          </a:p>
          <a:p>
            <a:pPr marL="0" indent="0" algn="just">
              <a:buNone/>
            </a:pPr>
            <a:r>
              <a:rPr lang="en-US" dirty="0" smtClean="0"/>
              <a:t>“The goal is for students to be so immersed in their discussion that they hardly notice you’re there, not suddenly ‘getting on task’ when they see the teacher approaching.”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6356350"/>
            <a:ext cx="12954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344670"/>
            <a:ext cx="3707473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“Kids don’t come to school knowing how to move from social to academic talk, so setting norms and scaffolding this challenging but essential skill is mandatory for success.”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01000" y="6356350"/>
            <a:ext cx="685800" cy="365125"/>
          </a:xfrm>
        </p:spPr>
        <p:txBody>
          <a:bodyPr/>
          <a:lstStyle/>
          <a:p>
            <a:r>
              <a:rPr lang="en-US" dirty="0" smtClean="0"/>
              <a:t>8-6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33800"/>
            <a:ext cx="5305141" cy="2834640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AA3F3C"/>
                </a:solidFill>
              </a:rPr>
              <a:t>STUDENTS</a:t>
            </a:r>
            <a:endParaRPr lang="en-US" dirty="0" smtClean="0"/>
          </a:p>
          <a:p>
            <a:pPr marL="0" indent="0">
              <a:buNone/>
            </a:pPr>
            <a:r>
              <a:rPr lang="en-US" sz="4000" dirty="0"/>
              <a:t>m</a:t>
            </a:r>
            <a:r>
              <a:rPr lang="en-US" sz="4000" dirty="0" smtClean="0"/>
              <a:t>ust be involved in the establishment of norms for collaborative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681412"/>
            <a:ext cx="6381750" cy="2857500"/>
          </a:xfrm>
          <a:prstGeom prst="rect">
            <a:avLst/>
          </a:prstGeom>
        </p:spPr>
      </p:pic>
      <p:sp>
        <p:nvSpPr>
          <p:cNvPr id="7" name="Slide Number Placeholder 3"/>
          <p:cNvSpPr txBox="1">
            <a:spLocks/>
          </p:cNvSpPr>
          <p:nvPr/>
        </p:nvSpPr>
        <p:spPr>
          <a:xfrm>
            <a:off x="7391400" y="6356350"/>
            <a:ext cx="1295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8-7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Growing through Collaboration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ReLeah</a:t>
            </a:r>
            <a:r>
              <a:rPr lang="en-US" dirty="0" smtClean="0"/>
              <a:t> Lent advises us:</a:t>
            </a:r>
          </a:p>
          <a:p>
            <a:pPr marL="0" indent="0">
              <a:buNone/>
            </a:pPr>
            <a:r>
              <a:rPr lang="en-US" dirty="0" smtClean="0"/>
              <a:t>“All students need the opportunity to learn how to participate in the authentic give-and-take of a dialogue where they engage in the risks necessary for growth.”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344352"/>
            <a:ext cx="219456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0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Suggested Collaborative Learning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1143000"/>
          </a:xfrm>
        </p:spPr>
        <p:txBody>
          <a:bodyPr/>
          <a:lstStyle/>
          <a:p>
            <a:r>
              <a:rPr lang="en-US" dirty="0" smtClean="0"/>
              <a:t>Student-Led Whole-Group Discussions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48600" y="6356350"/>
            <a:ext cx="838200" cy="365125"/>
          </a:xfrm>
        </p:spPr>
        <p:txBody>
          <a:bodyPr/>
          <a:lstStyle/>
          <a:p>
            <a:r>
              <a:rPr lang="en-US" dirty="0" smtClean="0"/>
              <a:t>8-</a:t>
            </a:r>
            <a:fld id="{FF0C40F8-E19A-41BF-9E38-36B162CD8F46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5908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Seminars—With or Without Socrates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581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Learning Beyond the Classroom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328160"/>
            <a:ext cx="3169920" cy="237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1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PLG PPT Template_Lent</Template>
  <TotalTime>351</TotalTime>
  <Words>599</Words>
  <Application>Microsoft Office PowerPoint</Application>
  <PresentationFormat>On-screen Show (4:3)</PresentationFormat>
  <Paragraphs>75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Module 8: Supporting Students as Collaborative Learners</vt:lpstr>
      <vt:lpstr>Bring It Back Activity</vt:lpstr>
      <vt:lpstr>Objectives for This Session</vt:lpstr>
      <vt:lpstr>During collaborative learning activities, students learn to…</vt:lpstr>
      <vt:lpstr>Picture This!</vt:lpstr>
      <vt:lpstr>However…</vt:lpstr>
      <vt:lpstr>Remember…</vt:lpstr>
      <vt:lpstr>Growing through Collaboration</vt:lpstr>
      <vt:lpstr>Some Suggested Collaborative Learning Activities</vt:lpstr>
      <vt:lpstr>Student-Led Whole-Group Discussions</vt:lpstr>
      <vt:lpstr>Seminars</vt:lpstr>
      <vt:lpstr>Service Learning Projects</vt:lpstr>
      <vt:lpstr>For Further Reading</vt:lpstr>
      <vt:lpstr>Reflection</vt:lpstr>
      <vt:lpstr>Student Wisdom</vt:lpstr>
    </vt:vector>
  </TitlesOfParts>
  <Company>Sage Publications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Disciplinary Literacy and Reading</dc:title>
  <dc:creator>Nancy Allison</dc:creator>
  <cp:lastModifiedBy>ewarren</cp:lastModifiedBy>
  <cp:revision>26</cp:revision>
  <dcterms:created xsi:type="dcterms:W3CDTF">2015-06-08T21:01:12Z</dcterms:created>
  <dcterms:modified xsi:type="dcterms:W3CDTF">2015-07-15T22:00:26Z</dcterms:modified>
</cp:coreProperties>
</file>