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3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76" d="100"/>
          <a:sy n="76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DA309-AFE2-4476-8E8B-527B3E791EB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68F25-222A-4670-8984-3A7AC7AAF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01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E76D-C75F-46B1-92F6-84A0FD1A431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C8D44-34E3-4684-B9F6-0BBE1ECD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15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933994" y="3580031"/>
            <a:ext cx="7696200" cy="990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200" b="1" i="1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Engagement by Design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Corwin</a:t>
            </a:r>
            <a:endParaRPr lang="en-US" dirty="0" smtClean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89078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83820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41812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94741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b="1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Module 1</a:t>
            </a:r>
            <a:endParaRPr kumimoji="0"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2017 Corwin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1106" y="1355750"/>
            <a:ext cx="9142894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40" y="1320395"/>
            <a:ext cx="914316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44780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933994" y="3580031"/>
            <a:ext cx="7696200" cy="990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200" b="1" i="1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Engagement by Design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  <a:latin typeface="Perpetua"/>
              </a:rPr>
              <a:t>Copyright © 2014 Corwin</a:t>
            </a:r>
            <a:endParaRPr lang="en-US" dirty="0" smtClean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89078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83820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41812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94741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b="1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Module 1</a:t>
            </a:r>
            <a:endParaRPr kumimoji="0"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erpetua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30129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2017 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1106" y="1355750"/>
            <a:ext cx="9142894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840" y="1320395"/>
            <a:ext cx="914316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44780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13823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2839-0D6C-5E42-BDBA-53DE52E10458}" type="slidenum">
              <a:rPr lang="en-US">
                <a:solidFill>
                  <a:srgbClr val="000000"/>
                </a:solidFill>
                <a:latin typeface="Franklin Gothic Book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73956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2014 Corwin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latin typeface="Calibri" panose="020F0502020204030204" pitchFamily="34" charset="0"/>
          <a:ea typeface="+mj-ea"/>
          <a:cs typeface="Arabic Typesetting" panose="03020402040406030203" pitchFamily="66" charset="-78"/>
        </a:defRPr>
      </a:lvl1pPr>
    </p:titleStyle>
    <p:bodyStyle>
      <a:lvl1pPr marL="274320" indent="-274320" algn="l" rtl="0" eaLnBrk="1" latinLnBrk="0" hangingPunct="1">
        <a:lnSpc>
          <a:spcPct val="150000"/>
        </a:lnSpc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rtl="0" eaLnBrk="1" latinLnBrk="0" hangingPunct="1">
        <a:lnSpc>
          <a:spcPct val="150000"/>
        </a:lnSpc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22960" indent="-228600" algn="l" rtl="0" eaLnBrk="1" latinLnBrk="0" hangingPunct="1">
        <a:lnSpc>
          <a:spcPct val="150000"/>
        </a:lnSpc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09728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37160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1F497D"/>
                </a:solidFill>
                <a:latin typeface="Perpetua"/>
              </a:rPr>
              <a:t>Copyright © 2014 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erpetua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3378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latin typeface="Calibri" panose="020F0502020204030204" pitchFamily="34" charset="0"/>
          <a:ea typeface="+mj-ea"/>
          <a:cs typeface="Arabic Typesetting" panose="03020402040406030203" pitchFamily="66" charset="-78"/>
        </a:defRPr>
      </a:lvl1pPr>
    </p:titleStyle>
    <p:bodyStyle>
      <a:lvl1pPr marL="274320" indent="-274320" algn="l" rtl="0" eaLnBrk="1" latinLnBrk="0" hangingPunct="1">
        <a:lnSpc>
          <a:spcPct val="150000"/>
        </a:lnSpc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rtl="0" eaLnBrk="1" latinLnBrk="0" hangingPunct="1">
        <a:lnSpc>
          <a:spcPct val="150000"/>
        </a:lnSpc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22960" indent="-228600" algn="l" rtl="0" eaLnBrk="1" latinLnBrk="0" hangingPunct="1">
        <a:lnSpc>
          <a:spcPct val="150000"/>
        </a:lnSpc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09728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37160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696200" cy="990600"/>
          </a:xfrm>
        </p:spPr>
        <p:txBody>
          <a:bodyPr/>
          <a:lstStyle/>
          <a:p>
            <a:r>
              <a:rPr lang="en-US" dirty="0" smtClean="0"/>
              <a:t>The Teacher Clarity Playbook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Module 8. Creating Meaningful Learning Experiences </a:t>
            </a:r>
            <a:endParaRPr lang="en-US" sz="4000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2050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2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1" dirty="0" smtClean="0"/>
              <a:t>Participants will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Understand </a:t>
            </a:r>
            <a:r>
              <a:rPr lang="en-US" dirty="0" smtClean="0"/>
              <a:t>instructional design using the gradual release of responsibility to promote access to learning. </a:t>
            </a:r>
          </a:p>
          <a:p>
            <a:r>
              <a:rPr lang="en-US" b="1" dirty="0" smtClean="0"/>
              <a:t>Examine</a:t>
            </a:r>
            <a:r>
              <a:rPr lang="en-US" dirty="0" smtClean="0"/>
              <a:t> </a:t>
            </a:r>
            <a:r>
              <a:rPr lang="en-US" b="1" dirty="0"/>
              <a:t>examples</a:t>
            </a:r>
            <a:r>
              <a:rPr lang="en-US" dirty="0"/>
              <a:t> of </a:t>
            </a:r>
            <a:r>
              <a:rPr lang="en-US" dirty="0" smtClean="0"/>
              <a:t>lesson design in </a:t>
            </a:r>
            <a:r>
              <a:rPr lang="en-US" dirty="0"/>
              <a:t>four grade levels</a:t>
            </a:r>
          </a:p>
          <a:p>
            <a:pPr>
              <a:lnSpc>
                <a:spcPct val="110000"/>
              </a:lnSpc>
            </a:pPr>
            <a:r>
              <a:rPr lang="en-US" b="1" dirty="0"/>
              <a:t>Complete</a:t>
            </a:r>
            <a:r>
              <a:rPr lang="en-US" dirty="0"/>
              <a:t> </a:t>
            </a:r>
            <a:r>
              <a:rPr lang="en-US" b="1" dirty="0"/>
              <a:t>two guided learning exercises </a:t>
            </a:r>
            <a:r>
              <a:rPr lang="en-US" dirty="0"/>
              <a:t>to check for understanding </a:t>
            </a:r>
          </a:p>
          <a:p>
            <a:pPr>
              <a:lnSpc>
                <a:spcPct val="110000"/>
              </a:lnSpc>
            </a:pPr>
            <a:r>
              <a:rPr lang="en-US" b="1" dirty="0"/>
              <a:t>Apply</a:t>
            </a:r>
            <a:r>
              <a:rPr lang="en-US" dirty="0"/>
              <a:t> </a:t>
            </a:r>
            <a:r>
              <a:rPr lang="en-US" b="1" dirty="0"/>
              <a:t>the process </a:t>
            </a:r>
            <a:r>
              <a:rPr lang="en-US" dirty="0"/>
              <a:t>to </a:t>
            </a:r>
            <a:r>
              <a:rPr lang="en-US" dirty="0" smtClean="0"/>
              <a:t>design a meaningful learning experience for </a:t>
            </a:r>
            <a:r>
              <a:rPr lang="en-US" dirty="0"/>
              <a:t>the selected standard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697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3</a:t>
            </a:fld>
            <a:endParaRPr lang="en-US">
              <a:latin typeface="Franklin Gothic Book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2400"/>
            <a:ext cx="4490717" cy="5761182"/>
          </a:xfrm>
          <a:prstGeom prst="rect">
            <a:avLst/>
          </a:prstGeom>
        </p:spPr>
      </p:pic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165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E2839-0D6C-5E42-BDBA-53DE52E10458}" type="slidenum">
              <a:rPr lang="en-US" smtClean="0">
                <a:solidFill>
                  <a:schemeClr val="bg1"/>
                </a:solidFill>
                <a:latin typeface="Franklin Gothic Book"/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i="1" dirty="0" smtClean="0"/>
              <a:t>Read and discuss the four examples beginning on page 91.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Examine how the lesson design is linked to the daily Learning Intention, Success Criteria, Relevance Talking Points, and Assessment Opportunities. 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How does this promote access for all students?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In what ways does the reminder to “plan backward, teach forward” link to this approach to lesson design?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3000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93457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5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For the first task on page 99, design an access point for the learning intention and assessment opportunity listed.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Complete the second task on page 100 by developing a possible access point using the gradual release of responsibility that is aligned to the listed learning intentions. 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Check for understanding by viewing the possible answers in </a:t>
            </a:r>
            <a:r>
              <a:rPr lang="en-US" i="1" dirty="0" smtClean="0"/>
              <a:t>The Teacher Clarity Playbook </a:t>
            </a:r>
            <a:r>
              <a:rPr lang="en-US" dirty="0" smtClean="0"/>
              <a:t>appendix.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9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Own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6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Individually or in teams, use the same process to develop a Meaningful Learning Experience using all the elements you have developed in Modules 1-7.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This is a new template, which includes modeling, guided instruction, collaborative learning, and independent learning.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Complete this on chart paper, or using digital collaboration tools.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2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Conversations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7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What challenged you in this module?</a:t>
            </a:r>
          </a:p>
          <a:p>
            <a:pPr lvl="0"/>
            <a:r>
              <a:rPr lang="en-US" dirty="0"/>
              <a:t>Which of these areas are our collective strengths? How can we develop our skill set in all phases of instruction? </a:t>
            </a:r>
          </a:p>
          <a:p>
            <a:pPr lvl="0"/>
            <a:r>
              <a:rPr lang="en-US" dirty="0"/>
              <a:t>How can we match instructional routines and strategies to the learning intentions?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1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Wrap Up: Why Are We Doing This?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8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820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When instruction is intentional, meaning that the tasks, activities, and assignments are directly linked with learning intentions and success criteria, students have a better chance of learning. It really is that </a:t>
            </a:r>
            <a:r>
              <a:rPr lang="en-US" dirty="0" smtClean="0"/>
              <a:t>simple</a:t>
            </a:r>
            <a:r>
              <a:rPr lang="is-IS" dirty="0" smtClean="0"/>
              <a:t>… </a:t>
            </a:r>
            <a:r>
              <a:rPr lang="en-US" dirty="0" smtClean="0"/>
              <a:t>Student </a:t>
            </a:r>
            <a:r>
              <a:rPr lang="en-US" dirty="0"/>
              <a:t>learning is our goal, and there are clear pathways to ensure that students learn </a:t>
            </a:r>
            <a:r>
              <a:rPr lang="en-US" i="1" dirty="0"/>
              <a:t>more</a:t>
            </a:r>
            <a:r>
              <a:rPr lang="en-US" dirty="0"/>
              <a:t> and </a:t>
            </a:r>
            <a:r>
              <a:rPr lang="en-US" i="1" dirty="0"/>
              <a:t>better</a:t>
            </a:r>
            <a:r>
              <a:rPr lang="en-US" dirty="0"/>
              <a:t> as a result of the experiences they have</a:t>
            </a:r>
            <a:r>
              <a:rPr lang="en-US" dirty="0" smtClean="0"/>
              <a:t>.” (p. 90)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33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DRC Master 6-12_1-20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DRC Master 6-12_1-20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PDRC Master 6-12_1-20-15</Template>
  <TotalTime>91</TotalTime>
  <Words>421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Arabic Typesetting</vt:lpstr>
      <vt:lpstr>Calibri</vt:lpstr>
      <vt:lpstr>Franklin Gothic Book</vt:lpstr>
      <vt:lpstr>Georgia</vt:lpstr>
      <vt:lpstr>Perpetua</vt:lpstr>
      <vt:lpstr>Wingdings 2</vt:lpstr>
      <vt:lpstr>PDRC Master 6-12_1-20-15</vt:lpstr>
      <vt:lpstr>1_PDRC Master 6-12_1-20-15</vt:lpstr>
      <vt:lpstr>Module 8. Creating Meaningful Learning Experiences </vt:lpstr>
      <vt:lpstr>Objectives for Today</vt:lpstr>
      <vt:lpstr>PowerPoint Presentation</vt:lpstr>
      <vt:lpstr>Modeling</vt:lpstr>
      <vt:lpstr>Guided Practice </vt:lpstr>
      <vt:lpstr>On Your Own</vt:lpstr>
      <vt:lpstr>PLC Conversations</vt:lpstr>
      <vt:lpstr>Wrap Up: Why Are We Doing This?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Focused Instruction</dc:title>
  <dc:creator>Nancy Allison</dc:creator>
  <cp:lastModifiedBy>Sharon Wu</cp:lastModifiedBy>
  <cp:revision>18</cp:revision>
  <dcterms:created xsi:type="dcterms:W3CDTF">2016-01-15T12:34:13Z</dcterms:created>
  <dcterms:modified xsi:type="dcterms:W3CDTF">2018-10-08T15:29:26Z</dcterms:modified>
</cp:coreProperties>
</file>