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60"/>
  </p:normalViewPr>
  <p:slideViewPr>
    <p:cSldViewPr>
      <p:cViewPr varScale="1">
        <p:scale>
          <a:sx n="76" d="100"/>
          <a:sy n="76" d="100"/>
        </p:scale>
        <p:origin x="103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A309-AFE2-4476-8E8B-527B3E791EBF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68F25-222A-4670-8984-3A7AC7AAF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01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E76D-C75F-46B1-92F6-84A0FD1A431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C8D44-34E3-4684-B9F6-0BBE1ECD1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15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933994" y="3580031"/>
            <a:ext cx="7696200" cy="990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3200" b="1" i="1" baseline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Engagement by Design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2014 Corwin</a:t>
            </a:r>
            <a:endParaRPr lang="en-US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89078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83820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41812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947410"/>
            <a:ext cx="8229600" cy="1470025"/>
          </a:xfrm>
        </p:spPr>
        <p:txBody>
          <a:bodyPr anchor="ctr">
            <a:noAutofit/>
          </a:bodyPr>
          <a:lstStyle>
            <a:lvl1pPr algn="ctr">
              <a:defRPr lang="en-US" sz="5400" b="1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Module 1</a:t>
            </a:r>
            <a:endParaRPr kumimoji="0"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2017 Corwin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1106" y="1355750"/>
            <a:ext cx="9142894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40" y="1320395"/>
            <a:ext cx="9143160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447800"/>
            <a:ext cx="9144000" cy="4571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>
              <a:defRPr/>
            </a:pPr>
            <a:endParaRPr lang="en-US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Perpetua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2839-0D6C-5E42-BDBA-53DE52E10458}" type="slidenum">
              <a:rPr lang="en-US">
                <a:solidFill>
                  <a:srgbClr val="000000"/>
                </a:solidFill>
                <a:latin typeface="Franklin Gothic Book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1115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2014 Corwin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5943600"/>
            <a:ext cx="9144000" cy="9144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69833" y="5943600"/>
            <a:ext cx="187416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tx2"/>
          </a:solidFill>
          <a:latin typeface="Calibri" panose="020F0502020204030204" pitchFamily="34" charset="0"/>
          <a:ea typeface="+mj-ea"/>
          <a:cs typeface="Arabic Typesetting" panose="03020402040406030203" pitchFamily="66" charset="-78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900" y="3352800"/>
            <a:ext cx="7696200" cy="990600"/>
          </a:xfrm>
        </p:spPr>
        <p:txBody>
          <a:bodyPr/>
          <a:lstStyle/>
          <a:p>
            <a:r>
              <a:rPr lang="en-US" dirty="0" smtClean="0"/>
              <a:t>The Teacher Clarity Playbook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Module 7. Designing Assessment Opportunities</a:t>
            </a:r>
            <a:endParaRPr lang="en-US" sz="4800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2050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 for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2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/>
              <a:t>Participants will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Understand </a:t>
            </a:r>
            <a:r>
              <a:rPr lang="en-US" dirty="0" smtClean="0"/>
              <a:t>methods for checking for understanding such that teachers and students can monitor progress. 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b="1" dirty="0"/>
              <a:t>Examine</a:t>
            </a:r>
            <a:r>
              <a:rPr lang="en-US" dirty="0"/>
              <a:t> </a:t>
            </a:r>
            <a:r>
              <a:rPr lang="en-US" b="1" dirty="0"/>
              <a:t>examples</a:t>
            </a:r>
            <a:r>
              <a:rPr lang="en-US" dirty="0"/>
              <a:t> of </a:t>
            </a:r>
            <a:r>
              <a:rPr lang="en-US" dirty="0" smtClean="0"/>
              <a:t>formative assessment in </a:t>
            </a:r>
            <a:r>
              <a:rPr lang="en-US" dirty="0"/>
              <a:t>four grade levels</a:t>
            </a:r>
          </a:p>
          <a:p>
            <a:pPr>
              <a:lnSpc>
                <a:spcPct val="110000"/>
              </a:lnSpc>
            </a:pPr>
            <a:r>
              <a:rPr lang="en-US" b="1" dirty="0"/>
              <a:t>Complete</a:t>
            </a:r>
            <a:r>
              <a:rPr lang="en-US" dirty="0"/>
              <a:t> </a:t>
            </a:r>
            <a:r>
              <a:rPr lang="en-US" b="1" dirty="0"/>
              <a:t>two guided learning exercises </a:t>
            </a:r>
            <a:r>
              <a:rPr lang="en-US" dirty="0"/>
              <a:t>to check for understanding </a:t>
            </a:r>
          </a:p>
          <a:p>
            <a:pPr>
              <a:lnSpc>
                <a:spcPct val="110000"/>
              </a:lnSpc>
            </a:pPr>
            <a:r>
              <a:rPr lang="en-US" b="1" dirty="0"/>
              <a:t>Apply</a:t>
            </a:r>
            <a:r>
              <a:rPr lang="en-US" dirty="0"/>
              <a:t> </a:t>
            </a:r>
            <a:r>
              <a:rPr lang="en-US" b="1" dirty="0"/>
              <a:t>the process </a:t>
            </a:r>
            <a:r>
              <a:rPr lang="en-US" dirty="0"/>
              <a:t>to </a:t>
            </a:r>
            <a:r>
              <a:rPr lang="en-US" dirty="0" smtClean="0"/>
              <a:t>design assessment opportunities for </a:t>
            </a:r>
            <a:r>
              <a:rPr lang="en-US" dirty="0"/>
              <a:t>the selected standard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0498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3</a:t>
            </a:fld>
            <a:endParaRPr lang="en-US">
              <a:latin typeface="Franklin Gothic Book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576" y="0"/>
            <a:ext cx="4678424" cy="5947713"/>
          </a:xfrm>
          <a:prstGeom prst="rect">
            <a:avLst/>
          </a:prstGeom>
        </p:spPr>
      </p:pic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36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E2839-0D6C-5E42-BDBA-53DE52E10458}" type="slidenum">
              <a:rPr lang="en-US" smtClean="0">
                <a:solidFill>
                  <a:schemeClr val="bg1"/>
                </a:solidFill>
                <a:latin typeface="Franklin Gothic Book"/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i="1" dirty="0" smtClean="0"/>
              <a:t>Read and discuss the four examples beginning on page 73.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000" dirty="0" smtClean="0"/>
              <a:t>Examine how the Assessment Opportunities and linked directly to the Learning Intention.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000" dirty="0" smtClean="0"/>
          </a:p>
          <a:p>
            <a:pPr>
              <a:lnSpc>
                <a:spcPct val="100000"/>
              </a:lnSpc>
            </a:pPr>
            <a:r>
              <a:rPr lang="en-US" sz="3000" dirty="0" smtClean="0"/>
              <a:t>In what ways do these Assessment Opportunities provide information to </a:t>
            </a:r>
            <a:r>
              <a:rPr lang="en-US" sz="3000" i="1" dirty="0" smtClean="0"/>
              <a:t>students</a:t>
            </a:r>
            <a:r>
              <a:rPr lang="en-US" sz="3000" dirty="0" smtClean="0"/>
              <a:t> about their learning?  </a:t>
            </a:r>
          </a:p>
          <a:p>
            <a:pPr marL="0" indent="0">
              <a:buNone/>
            </a:pPr>
            <a:endParaRPr lang="en-US" sz="3000" i="1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5299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5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For the first task on page 81, choose the Assessment Opportunity you prefer and explain why. </a:t>
            </a:r>
            <a:r>
              <a:rPr lang="en-US" i="1" dirty="0" smtClean="0"/>
              <a:t>There is no wrong answer</a:t>
            </a:r>
            <a:r>
              <a:rPr lang="en-US" dirty="0" smtClean="0"/>
              <a:t>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Complete the second task on page 83 by developing a possible formative Assessment Opportunity aligned to the listed learning intentions. 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Check for understanding by viewing the possible answers in </a:t>
            </a:r>
            <a:r>
              <a:rPr lang="en-US" i="1" dirty="0" smtClean="0"/>
              <a:t>The Teacher Clarity Playbook </a:t>
            </a:r>
            <a:r>
              <a:rPr lang="en-US" dirty="0" smtClean="0"/>
              <a:t>appendix.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1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Your Own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6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Individually or in teams, use the same process to develop Assessment Opportunities for the learning intentions you modified in Module 5.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Check for alignment between the learning progression, learning intentions, and success criteria. Adjust accordingly.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Complete this on chart paper, or using digital collaboration tools.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4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PLC Conversations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7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What challenged you in this module?</a:t>
            </a:r>
          </a:p>
          <a:p>
            <a:pPr lvl="0"/>
            <a:r>
              <a:rPr lang="en-US" dirty="0"/>
              <a:t>What assessments and checks for understanding are we already using that we can continue to use? What new tools do we need to explore?</a:t>
            </a:r>
          </a:p>
          <a:p>
            <a:pPr lvl="0"/>
            <a:r>
              <a:rPr lang="en-US" dirty="0"/>
              <a:t>How can we ensure that our assessments provide feedback to us about the impact of our teaching?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1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Wrap Up: Why Are We Doing This?</a:t>
            </a:r>
            <a:endParaRPr lang="en-US" sz="4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  <a:latin typeface="Perpetua"/>
              </a:rPr>
              <a:t>Copyright ©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2019 </a:t>
            </a:r>
            <a:r>
              <a:rPr lang="en-US" dirty="0" smtClean="0">
                <a:solidFill>
                  <a:srgbClr val="1F497D"/>
                </a:solidFill>
                <a:latin typeface="Perpetua"/>
              </a:rPr>
              <a:t>Corwin</a:t>
            </a:r>
            <a:endParaRPr lang="en-US" dirty="0">
              <a:solidFill>
                <a:srgbClr val="1F497D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Franklin Gothic Book"/>
              </a:rPr>
              <a:pPr/>
              <a:t>8</a:t>
            </a:fld>
            <a:endParaRPr lang="en-US">
              <a:latin typeface="Franklin Gothic Boo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Using assessments for the purpose of formative evaluation casts a light on teaching practices. It has the potential to be eye-opening—to help teachers consider what worked and what didn’t as they carefully examine the evidence of student progress. </a:t>
            </a:r>
            <a:r>
              <a:rPr lang="en-US" dirty="0" smtClean="0"/>
              <a:t>” (p. 70)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5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DRC Master 6-12_1-20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PDRC Master 6-12_1-20-15</Template>
  <TotalTime>61</TotalTime>
  <Words>366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Arabic Typesetting</vt:lpstr>
      <vt:lpstr>Calibri</vt:lpstr>
      <vt:lpstr>Franklin Gothic Book</vt:lpstr>
      <vt:lpstr>Georgia</vt:lpstr>
      <vt:lpstr>Perpetua</vt:lpstr>
      <vt:lpstr>Wingdings 2</vt:lpstr>
      <vt:lpstr>PDRC Master 6-12_1-20-15</vt:lpstr>
      <vt:lpstr>Module 7. Designing Assessment Opportunities</vt:lpstr>
      <vt:lpstr>Objectives for Today</vt:lpstr>
      <vt:lpstr>PowerPoint Presentation</vt:lpstr>
      <vt:lpstr>Modeling</vt:lpstr>
      <vt:lpstr>Guided Practice </vt:lpstr>
      <vt:lpstr>On Your Own</vt:lpstr>
      <vt:lpstr>PLC Conversations</vt:lpstr>
      <vt:lpstr>Wrap Up: Why Are We Doing This?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Instruction</dc:title>
  <dc:creator>Nancy Allison</dc:creator>
  <cp:lastModifiedBy>Sharon Wu</cp:lastModifiedBy>
  <cp:revision>15</cp:revision>
  <dcterms:created xsi:type="dcterms:W3CDTF">2016-01-15T12:34:13Z</dcterms:created>
  <dcterms:modified xsi:type="dcterms:W3CDTF">2018-10-08T15:28:20Z</dcterms:modified>
</cp:coreProperties>
</file>