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1" r:id="rId6"/>
    <p:sldId id="262" r:id="rId7"/>
    <p:sldId id="265" r:id="rId8"/>
    <p:sldId id="266" r:id="rId9"/>
    <p:sldId id="267" r:id="rId10"/>
    <p:sldId id="268" r:id="rId11"/>
    <p:sldId id="269" r:id="rId12"/>
    <p:sldId id="270" r:id="rId13"/>
    <p:sldId id="271"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3F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9E1623-EA5E-4B8B-BABF-E11769E652D0}" type="datetimeFigureOut">
              <a:rPr lang="en-US" smtClean="0"/>
              <a:t>4/19/2023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AE8E30-C391-404E-B83F-F5427A53C128}" type="slidenum">
              <a:rPr lang="en-US" smtClean="0"/>
              <a:t>‹#›</a:t>
            </a:fld>
            <a:endParaRPr lang="en-US"/>
          </a:p>
        </p:txBody>
      </p:sp>
    </p:spTree>
    <p:extLst>
      <p:ext uri="{BB962C8B-B14F-4D97-AF65-F5344CB8AC3E}">
        <p14:creationId xmlns:p14="http://schemas.microsoft.com/office/powerpoint/2010/main" val="2721228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AE8E30-C391-404E-B83F-F5427A53C128}" type="slidenum">
              <a:rPr lang="en-US" smtClean="0"/>
              <a:t>1</a:t>
            </a:fld>
            <a:endParaRPr lang="en-US"/>
          </a:p>
        </p:txBody>
      </p:sp>
    </p:spTree>
    <p:extLst>
      <p:ext uri="{BB962C8B-B14F-4D97-AF65-F5344CB8AC3E}">
        <p14:creationId xmlns:p14="http://schemas.microsoft.com/office/powerpoint/2010/main" val="91879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3" name="Date Placeholder 3"/>
          <p:cNvSpPr>
            <a:spLocks noGrp="1"/>
          </p:cNvSpPr>
          <p:nvPr>
            <p:ph type="dt" sz="half" idx="2"/>
          </p:nvPr>
        </p:nvSpPr>
        <p:spPr>
          <a:xfrm>
            <a:off x="457200" y="6356350"/>
            <a:ext cx="7772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Copyright Line</a:t>
            </a:r>
            <a:endParaRPr lang="en-US" dirty="0"/>
          </a:p>
        </p:txBody>
      </p:sp>
      <p:sp>
        <p:nvSpPr>
          <p:cNvPr id="14" name="Slide Number Placeholder 5"/>
          <p:cNvSpPr>
            <a:spLocks noGrp="1"/>
          </p:cNvSpPr>
          <p:nvPr>
            <p:ph type="sldNum" sz="quarter" idx="4"/>
          </p:nvPr>
        </p:nvSpPr>
        <p:spPr>
          <a:xfrm>
            <a:off x="8305800" y="6356350"/>
            <a:ext cx="3810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0C40F8-E19A-41BF-9E38-36B162CD8F46}" type="slidenum">
              <a:rPr lang="en-US" smtClean="0"/>
              <a:t>‹#›</a:t>
            </a:fld>
            <a:endParaRPr lang="en-US" dirty="0"/>
          </a:p>
        </p:txBody>
      </p:sp>
      <p:cxnSp>
        <p:nvCxnSpPr>
          <p:cNvPr id="15" name="Straight Connector 14"/>
          <p:cNvCxnSpPr/>
          <p:nvPr userDrawn="1"/>
        </p:nvCxnSpPr>
        <p:spPr>
          <a:xfrm>
            <a:off x="914400" y="3429000"/>
            <a:ext cx="7467600" cy="0"/>
          </a:xfrm>
          <a:prstGeom prst="line">
            <a:avLst/>
          </a:prstGeom>
          <a:ln w="28575">
            <a:solidFill>
              <a:srgbClr val="AA3F3C"/>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8491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FF0C40F8-E19A-41BF-9E38-36B162CD8F46}" type="slidenum">
              <a:rPr lang="en-US" smtClean="0"/>
              <a:t>‹#›</a:t>
            </a:fld>
            <a:endParaRPr lang="en-US"/>
          </a:p>
        </p:txBody>
      </p:sp>
      <p:sp>
        <p:nvSpPr>
          <p:cNvPr id="7" name="Date Placeholder 3"/>
          <p:cNvSpPr>
            <a:spLocks noGrp="1"/>
          </p:cNvSpPr>
          <p:nvPr>
            <p:ph type="dt" sz="half" idx="2"/>
          </p:nvPr>
        </p:nvSpPr>
        <p:spPr>
          <a:xfrm>
            <a:off x="457200" y="6356350"/>
            <a:ext cx="7772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Copyright Line</a:t>
            </a:r>
            <a:endParaRPr lang="en-US" dirty="0"/>
          </a:p>
        </p:txBody>
      </p:sp>
      <p:cxnSp>
        <p:nvCxnSpPr>
          <p:cNvPr id="8" name="Straight Connector 7"/>
          <p:cNvCxnSpPr/>
          <p:nvPr userDrawn="1"/>
        </p:nvCxnSpPr>
        <p:spPr>
          <a:xfrm>
            <a:off x="914400" y="1371600"/>
            <a:ext cx="7467600" cy="0"/>
          </a:xfrm>
          <a:prstGeom prst="line">
            <a:avLst/>
          </a:prstGeom>
          <a:ln w="28575">
            <a:solidFill>
              <a:srgbClr val="C0000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566611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FF0C40F8-E19A-41BF-9E38-36B162CD8F46}" type="slidenum">
              <a:rPr lang="en-US" smtClean="0"/>
              <a:t>‹#›</a:t>
            </a:fld>
            <a:endParaRPr lang="en-US"/>
          </a:p>
        </p:txBody>
      </p:sp>
      <p:sp>
        <p:nvSpPr>
          <p:cNvPr id="7" name="Date Placeholder 3"/>
          <p:cNvSpPr>
            <a:spLocks noGrp="1"/>
          </p:cNvSpPr>
          <p:nvPr>
            <p:ph type="dt" sz="half" idx="2"/>
          </p:nvPr>
        </p:nvSpPr>
        <p:spPr>
          <a:xfrm>
            <a:off x="457200" y="6356350"/>
            <a:ext cx="7772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Copyright Line</a:t>
            </a:r>
            <a:endParaRPr lang="en-US" dirty="0"/>
          </a:p>
        </p:txBody>
      </p:sp>
    </p:spTree>
    <p:extLst>
      <p:ext uri="{BB962C8B-B14F-4D97-AF65-F5344CB8AC3E}">
        <p14:creationId xmlns:p14="http://schemas.microsoft.com/office/powerpoint/2010/main" val="99200968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FF0C40F8-E19A-41BF-9E38-36B162CD8F46}" type="slidenum">
              <a:rPr lang="en-US" smtClean="0"/>
              <a:t>‹#›</a:t>
            </a:fld>
            <a:endParaRPr lang="en-US"/>
          </a:p>
        </p:txBody>
      </p:sp>
      <p:sp>
        <p:nvSpPr>
          <p:cNvPr id="12" name="Date Placeholder 3"/>
          <p:cNvSpPr>
            <a:spLocks noGrp="1"/>
          </p:cNvSpPr>
          <p:nvPr>
            <p:ph type="dt" sz="half" idx="2"/>
          </p:nvPr>
        </p:nvSpPr>
        <p:spPr>
          <a:xfrm>
            <a:off x="457200" y="6356350"/>
            <a:ext cx="7772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Copyright Line</a:t>
            </a:r>
            <a:endParaRPr lang="en-US" dirty="0"/>
          </a:p>
        </p:txBody>
      </p:sp>
      <p:cxnSp>
        <p:nvCxnSpPr>
          <p:cNvPr id="13" name="Straight Connector 12"/>
          <p:cNvCxnSpPr/>
          <p:nvPr userDrawn="1"/>
        </p:nvCxnSpPr>
        <p:spPr>
          <a:xfrm>
            <a:off x="914400" y="1371600"/>
            <a:ext cx="7467600" cy="0"/>
          </a:xfrm>
          <a:prstGeom prst="line">
            <a:avLst/>
          </a:prstGeom>
          <a:ln w="28575">
            <a:solidFill>
              <a:srgbClr val="C0000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51687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FF0C40F8-E19A-41BF-9E38-36B162CD8F46}" type="slidenum">
              <a:rPr lang="en-US" smtClean="0"/>
              <a:t>‹#›</a:t>
            </a:fld>
            <a:endParaRPr lang="en-US"/>
          </a:p>
        </p:txBody>
      </p:sp>
      <p:sp>
        <p:nvSpPr>
          <p:cNvPr id="10" name="Date Placeholder 3"/>
          <p:cNvSpPr>
            <a:spLocks noGrp="1"/>
          </p:cNvSpPr>
          <p:nvPr>
            <p:ph type="dt" sz="half" idx="2"/>
          </p:nvPr>
        </p:nvSpPr>
        <p:spPr>
          <a:xfrm>
            <a:off x="457200" y="6356350"/>
            <a:ext cx="7772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Copyright Line</a:t>
            </a:r>
            <a:endParaRPr lang="en-US" dirty="0"/>
          </a:p>
        </p:txBody>
      </p:sp>
      <p:cxnSp>
        <p:nvCxnSpPr>
          <p:cNvPr id="11" name="Straight Connector 10"/>
          <p:cNvCxnSpPr/>
          <p:nvPr userDrawn="1"/>
        </p:nvCxnSpPr>
        <p:spPr>
          <a:xfrm>
            <a:off x="914400" y="5715000"/>
            <a:ext cx="7467600" cy="0"/>
          </a:xfrm>
          <a:prstGeom prst="line">
            <a:avLst/>
          </a:prstGeom>
          <a:ln w="28575">
            <a:solidFill>
              <a:srgbClr val="C0000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96793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FF0C40F8-E19A-41BF-9E38-36B162CD8F46}" type="slidenum">
              <a:rPr lang="en-US" smtClean="0"/>
              <a:t>‹#›</a:t>
            </a:fld>
            <a:endParaRPr lang="en-US"/>
          </a:p>
        </p:txBody>
      </p:sp>
      <p:sp>
        <p:nvSpPr>
          <p:cNvPr id="11" name="Date Placeholder 3"/>
          <p:cNvSpPr>
            <a:spLocks noGrp="1"/>
          </p:cNvSpPr>
          <p:nvPr>
            <p:ph type="dt" sz="half" idx="13"/>
          </p:nvPr>
        </p:nvSpPr>
        <p:spPr>
          <a:xfrm>
            <a:off x="457200" y="6356350"/>
            <a:ext cx="7772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Copyright Line</a:t>
            </a:r>
            <a:endParaRPr lang="en-US" dirty="0"/>
          </a:p>
        </p:txBody>
      </p:sp>
      <p:cxnSp>
        <p:nvCxnSpPr>
          <p:cNvPr id="12" name="Straight Connector 11"/>
          <p:cNvCxnSpPr/>
          <p:nvPr userDrawn="1"/>
        </p:nvCxnSpPr>
        <p:spPr>
          <a:xfrm>
            <a:off x="914400" y="1371600"/>
            <a:ext cx="7467600" cy="0"/>
          </a:xfrm>
          <a:prstGeom prst="line">
            <a:avLst/>
          </a:prstGeom>
          <a:ln w="28575">
            <a:solidFill>
              <a:srgbClr val="C0000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880883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FF0C40F8-E19A-41BF-9E38-36B162CD8F46}" type="slidenum">
              <a:rPr lang="en-US" smtClean="0"/>
              <a:t>‹#›</a:t>
            </a:fld>
            <a:endParaRPr lang="en-US"/>
          </a:p>
        </p:txBody>
      </p:sp>
      <p:sp>
        <p:nvSpPr>
          <p:cNvPr id="10" name="Date Placeholder 3"/>
          <p:cNvSpPr>
            <a:spLocks noGrp="1"/>
          </p:cNvSpPr>
          <p:nvPr>
            <p:ph type="dt" sz="half" idx="13"/>
          </p:nvPr>
        </p:nvSpPr>
        <p:spPr>
          <a:xfrm>
            <a:off x="457200" y="6356350"/>
            <a:ext cx="7772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Copyright Line</a:t>
            </a:r>
            <a:endParaRPr lang="en-US" dirty="0"/>
          </a:p>
        </p:txBody>
      </p:sp>
      <p:cxnSp>
        <p:nvCxnSpPr>
          <p:cNvPr id="11" name="Straight Connector 10"/>
          <p:cNvCxnSpPr/>
          <p:nvPr userDrawn="1"/>
        </p:nvCxnSpPr>
        <p:spPr>
          <a:xfrm>
            <a:off x="914400" y="1371600"/>
            <a:ext cx="7467600" cy="0"/>
          </a:xfrm>
          <a:prstGeom prst="line">
            <a:avLst/>
          </a:prstGeom>
          <a:ln w="28575">
            <a:solidFill>
              <a:srgbClr val="C0000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198814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FF0C40F8-E19A-41BF-9E38-36B162CD8F46}" type="slidenum">
              <a:rPr lang="en-US" smtClean="0"/>
              <a:t>‹#›</a:t>
            </a:fld>
            <a:endParaRPr lang="en-US"/>
          </a:p>
        </p:txBody>
      </p:sp>
      <p:sp>
        <p:nvSpPr>
          <p:cNvPr id="6" name="Date Placeholder 3"/>
          <p:cNvSpPr>
            <a:spLocks noGrp="1"/>
          </p:cNvSpPr>
          <p:nvPr>
            <p:ph type="dt" sz="half" idx="2"/>
          </p:nvPr>
        </p:nvSpPr>
        <p:spPr>
          <a:xfrm>
            <a:off x="457200" y="6356350"/>
            <a:ext cx="7772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Copyright Line</a:t>
            </a:r>
            <a:endParaRPr lang="en-US" dirty="0"/>
          </a:p>
        </p:txBody>
      </p:sp>
      <p:cxnSp>
        <p:nvCxnSpPr>
          <p:cNvPr id="7" name="Straight Connector 6"/>
          <p:cNvCxnSpPr/>
          <p:nvPr userDrawn="1"/>
        </p:nvCxnSpPr>
        <p:spPr>
          <a:xfrm>
            <a:off x="914400" y="1371600"/>
            <a:ext cx="7467600" cy="0"/>
          </a:xfrm>
          <a:prstGeom prst="line">
            <a:avLst/>
          </a:prstGeom>
          <a:ln w="28575">
            <a:solidFill>
              <a:srgbClr val="C0000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78890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F0C40F8-E19A-41BF-9E38-36B162CD8F46}" type="slidenum">
              <a:rPr lang="en-US" smtClean="0"/>
              <a:t>‹#›</a:t>
            </a:fld>
            <a:endParaRPr lang="en-US"/>
          </a:p>
        </p:txBody>
      </p:sp>
      <p:sp>
        <p:nvSpPr>
          <p:cNvPr id="5" name="Date Placeholder 3"/>
          <p:cNvSpPr>
            <a:spLocks noGrp="1"/>
          </p:cNvSpPr>
          <p:nvPr>
            <p:ph type="dt" sz="half" idx="2"/>
          </p:nvPr>
        </p:nvSpPr>
        <p:spPr>
          <a:xfrm>
            <a:off x="457200" y="6356350"/>
            <a:ext cx="7772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Copyright Line</a:t>
            </a:r>
            <a:endParaRPr lang="en-US" dirty="0"/>
          </a:p>
        </p:txBody>
      </p:sp>
    </p:spTree>
    <p:extLst>
      <p:ext uri="{BB962C8B-B14F-4D97-AF65-F5344CB8AC3E}">
        <p14:creationId xmlns:p14="http://schemas.microsoft.com/office/powerpoint/2010/main" val="299040714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200" y="273050"/>
            <a:ext cx="2971800" cy="1162050"/>
          </a:xfrm>
        </p:spPr>
        <p:txBody>
          <a:bodyPr anchor="b"/>
          <a:lstStyle>
            <a:lvl1pPr algn="l">
              <a:defRPr sz="2000" b="1" baseline="0"/>
            </a:lvl1pPr>
          </a:lstStyle>
          <a:p>
            <a:r>
              <a:rPr lang="en-US" smtClean="0"/>
              <a:t>Click to edit Master title style</a:t>
            </a:r>
            <a:endParaRPr lang="en-US" dirty="0"/>
          </a:p>
        </p:txBody>
      </p:sp>
      <p:sp>
        <p:nvSpPr>
          <p:cNvPr id="3" name="Content Placeholder 2"/>
          <p:cNvSpPr>
            <a:spLocks noGrp="1"/>
          </p:cNvSpPr>
          <p:nvPr>
            <p:ph idx="1"/>
          </p:nvPr>
        </p:nvSpPr>
        <p:spPr>
          <a:xfrm>
            <a:off x="3962400" y="273050"/>
            <a:ext cx="4724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8200" y="1435100"/>
            <a:ext cx="29718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FF0C40F8-E19A-41BF-9E38-36B162CD8F46}" type="slidenum">
              <a:rPr lang="en-US" smtClean="0"/>
              <a:t>‹#›</a:t>
            </a:fld>
            <a:endParaRPr lang="en-US"/>
          </a:p>
        </p:txBody>
      </p:sp>
      <p:sp>
        <p:nvSpPr>
          <p:cNvPr id="8" name="Date Placeholder 3"/>
          <p:cNvSpPr>
            <a:spLocks noGrp="1"/>
          </p:cNvSpPr>
          <p:nvPr>
            <p:ph type="dt" sz="half" idx="13"/>
          </p:nvPr>
        </p:nvSpPr>
        <p:spPr>
          <a:xfrm>
            <a:off x="457200" y="6356350"/>
            <a:ext cx="7772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Copyright Line</a:t>
            </a:r>
            <a:endParaRPr lang="en-US" dirty="0"/>
          </a:p>
        </p:txBody>
      </p:sp>
    </p:spTree>
    <p:extLst>
      <p:ext uri="{BB962C8B-B14F-4D97-AF65-F5344CB8AC3E}">
        <p14:creationId xmlns:p14="http://schemas.microsoft.com/office/powerpoint/2010/main" val="158910139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FF0C40F8-E19A-41BF-9E38-36B162CD8F46}" type="slidenum">
              <a:rPr lang="en-US" smtClean="0"/>
              <a:t>‹#›</a:t>
            </a:fld>
            <a:endParaRPr lang="en-US"/>
          </a:p>
        </p:txBody>
      </p:sp>
      <p:sp>
        <p:nvSpPr>
          <p:cNvPr id="8" name="Date Placeholder 3"/>
          <p:cNvSpPr>
            <a:spLocks noGrp="1"/>
          </p:cNvSpPr>
          <p:nvPr>
            <p:ph type="dt" sz="half" idx="13"/>
          </p:nvPr>
        </p:nvSpPr>
        <p:spPr>
          <a:xfrm>
            <a:off x="457200" y="6356350"/>
            <a:ext cx="7772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Copyright Line</a:t>
            </a:r>
            <a:endParaRPr lang="en-US" dirty="0"/>
          </a:p>
        </p:txBody>
      </p:sp>
    </p:spTree>
    <p:extLst>
      <p:ext uri="{BB962C8B-B14F-4D97-AF65-F5344CB8AC3E}">
        <p14:creationId xmlns:p14="http://schemas.microsoft.com/office/powerpoint/2010/main" val="22028476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7772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Copyright Line</a:t>
            </a:r>
            <a:endParaRPr lang="en-US" dirty="0"/>
          </a:p>
        </p:txBody>
      </p:sp>
      <p:sp>
        <p:nvSpPr>
          <p:cNvPr id="6" name="Slide Number Placeholder 5"/>
          <p:cNvSpPr>
            <a:spLocks noGrp="1"/>
          </p:cNvSpPr>
          <p:nvPr>
            <p:ph type="sldNum" sz="quarter" idx="4"/>
          </p:nvPr>
        </p:nvSpPr>
        <p:spPr>
          <a:xfrm>
            <a:off x="8305800" y="6356350"/>
            <a:ext cx="3810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0C40F8-E19A-41BF-9E38-36B162CD8F46}" type="slidenum">
              <a:rPr lang="en-US" smtClean="0"/>
              <a:t>‹#›</a:t>
            </a:fld>
            <a:endParaRPr lang="en-US" dirty="0"/>
          </a:p>
        </p:txBody>
      </p:sp>
      <p:cxnSp>
        <p:nvCxnSpPr>
          <p:cNvPr id="12" name="Straight Connector 11"/>
          <p:cNvCxnSpPr/>
          <p:nvPr userDrawn="1"/>
        </p:nvCxnSpPr>
        <p:spPr>
          <a:xfrm>
            <a:off x="0" y="685800"/>
            <a:ext cx="457200" cy="0"/>
          </a:xfrm>
          <a:prstGeom prst="line">
            <a:avLst/>
          </a:prstGeom>
          <a:ln w="12700">
            <a:solidFill>
              <a:srgbClr val="AA3F3C"/>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0" y="764383"/>
            <a:ext cx="685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0" y="838200"/>
            <a:ext cx="342900" cy="0"/>
          </a:xfrm>
          <a:prstGeom prst="line">
            <a:avLst/>
          </a:prstGeom>
          <a:ln w="12700">
            <a:solidFill>
              <a:srgbClr val="AA3F3C"/>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4288" y="914400"/>
            <a:ext cx="6096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4288" y="990600"/>
            <a:ext cx="685800" cy="0"/>
          </a:xfrm>
          <a:prstGeom prst="line">
            <a:avLst/>
          </a:prstGeom>
          <a:ln w="19050">
            <a:solidFill>
              <a:srgbClr val="AA3F3C"/>
            </a:solidFill>
          </a:ln>
        </p:spPr>
        <p:style>
          <a:lnRef idx="1">
            <a:schemeClr val="accent1"/>
          </a:lnRef>
          <a:fillRef idx="0">
            <a:schemeClr val="accent1"/>
          </a:fillRef>
          <a:effectRef idx="0">
            <a:schemeClr val="accent1"/>
          </a:effectRef>
          <a:fontRef idx="minor">
            <a:schemeClr val="tx1"/>
          </a:fontRef>
        </p:style>
      </p:cxnSp>
      <p:sp>
        <p:nvSpPr>
          <p:cNvPr id="21" name="Oval 20"/>
          <p:cNvSpPr/>
          <p:nvPr userDrawn="1"/>
        </p:nvSpPr>
        <p:spPr>
          <a:xfrm>
            <a:off x="445763" y="662939"/>
            <a:ext cx="45719" cy="45719"/>
          </a:xfrm>
          <a:prstGeom prst="ellipse">
            <a:avLst/>
          </a:prstGeom>
          <a:solidFill>
            <a:srgbClr val="AA3F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22" name="Oval 21"/>
          <p:cNvSpPr/>
          <p:nvPr userDrawn="1"/>
        </p:nvSpPr>
        <p:spPr>
          <a:xfrm>
            <a:off x="661984" y="726284"/>
            <a:ext cx="76201" cy="7619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23" name="Oval 22"/>
          <p:cNvSpPr/>
          <p:nvPr userDrawn="1"/>
        </p:nvSpPr>
        <p:spPr>
          <a:xfrm>
            <a:off x="320040" y="815340"/>
            <a:ext cx="45719" cy="45719"/>
          </a:xfrm>
          <a:prstGeom prst="ellipse">
            <a:avLst/>
          </a:prstGeom>
          <a:solidFill>
            <a:srgbClr val="AA3F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24" name="Oval 23"/>
          <p:cNvSpPr/>
          <p:nvPr userDrawn="1"/>
        </p:nvSpPr>
        <p:spPr>
          <a:xfrm>
            <a:off x="601024" y="891539"/>
            <a:ext cx="45719" cy="4571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25" name="Oval 24"/>
          <p:cNvSpPr/>
          <p:nvPr userDrawn="1"/>
        </p:nvSpPr>
        <p:spPr>
          <a:xfrm>
            <a:off x="657696" y="952501"/>
            <a:ext cx="76201" cy="76198"/>
          </a:xfrm>
          <a:prstGeom prst="ellipse">
            <a:avLst/>
          </a:prstGeom>
          <a:solidFill>
            <a:srgbClr val="AA3F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Tree>
    <p:extLst>
      <p:ext uri="{BB962C8B-B14F-4D97-AF65-F5344CB8AC3E}">
        <p14:creationId xmlns:p14="http://schemas.microsoft.com/office/powerpoint/2010/main" val="3696115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rgbClr val="AA3F3C"/>
          </a:solidFill>
          <a:latin typeface="Rockwell" panose="02060603020205020403" pitchFamily="18" charset="0"/>
          <a:ea typeface="Dotum" panose="020B0600000101010101" pitchFamily="34" charset="-127"/>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Module 7: The Teacher’s Role in Effective Collaboration</a:t>
            </a:r>
            <a:endParaRPr lang="en-US" dirty="0"/>
          </a:p>
        </p:txBody>
      </p:sp>
      <p:sp>
        <p:nvSpPr>
          <p:cNvPr id="3" name="Subtitle 2"/>
          <p:cNvSpPr>
            <a:spLocks noGrp="1"/>
          </p:cNvSpPr>
          <p:nvPr>
            <p:ph type="subTitle" idx="1"/>
          </p:nvPr>
        </p:nvSpPr>
        <p:spPr/>
        <p:txBody>
          <a:bodyPr/>
          <a:lstStyle/>
          <a:p>
            <a:r>
              <a:rPr lang="en-US" dirty="0" smtClean="0"/>
              <a:t>By ReLeah Lent</a:t>
            </a:r>
            <a:endParaRPr lang="en-US" dirty="0"/>
          </a:p>
        </p:txBody>
      </p:sp>
      <p:sp>
        <p:nvSpPr>
          <p:cNvPr id="4" name="Slide Number Placeholder 3"/>
          <p:cNvSpPr>
            <a:spLocks noGrp="1"/>
          </p:cNvSpPr>
          <p:nvPr>
            <p:ph type="sldNum" sz="quarter" idx="4"/>
          </p:nvPr>
        </p:nvSpPr>
        <p:spPr>
          <a:xfrm>
            <a:off x="7772400" y="6356350"/>
            <a:ext cx="914400" cy="365125"/>
          </a:xfrm>
        </p:spPr>
        <p:txBody>
          <a:bodyPr/>
          <a:lstStyle/>
          <a:p>
            <a:r>
              <a:rPr lang="en-US" dirty="0" smtClean="0"/>
              <a:t>7-</a:t>
            </a:r>
            <a:fld id="{FF0C40F8-E19A-41BF-9E38-36B162CD8F46}" type="slidenum">
              <a:rPr lang="en-US" smtClean="0"/>
              <a:t>1</a:t>
            </a:fld>
            <a:endParaRPr lang="en-US" dirty="0"/>
          </a:p>
        </p:txBody>
      </p:sp>
    </p:spTree>
    <p:extLst>
      <p:ext uri="{BB962C8B-B14F-4D97-AF65-F5344CB8AC3E}">
        <p14:creationId xmlns:p14="http://schemas.microsoft.com/office/powerpoint/2010/main" val="750381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ReLeah</a:t>
            </a:r>
            <a:r>
              <a:rPr lang="en-US" dirty="0" smtClean="0"/>
              <a:t> Lent advises…</a:t>
            </a:r>
            <a:endParaRPr lang="en-US" dirty="0"/>
          </a:p>
        </p:txBody>
      </p:sp>
      <p:sp>
        <p:nvSpPr>
          <p:cNvPr id="3" name="Content Placeholder 2"/>
          <p:cNvSpPr>
            <a:spLocks noGrp="1"/>
          </p:cNvSpPr>
          <p:nvPr>
            <p:ph idx="1"/>
          </p:nvPr>
        </p:nvSpPr>
        <p:spPr/>
        <p:txBody>
          <a:bodyPr/>
          <a:lstStyle/>
          <a:p>
            <a:pPr marL="0" indent="0">
              <a:buNone/>
            </a:pPr>
            <a:r>
              <a:rPr lang="en-US" dirty="0" smtClean="0"/>
              <a:t>“…practice (and become expert at) formative assessment…which…unequivocally increases learning.”</a:t>
            </a:r>
          </a:p>
          <a:p>
            <a:pPr marL="0" indent="0">
              <a:buNone/>
            </a:pPr>
            <a:endParaRPr lang="en-US" dirty="0"/>
          </a:p>
          <a:p>
            <a:pPr marL="0" indent="0" algn="ctr">
              <a:buNone/>
            </a:pPr>
            <a:endParaRPr lang="en-US" dirty="0"/>
          </a:p>
        </p:txBody>
      </p:sp>
      <p:sp>
        <p:nvSpPr>
          <p:cNvPr id="4" name="Slide Number Placeholder 3"/>
          <p:cNvSpPr>
            <a:spLocks noGrp="1"/>
          </p:cNvSpPr>
          <p:nvPr>
            <p:ph type="sldNum" sz="quarter" idx="12"/>
          </p:nvPr>
        </p:nvSpPr>
        <p:spPr>
          <a:xfrm>
            <a:off x="7696200" y="6356350"/>
            <a:ext cx="990600" cy="365125"/>
          </a:xfrm>
        </p:spPr>
        <p:txBody>
          <a:bodyPr/>
          <a:lstStyle/>
          <a:p>
            <a:r>
              <a:rPr lang="en-US" dirty="0" smtClean="0"/>
              <a:t>7-</a:t>
            </a:r>
            <a:fld id="{FF0C40F8-E19A-41BF-9E38-36B162CD8F46}" type="slidenum">
              <a:rPr lang="en-US" smtClean="0"/>
              <a:t>10</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7520" y="3199765"/>
            <a:ext cx="3108960" cy="3108960"/>
          </a:xfrm>
          <a:prstGeom prst="rect">
            <a:avLst/>
          </a:prstGeom>
        </p:spPr>
      </p:pic>
    </p:spTree>
    <p:extLst>
      <p:ext uri="{BB962C8B-B14F-4D97-AF65-F5344CB8AC3E}">
        <p14:creationId xmlns:p14="http://schemas.microsoft.com/office/powerpoint/2010/main" val="164966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Formative vs. Summative Assessment of Writing</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endParaRPr lang="en-US" b="1" dirty="0" smtClean="0"/>
          </a:p>
          <a:p>
            <a:pPr marL="0" indent="0">
              <a:buNone/>
            </a:pPr>
            <a:r>
              <a:rPr lang="en-US" b="1" dirty="0" smtClean="0"/>
              <a:t>Formative assessment </a:t>
            </a:r>
            <a:r>
              <a:rPr lang="en-US" dirty="0" smtClean="0"/>
              <a:t>occurs </a:t>
            </a:r>
            <a:r>
              <a:rPr lang="en-US" b="1" i="1" dirty="0" smtClean="0">
                <a:solidFill>
                  <a:srgbClr val="AA3F3C"/>
                </a:solidFill>
              </a:rPr>
              <a:t>during</a:t>
            </a:r>
            <a:r>
              <a:rPr lang="en-US" i="1" dirty="0" smtClean="0">
                <a:solidFill>
                  <a:srgbClr val="AA3F3C"/>
                </a:solidFill>
              </a:rPr>
              <a:t> </a:t>
            </a:r>
            <a:r>
              <a:rPr lang="en-US" dirty="0" smtClean="0"/>
              <a:t>instruction to give students feedback that redirects their thinking and deepens their knowledge about both content and written expression. It offers guidance at the moment of need.</a:t>
            </a:r>
          </a:p>
          <a:p>
            <a:pPr marL="0" indent="0">
              <a:buNone/>
            </a:pPr>
            <a:endParaRPr lang="en-US" dirty="0"/>
          </a:p>
          <a:p>
            <a:pPr marL="0" indent="0">
              <a:buNone/>
            </a:pPr>
            <a:r>
              <a:rPr lang="en-US" b="1" dirty="0" smtClean="0"/>
              <a:t>Summative assessment </a:t>
            </a:r>
            <a:r>
              <a:rPr lang="en-US" dirty="0" smtClean="0"/>
              <a:t>is provided </a:t>
            </a:r>
            <a:r>
              <a:rPr lang="en-US" b="1" i="1" dirty="0" smtClean="0">
                <a:solidFill>
                  <a:srgbClr val="AA3F3C"/>
                </a:solidFill>
              </a:rPr>
              <a:t>after</a:t>
            </a:r>
            <a:r>
              <a:rPr lang="en-US" i="1" dirty="0" smtClean="0">
                <a:solidFill>
                  <a:srgbClr val="AA3F3C"/>
                </a:solidFill>
              </a:rPr>
              <a:t> </a:t>
            </a:r>
            <a:r>
              <a:rPr lang="en-US" dirty="0" smtClean="0"/>
              <a:t>the learning to evaluate what the student has actually learned.</a:t>
            </a:r>
            <a:endParaRPr lang="en-US" b="1" dirty="0"/>
          </a:p>
        </p:txBody>
      </p:sp>
      <p:sp>
        <p:nvSpPr>
          <p:cNvPr id="4" name="Slide Number Placeholder 3"/>
          <p:cNvSpPr>
            <a:spLocks noGrp="1"/>
          </p:cNvSpPr>
          <p:nvPr>
            <p:ph type="sldNum" sz="quarter" idx="12"/>
          </p:nvPr>
        </p:nvSpPr>
        <p:spPr>
          <a:xfrm>
            <a:off x="8077200" y="6356350"/>
            <a:ext cx="609600" cy="365125"/>
          </a:xfrm>
        </p:spPr>
        <p:txBody>
          <a:bodyPr/>
          <a:lstStyle/>
          <a:p>
            <a:r>
              <a:rPr lang="en-US" dirty="0"/>
              <a:t>7</a:t>
            </a:r>
            <a:r>
              <a:rPr lang="en-US" dirty="0" smtClean="0"/>
              <a:t>-</a:t>
            </a:r>
            <a:fld id="{FF0C40F8-E19A-41BF-9E38-36B162CD8F46}" type="slidenum">
              <a:rPr lang="en-US" smtClean="0"/>
              <a:t>11</a:t>
            </a:fld>
            <a:endParaRPr lang="en-US" dirty="0"/>
          </a:p>
        </p:txBody>
      </p:sp>
    </p:spTree>
    <p:extLst>
      <p:ext uri="{BB962C8B-B14F-4D97-AF65-F5344CB8AC3E}">
        <p14:creationId xmlns:p14="http://schemas.microsoft.com/office/powerpoint/2010/main" val="2566181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ReLeah</a:t>
            </a:r>
            <a:r>
              <a:rPr lang="en-US" dirty="0" smtClean="0"/>
              <a:t> Lent’s Guidance</a:t>
            </a:r>
            <a:endParaRPr lang="en-US" dirty="0"/>
          </a:p>
        </p:txBody>
      </p:sp>
      <p:sp>
        <p:nvSpPr>
          <p:cNvPr id="3" name="Content Placeholder 2"/>
          <p:cNvSpPr>
            <a:spLocks noGrp="1"/>
          </p:cNvSpPr>
          <p:nvPr>
            <p:ph idx="1"/>
          </p:nvPr>
        </p:nvSpPr>
        <p:spPr/>
        <p:txBody>
          <a:bodyPr/>
          <a:lstStyle/>
          <a:p>
            <a:pPr marL="0" indent="0">
              <a:buNone/>
            </a:pPr>
            <a:r>
              <a:rPr lang="en-US" dirty="0" smtClean="0"/>
              <a:t>“During student discussions . . . </a:t>
            </a:r>
            <a:r>
              <a:rPr lang="en-US" b="1" i="1" dirty="0" smtClean="0">
                <a:solidFill>
                  <a:srgbClr val="AA3F3C"/>
                </a:solidFill>
              </a:rPr>
              <a:t>monitor</a:t>
            </a:r>
            <a:r>
              <a:rPr lang="en-US" dirty="0" smtClean="0"/>
              <a:t> learning rather than </a:t>
            </a:r>
            <a:r>
              <a:rPr lang="en-US" b="1" i="1" dirty="0" smtClean="0">
                <a:solidFill>
                  <a:srgbClr val="AA3F3C"/>
                </a:solidFill>
              </a:rPr>
              <a:t>evaluate</a:t>
            </a:r>
            <a:r>
              <a:rPr lang="en-US" dirty="0">
                <a:solidFill>
                  <a:srgbClr val="AA3F3C"/>
                </a:solidFill>
              </a:rPr>
              <a:t> </a:t>
            </a:r>
            <a:r>
              <a:rPr lang="en-US" dirty="0" smtClean="0"/>
              <a:t>learning.”</a:t>
            </a:r>
          </a:p>
          <a:p>
            <a:pPr marL="0" indent="0">
              <a:buNone/>
            </a:pPr>
            <a:endParaRPr lang="en-US" b="1" i="1" dirty="0"/>
          </a:p>
          <a:p>
            <a:pPr marL="0" indent="0" algn="ctr">
              <a:buNone/>
            </a:pPr>
            <a:endParaRPr lang="en-US" b="1" i="1" dirty="0"/>
          </a:p>
        </p:txBody>
      </p:sp>
      <p:sp>
        <p:nvSpPr>
          <p:cNvPr id="4" name="Slide Number Placeholder 3"/>
          <p:cNvSpPr>
            <a:spLocks noGrp="1"/>
          </p:cNvSpPr>
          <p:nvPr>
            <p:ph type="sldNum" sz="quarter" idx="12"/>
          </p:nvPr>
        </p:nvSpPr>
        <p:spPr>
          <a:xfrm>
            <a:off x="7620000" y="6356350"/>
            <a:ext cx="1066800" cy="365125"/>
          </a:xfrm>
        </p:spPr>
        <p:txBody>
          <a:bodyPr/>
          <a:lstStyle/>
          <a:p>
            <a:r>
              <a:rPr lang="en-US" dirty="0" smtClean="0"/>
              <a:t>7-</a:t>
            </a:r>
            <a:fld id="{FF0C40F8-E19A-41BF-9E38-36B162CD8F46}" type="slidenum">
              <a:rPr lang="en-US" smtClean="0"/>
              <a:t>12</a:t>
            </a:fld>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45383" y="2881630"/>
            <a:ext cx="4653233" cy="3474720"/>
          </a:xfrm>
          <a:prstGeom prst="rect">
            <a:avLst/>
          </a:prstGeom>
        </p:spPr>
      </p:pic>
    </p:spTree>
    <p:extLst>
      <p:ext uri="{BB962C8B-B14F-4D97-AF65-F5344CB8AC3E}">
        <p14:creationId xmlns:p14="http://schemas.microsoft.com/office/powerpoint/2010/main" val="2621217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Collaborative Challenge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800" dirty="0" smtClean="0"/>
              <a:t>Your students are involved in a collaborative learning activity and, with clipboard in hand, you begin walking through the room and monitoring the learning.</a:t>
            </a:r>
          </a:p>
          <a:p>
            <a:pPr marL="0" indent="0">
              <a:buNone/>
            </a:pPr>
            <a:endParaRPr lang="en-US" sz="2800" dirty="0"/>
          </a:p>
          <a:p>
            <a:pPr marL="0" indent="0">
              <a:buNone/>
            </a:pPr>
            <a:r>
              <a:rPr lang="en-US" sz="2800" dirty="0" smtClean="0"/>
              <a:t>On your clipboard is a checklist of behaviors you are monitoring which give an indication of how well each student is mastering the material and working within the group to help others master it as well.</a:t>
            </a:r>
          </a:p>
          <a:p>
            <a:pPr marL="0" indent="0">
              <a:buNone/>
            </a:pPr>
            <a:endParaRPr lang="en-US" sz="2800" dirty="0"/>
          </a:p>
          <a:p>
            <a:pPr marL="0" indent="0">
              <a:buNone/>
            </a:pPr>
            <a:r>
              <a:rPr lang="en-US" sz="2800" dirty="0" smtClean="0"/>
              <a:t>What are the descriptors on your clipboard?</a:t>
            </a:r>
          </a:p>
          <a:p>
            <a:pPr marL="0" indent="0">
              <a:buNone/>
            </a:pPr>
            <a:endParaRPr lang="en-US" sz="2800" dirty="0"/>
          </a:p>
          <a:p>
            <a:pPr marL="0" indent="0">
              <a:buNone/>
            </a:pPr>
            <a:endParaRPr lang="en-US" sz="2800" dirty="0"/>
          </a:p>
        </p:txBody>
      </p:sp>
      <p:sp>
        <p:nvSpPr>
          <p:cNvPr id="4" name="Slide Number Placeholder 3"/>
          <p:cNvSpPr>
            <a:spLocks noGrp="1"/>
          </p:cNvSpPr>
          <p:nvPr>
            <p:ph type="sldNum" sz="quarter" idx="12"/>
          </p:nvPr>
        </p:nvSpPr>
        <p:spPr>
          <a:xfrm>
            <a:off x="7315200" y="6356350"/>
            <a:ext cx="1371600" cy="365125"/>
          </a:xfrm>
        </p:spPr>
        <p:txBody>
          <a:bodyPr/>
          <a:lstStyle/>
          <a:p>
            <a:r>
              <a:rPr lang="en-US" dirty="0" smtClean="0"/>
              <a:t>7-</a:t>
            </a:r>
            <a:fld id="{FF0C40F8-E19A-41BF-9E38-36B162CD8F46}" type="slidenum">
              <a:rPr lang="en-US" smtClean="0"/>
              <a:t>13</a:t>
            </a:fld>
            <a:endParaRPr lang="en-US" dirty="0"/>
          </a:p>
        </p:txBody>
      </p:sp>
    </p:spTree>
    <p:extLst>
      <p:ext uri="{BB962C8B-B14F-4D97-AF65-F5344CB8AC3E}">
        <p14:creationId xmlns:p14="http://schemas.microsoft.com/office/powerpoint/2010/main" val="1919202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Bring It Back Task</a:t>
            </a:r>
            <a:endParaRPr lang="en-US" dirty="0"/>
          </a:p>
        </p:txBody>
      </p:sp>
      <p:sp>
        <p:nvSpPr>
          <p:cNvPr id="3" name="Content Placeholder 2"/>
          <p:cNvSpPr>
            <a:spLocks noGrp="1"/>
          </p:cNvSpPr>
          <p:nvPr>
            <p:ph idx="1"/>
          </p:nvPr>
        </p:nvSpPr>
        <p:spPr/>
        <p:txBody>
          <a:bodyPr/>
          <a:lstStyle/>
          <a:p>
            <a:r>
              <a:rPr lang="en-US" dirty="0"/>
              <a:t>Read Chapter 5, </a:t>
            </a:r>
            <a:r>
              <a:rPr lang="en-US" b="1" dirty="0">
                <a:solidFill>
                  <a:srgbClr val="AA3F3C"/>
                </a:solidFill>
              </a:rPr>
              <a:t>pages 145-173</a:t>
            </a:r>
            <a:r>
              <a:rPr lang="en-US" dirty="0"/>
              <a:t>, from beginning to the beginning of Activities for Collaborative Learning. </a:t>
            </a:r>
          </a:p>
          <a:p>
            <a:r>
              <a:rPr lang="en-US" smtClean="0"/>
              <a:t>Think </a:t>
            </a:r>
            <a:r>
              <a:rPr lang="en-US" dirty="0" smtClean="0"/>
              <a:t>about three moves YOU will make to increase the probability of the success of collaborative learning in your classroom.</a:t>
            </a:r>
          </a:p>
          <a:p>
            <a:r>
              <a:rPr lang="en-US" dirty="0" smtClean="0"/>
              <a:t>Be prepared to discuss these moves with a partner.</a:t>
            </a:r>
            <a:endParaRPr lang="en-US" dirty="0"/>
          </a:p>
        </p:txBody>
      </p:sp>
      <p:sp>
        <p:nvSpPr>
          <p:cNvPr id="4" name="Slide Number Placeholder 3"/>
          <p:cNvSpPr>
            <a:spLocks noGrp="1"/>
          </p:cNvSpPr>
          <p:nvPr>
            <p:ph type="sldNum" sz="quarter" idx="12"/>
          </p:nvPr>
        </p:nvSpPr>
        <p:spPr>
          <a:xfrm>
            <a:off x="7848600" y="6356350"/>
            <a:ext cx="838200" cy="365125"/>
          </a:xfrm>
        </p:spPr>
        <p:txBody>
          <a:bodyPr/>
          <a:lstStyle/>
          <a:p>
            <a:r>
              <a:rPr lang="en-US" dirty="0" smtClean="0"/>
              <a:t>7-</a:t>
            </a:r>
            <a:fld id="{FF0C40F8-E19A-41BF-9E38-36B162CD8F46}" type="slidenum">
              <a:rPr lang="en-US" smtClean="0"/>
              <a:t>14</a:t>
            </a:fld>
            <a:endParaRPr lang="en-US" dirty="0"/>
          </a:p>
        </p:txBody>
      </p:sp>
    </p:spTree>
    <p:extLst>
      <p:ext uri="{BB962C8B-B14F-4D97-AF65-F5344CB8AC3E}">
        <p14:creationId xmlns:p14="http://schemas.microsoft.com/office/powerpoint/2010/main" val="1892730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Bring It Back Activity</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Find a partner with whom to discuss your experience with inquiry in your classroom.</a:t>
            </a:r>
          </a:p>
          <a:p>
            <a:pPr marL="0" indent="0">
              <a:buNone/>
            </a:pPr>
            <a:endParaRPr lang="en-US" dirty="0"/>
          </a:p>
          <a:p>
            <a:pPr marL="0" indent="0">
              <a:buNone/>
            </a:pPr>
            <a:r>
              <a:rPr lang="en-US" dirty="0" smtClean="0"/>
              <a:t>Using your notes as a guide, discuss:</a:t>
            </a:r>
          </a:p>
          <a:p>
            <a:pPr lvl="1">
              <a:buFont typeface="Arial" panose="020B0604020202020204" pitchFamily="34" charset="0"/>
              <a:buChar char="•"/>
            </a:pPr>
            <a:r>
              <a:rPr lang="en-US" dirty="0"/>
              <a:t> </a:t>
            </a:r>
            <a:r>
              <a:rPr lang="en-US" sz="3200" dirty="0" smtClean="0"/>
              <a:t>the benefits to your students of the inquiry experience</a:t>
            </a:r>
          </a:p>
          <a:p>
            <a:pPr lvl="1">
              <a:buFont typeface="Arial" panose="020B0604020202020204" pitchFamily="34" charset="0"/>
              <a:buChar char="•"/>
            </a:pPr>
            <a:r>
              <a:rPr lang="en-US" sz="3200" dirty="0"/>
              <a:t>t</a:t>
            </a:r>
            <a:r>
              <a:rPr lang="en-US" sz="3200" dirty="0" smtClean="0"/>
              <a:t>he challenges you identified in implementing inquiry-based instruction in your classroom</a:t>
            </a:r>
          </a:p>
          <a:p>
            <a:pPr marL="0" indent="0">
              <a:buNone/>
            </a:pPr>
            <a:endParaRPr lang="en-US" dirty="0"/>
          </a:p>
        </p:txBody>
      </p:sp>
      <p:sp>
        <p:nvSpPr>
          <p:cNvPr id="4" name="Slide Number Placeholder 3"/>
          <p:cNvSpPr>
            <a:spLocks noGrp="1"/>
          </p:cNvSpPr>
          <p:nvPr>
            <p:ph type="sldNum" sz="quarter" idx="12"/>
          </p:nvPr>
        </p:nvSpPr>
        <p:spPr>
          <a:xfrm>
            <a:off x="7848600" y="6356350"/>
            <a:ext cx="838200" cy="365125"/>
          </a:xfrm>
        </p:spPr>
        <p:txBody>
          <a:bodyPr/>
          <a:lstStyle/>
          <a:p>
            <a:r>
              <a:rPr lang="en-US" dirty="0" smtClean="0"/>
              <a:t>7-</a:t>
            </a:r>
            <a:fld id="{FF0C40F8-E19A-41BF-9E38-36B162CD8F46}" type="slidenum">
              <a:rPr lang="en-US" smtClean="0"/>
              <a:t>2</a:t>
            </a:fld>
            <a:endParaRPr lang="en-US" dirty="0"/>
          </a:p>
        </p:txBody>
      </p:sp>
    </p:spTree>
    <p:extLst>
      <p:ext uri="{BB962C8B-B14F-4D97-AF65-F5344CB8AC3E}">
        <p14:creationId xmlns:p14="http://schemas.microsoft.com/office/powerpoint/2010/main" val="3807980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for This Session</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Participants will:</a:t>
            </a:r>
          </a:p>
          <a:p>
            <a:r>
              <a:rPr lang="en-US" dirty="0"/>
              <a:t>d</a:t>
            </a:r>
            <a:r>
              <a:rPr lang="en-US" dirty="0" smtClean="0"/>
              <a:t>istinguish between group work and collaborative learning.</a:t>
            </a:r>
          </a:p>
          <a:p>
            <a:r>
              <a:rPr lang="en-US" dirty="0"/>
              <a:t>e</a:t>
            </a:r>
            <a:r>
              <a:rPr lang="en-US" dirty="0" smtClean="0"/>
              <a:t>xamine the teacher’s role in a successful collaborative learning experience.</a:t>
            </a:r>
            <a:endParaRPr lang="en-US" dirty="0"/>
          </a:p>
        </p:txBody>
      </p:sp>
      <p:sp>
        <p:nvSpPr>
          <p:cNvPr id="4" name="Slide Number Placeholder 3"/>
          <p:cNvSpPr>
            <a:spLocks noGrp="1"/>
          </p:cNvSpPr>
          <p:nvPr>
            <p:ph type="sldNum" sz="quarter" idx="12"/>
          </p:nvPr>
        </p:nvSpPr>
        <p:spPr>
          <a:xfrm>
            <a:off x="7620000" y="6356350"/>
            <a:ext cx="1066800" cy="365125"/>
          </a:xfrm>
        </p:spPr>
        <p:txBody>
          <a:bodyPr/>
          <a:lstStyle/>
          <a:p>
            <a:r>
              <a:rPr lang="en-US" dirty="0" smtClean="0"/>
              <a:t>7-</a:t>
            </a:r>
            <a:fld id="{FF0C40F8-E19A-41BF-9E38-36B162CD8F46}" type="slidenum">
              <a:rPr lang="en-US" smtClean="0"/>
              <a:t>3</a:t>
            </a:fld>
            <a:endParaRPr lang="en-US" dirty="0"/>
          </a:p>
        </p:txBody>
      </p:sp>
    </p:spTree>
    <p:extLst>
      <p:ext uri="{BB962C8B-B14F-4D97-AF65-F5344CB8AC3E}">
        <p14:creationId xmlns:p14="http://schemas.microsoft.com/office/powerpoint/2010/main" val="2212367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Collaboration</a:t>
            </a:r>
            <a:endParaRPr lang="en-US" dirty="0"/>
          </a:p>
        </p:txBody>
      </p:sp>
      <p:sp>
        <p:nvSpPr>
          <p:cNvPr id="3" name="Content Placeholder 2"/>
          <p:cNvSpPr>
            <a:spLocks noGrp="1"/>
          </p:cNvSpPr>
          <p:nvPr>
            <p:ph idx="1"/>
          </p:nvPr>
        </p:nvSpPr>
        <p:spPr/>
        <p:txBody>
          <a:bodyPr/>
          <a:lstStyle/>
          <a:p>
            <a:pPr marL="0" indent="0">
              <a:buNone/>
            </a:pPr>
            <a:r>
              <a:rPr lang="en-US" dirty="0" smtClean="0"/>
              <a:t>Merriam-Webster defines collaboration as—</a:t>
            </a:r>
          </a:p>
          <a:p>
            <a:pPr marL="0" indent="0">
              <a:buNone/>
            </a:pPr>
            <a:endParaRPr lang="en-US" dirty="0"/>
          </a:p>
          <a:p>
            <a:pPr marL="0" indent="0" algn="ctr">
              <a:buNone/>
            </a:pPr>
            <a:r>
              <a:rPr lang="en-US" dirty="0" smtClean="0"/>
              <a:t>“working </a:t>
            </a:r>
            <a:r>
              <a:rPr lang="en-US" dirty="0"/>
              <a:t>with another person or group in order to achieve or do </a:t>
            </a:r>
            <a:r>
              <a:rPr lang="en-US" dirty="0" smtClean="0"/>
              <a:t>something.”</a:t>
            </a:r>
          </a:p>
          <a:p>
            <a:pPr marL="0" indent="0" algn="ctr">
              <a:buNone/>
            </a:pPr>
            <a:endParaRPr lang="en-US" dirty="0"/>
          </a:p>
          <a:p>
            <a:pPr marL="0" indent="0" algn="ctr">
              <a:buNone/>
            </a:pPr>
            <a:endParaRPr lang="en-US" dirty="0"/>
          </a:p>
        </p:txBody>
      </p:sp>
      <p:sp>
        <p:nvSpPr>
          <p:cNvPr id="4" name="Slide Number Placeholder 3"/>
          <p:cNvSpPr>
            <a:spLocks noGrp="1"/>
          </p:cNvSpPr>
          <p:nvPr>
            <p:ph type="sldNum" sz="quarter" idx="12"/>
          </p:nvPr>
        </p:nvSpPr>
        <p:spPr>
          <a:xfrm>
            <a:off x="7543800" y="6356350"/>
            <a:ext cx="1143000" cy="365125"/>
          </a:xfrm>
        </p:spPr>
        <p:txBody>
          <a:bodyPr/>
          <a:lstStyle/>
          <a:p>
            <a:r>
              <a:rPr lang="en-US" dirty="0" smtClean="0"/>
              <a:t>7-</a:t>
            </a:r>
            <a:fld id="{FF0C40F8-E19A-41BF-9E38-36B162CD8F46}" type="slidenum">
              <a:rPr lang="en-US" smtClean="0"/>
              <a:t>4</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4200" y="4209257"/>
            <a:ext cx="3048000" cy="2032000"/>
          </a:xfrm>
          <a:prstGeom prst="rect">
            <a:avLst/>
          </a:prstGeom>
        </p:spPr>
      </p:pic>
    </p:spTree>
    <p:extLst>
      <p:ext uri="{BB962C8B-B14F-4D97-AF65-F5344CB8AC3E}">
        <p14:creationId xmlns:p14="http://schemas.microsoft.com/office/powerpoint/2010/main" val="28270943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ReLeah</a:t>
            </a:r>
            <a:r>
              <a:rPr lang="en-US" dirty="0" smtClean="0"/>
              <a:t> Lent says…</a:t>
            </a:r>
            <a:endParaRPr lang="en-US" dirty="0"/>
          </a:p>
        </p:txBody>
      </p:sp>
      <p:sp>
        <p:nvSpPr>
          <p:cNvPr id="3" name="Content Placeholder 2"/>
          <p:cNvSpPr>
            <a:spLocks noGrp="1"/>
          </p:cNvSpPr>
          <p:nvPr>
            <p:ph idx="1"/>
          </p:nvPr>
        </p:nvSpPr>
        <p:spPr>
          <a:xfrm>
            <a:off x="457200" y="1600200"/>
            <a:ext cx="8229600" cy="5121275"/>
          </a:xfrm>
        </p:spPr>
        <p:txBody>
          <a:bodyPr/>
          <a:lstStyle/>
          <a:p>
            <a:pPr marL="0" indent="0">
              <a:buNone/>
            </a:pPr>
            <a:endParaRPr lang="en-US" b="1" dirty="0" smtClean="0"/>
          </a:p>
          <a:p>
            <a:pPr marL="0" indent="0">
              <a:buNone/>
            </a:pPr>
            <a:r>
              <a:rPr lang="en-US" dirty="0" smtClean="0"/>
              <a:t>“Think of collaboration as the socialization of intelligence….”</a:t>
            </a:r>
            <a:endParaRPr lang="en-US" dirty="0"/>
          </a:p>
        </p:txBody>
      </p:sp>
      <p:sp>
        <p:nvSpPr>
          <p:cNvPr id="4" name="Slide Number Placeholder 3"/>
          <p:cNvSpPr>
            <a:spLocks noGrp="1"/>
          </p:cNvSpPr>
          <p:nvPr>
            <p:ph type="sldNum" sz="quarter" idx="12"/>
          </p:nvPr>
        </p:nvSpPr>
        <p:spPr>
          <a:xfrm>
            <a:off x="8001000" y="6356350"/>
            <a:ext cx="685800" cy="365125"/>
          </a:xfrm>
        </p:spPr>
        <p:txBody>
          <a:bodyPr/>
          <a:lstStyle/>
          <a:p>
            <a:r>
              <a:rPr lang="en-US" dirty="0" smtClean="0"/>
              <a:t>5-</a:t>
            </a:r>
            <a:fld id="{FF0C40F8-E19A-41BF-9E38-36B162CD8F46}" type="slidenum">
              <a:rPr lang="en-US" smtClean="0"/>
              <a:t>5</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3250" y="3390900"/>
            <a:ext cx="2857500" cy="2857500"/>
          </a:xfrm>
          <a:prstGeom prst="rect">
            <a:avLst/>
          </a:prstGeom>
        </p:spPr>
      </p:pic>
    </p:spTree>
    <p:extLst>
      <p:ext uri="{BB962C8B-B14F-4D97-AF65-F5344CB8AC3E}">
        <p14:creationId xmlns:p14="http://schemas.microsoft.com/office/powerpoint/2010/main" val="25655522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Benefits of Collaborative Learning</a:t>
            </a:r>
            <a:endParaRPr lang="en-US" dirty="0"/>
          </a:p>
        </p:txBody>
      </p:sp>
      <p:sp>
        <p:nvSpPr>
          <p:cNvPr id="3" name="Content Placeholder 2"/>
          <p:cNvSpPr>
            <a:spLocks noGrp="1"/>
          </p:cNvSpPr>
          <p:nvPr>
            <p:ph idx="1"/>
          </p:nvPr>
        </p:nvSpPr>
        <p:spPr>
          <a:xfrm>
            <a:off x="457200" y="1600201"/>
            <a:ext cx="8229600" cy="1143000"/>
          </a:xfrm>
        </p:spPr>
        <p:txBody>
          <a:bodyPr/>
          <a:lstStyle/>
          <a:p>
            <a:r>
              <a:rPr lang="en-US" dirty="0" smtClean="0"/>
              <a:t>Students learn how to use the language of the discipline.</a:t>
            </a:r>
          </a:p>
        </p:txBody>
      </p:sp>
      <p:sp>
        <p:nvSpPr>
          <p:cNvPr id="4" name="Slide Number Placeholder 3"/>
          <p:cNvSpPr>
            <a:spLocks noGrp="1"/>
          </p:cNvSpPr>
          <p:nvPr>
            <p:ph type="sldNum" sz="quarter" idx="12"/>
          </p:nvPr>
        </p:nvSpPr>
        <p:spPr>
          <a:xfrm>
            <a:off x="7924800" y="6356350"/>
            <a:ext cx="762000" cy="365125"/>
          </a:xfrm>
        </p:spPr>
        <p:txBody>
          <a:bodyPr/>
          <a:lstStyle/>
          <a:p>
            <a:r>
              <a:rPr lang="en-US" dirty="0" smtClean="0"/>
              <a:t>7-</a:t>
            </a:r>
            <a:fld id="{FF0C40F8-E19A-41BF-9E38-36B162CD8F46}" type="slidenum">
              <a:rPr lang="en-US" smtClean="0"/>
              <a:t>6</a:t>
            </a:fld>
            <a:endParaRPr lang="en-US" dirty="0"/>
          </a:p>
        </p:txBody>
      </p:sp>
      <p:sp>
        <p:nvSpPr>
          <p:cNvPr id="5" name="Content Placeholder 2"/>
          <p:cNvSpPr txBox="1">
            <a:spLocks/>
          </p:cNvSpPr>
          <p:nvPr/>
        </p:nvSpPr>
        <p:spPr>
          <a:xfrm>
            <a:off x="457200" y="2590800"/>
            <a:ext cx="8229600" cy="1143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Students develop the ability to listen carefully to another perspective.</a:t>
            </a:r>
          </a:p>
        </p:txBody>
      </p:sp>
      <p:sp>
        <p:nvSpPr>
          <p:cNvPr id="6" name="Content Placeholder 2"/>
          <p:cNvSpPr txBox="1">
            <a:spLocks/>
          </p:cNvSpPr>
          <p:nvPr/>
        </p:nvSpPr>
        <p:spPr>
          <a:xfrm>
            <a:off x="457200" y="3581399"/>
            <a:ext cx="8229600" cy="68580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Students are able to hold on to their thinking.</a:t>
            </a:r>
          </a:p>
        </p:txBody>
      </p:sp>
      <p:sp>
        <p:nvSpPr>
          <p:cNvPr id="7" name="Content Placeholder 2"/>
          <p:cNvSpPr txBox="1">
            <a:spLocks/>
          </p:cNvSpPr>
          <p:nvPr/>
        </p:nvSpPr>
        <p:spPr>
          <a:xfrm>
            <a:off x="457200" y="4114800"/>
            <a:ext cx="8229600" cy="1143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Students feel more comfortable questioning the status quo.</a:t>
            </a:r>
          </a:p>
        </p:txBody>
      </p:sp>
      <p:sp>
        <p:nvSpPr>
          <p:cNvPr id="8" name="Content Placeholder 2"/>
          <p:cNvSpPr txBox="1">
            <a:spLocks/>
          </p:cNvSpPr>
          <p:nvPr/>
        </p:nvSpPr>
        <p:spPr>
          <a:xfrm>
            <a:off x="457200" y="5105400"/>
            <a:ext cx="8229600" cy="1143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Students construct meaning by participating in the activities of a discipline to construct</a:t>
            </a:r>
          </a:p>
        </p:txBody>
      </p:sp>
    </p:spTree>
    <p:extLst>
      <p:ext uri="{BB962C8B-B14F-4D97-AF65-F5344CB8AC3E}">
        <p14:creationId xmlns:p14="http://schemas.microsoft.com/office/powerpoint/2010/main" val="1193440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Shifts for Implementing Collaboration</a:t>
            </a:r>
            <a:endParaRPr lang="en-US" dirty="0"/>
          </a:p>
        </p:txBody>
      </p:sp>
      <p:sp>
        <p:nvSpPr>
          <p:cNvPr id="3" name="Content Placeholder 2"/>
          <p:cNvSpPr>
            <a:spLocks noGrp="1"/>
          </p:cNvSpPr>
          <p:nvPr>
            <p:ph idx="1"/>
          </p:nvPr>
        </p:nvSpPr>
        <p:spPr/>
        <p:txBody>
          <a:bodyPr/>
          <a:lstStyle/>
          <a:p>
            <a:r>
              <a:rPr lang="en-US" dirty="0" smtClean="0"/>
              <a:t>Read through </a:t>
            </a:r>
            <a:r>
              <a:rPr lang="en-US" b="1" dirty="0" smtClean="0">
                <a:solidFill>
                  <a:srgbClr val="AA3F3C"/>
                </a:solidFill>
              </a:rPr>
              <a:t>Handout 1: </a:t>
            </a:r>
            <a:r>
              <a:rPr lang="en-US" i="1" dirty="0" smtClean="0"/>
              <a:t>Shifts for </a:t>
            </a:r>
            <a:r>
              <a:rPr lang="en-US" i="1" dirty="0" err="1" smtClean="0"/>
              <a:t>lmplementing</a:t>
            </a:r>
            <a:r>
              <a:rPr lang="en-US" i="1" dirty="0" smtClean="0"/>
              <a:t> Collaboration in the Disciplines </a:t>
            </a:r>
            <a:r>
              <a:rPr lang="en-US" dirty="0" smtClean="0"/>
              <a:t>with a pen/pencil in hand.</a:t>
            </a:r>
          </a:p>
          <a:p>
            <a:r>
              <a:rPr lang="en-US" dirty="0" smtClean="0"/>
              <a:t>Underline important words or ideas.</a:t>
            </a:r>
          </a:p>
          <a:p>
            <a:r>
              <a:rPr lang="en-US" dirty="0" smtClean="0"/>
              <a:t>Make notes about your reactions to the ideas presented.</a:t>
            </a:r>
          </a:p>
          <a:p>
            <a:r>
              <a:rPr lang="en-US" dirty="0" smtClean="0"/>
              <a:t>Be prepared to discuss with your table group.</a:t>
            </a:r>
            <a:endParaRPr lang="en-US" dirty="0"/>
          </a:p>
        </p:txBody>
      </p:sp>
      <p:sp>
        <p:nvSpPr>
          <p:cNvPr id="4" name="Slide Number Placeholder 3"/>
          <p:cNvSpPr>
            <a:spLocks noGrp="1"/>
          </p:cNvSpPr>
          <p:nvPr>
            <p:ph type="sldNum" sz="quarter" idx="12"/>
          </p:nvPr>
        </p:nvSpPr>
        <p:spPr>
          <a:xfrm>
            <a:off x="7010400" y="6356350"/>
            <a:ext cx="1676400" cy="365125"/>
          </a:xfrm>
        </p:spPr>
        <p:txBody>
          <a:bodyPr/>
          <a:lstStyle/>
          <a:p>
            <a:r>
              <a:rPr lang="en-US" dirty="0" smtClean="0"/>
              <a:t>7-</a:t>
            </a:r>
            <a:fld id="{FF0C40F8-E19A-41BF-9E38-36B162CD8F46}" type="slidenum">
              <a:rPr lang="en-US" smtClean="0"/>
              <a:t>7</a:t>
            </a:fld>
            <a:endParaRPr lang="en-US" dirty="0"/>
          </a:p>
        </p:txBody>
      </p:sp>
    </p:spTree>
    <p:extLst>
      <p:ext uri="{BB962C8B-B14F-4D97-AF65-F5344CB8AC3E}">
        <p14:creationId xmlns:p14="http://schemas.microsoft.com/office/powerpoint/2010/main" val="24450812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Discussions</a:t>
            </a:r>
            <a:endParaRPr lang="en-US" dirty="0"/>
          </a:p>
        </p:txBody>
      </p:sp>
      <p:sp>
        <p:nvSpPr>
          <p:cNvPr id="3" name="Content Placeholder 2"/>
          <p:cNvSpPr>
            <a:spLocks noGrp="1"/>
          </p:cNvSpPr>
          <p:nvPr>
            <p:ph idx="1"/>
          </p:nvPr>
        </p:nvSpPr>
        <p:spPr>
          <a:xfrm>
            <a:off x="457200" y="1600200"/>
            <a:ext cx="8229600" cy="5121275"/>
          </a:xfrm>
        </p:spPr>
        <p:txBody>
          <a:bodyPr/>
          <a:lstStyle/>
          <a:p>
            <a:r>
              <a:rPr lang="en-US" dirty="0" smtClean="0"/>
              <a:t>With your table groups, discuss:</a:t>
            </a:r>
          </a:p>
          <a:p>
            <a:pPr lvl="1"/>
            <a:r>
              <a:rPr lang="en-US" dirty="0"/>
              <a:t>y</a:t>
            </a:r>
            <a:r>
              <a:rPr lang="en-US" dirty="0" smtClean="0"/>
              <a:t>our initial reactions to the ideas presented in the handout.</a:t>
            </a:r>
          </a:p>
          <a:p>
            <a:pPr lvl="1"/>
            <a:r>
              <a:rPr lang="en-US" dirty="0"/>
              <a:t>w</a:t>
            </a:r>
            <a:r>
              <a:rPr lang="en-US" dirty="0" smtClean="0"/>
              <a:t>hich ideas you are already using.</a:t>
            </a:r>
          </a:p>
          <a:p>
            <a:pPr lvl="1"/>
            <a:r>
              <a:rPr lang="en-US" dirty="0"/>
              <a:t>w</a:t>
            </a:r>
            <a:r>
              <a:rPr lang="en-US" dirty="0" smtClean="0"/>
              <a:t>hich ideas will be the biggest stretch for implementation in your classroom.</a:t>
            </a:r>
          </a:p>
          <a:p>
            <a:pPr marL="457200" lvl="1" indent="0" algn="ctr">
              <a:buNone/>
            </a:pPr>
            <a:endParaRPr lang="en-US" dirty="0" smtClean="0"/>
          </a:p>
        </p:txBody>
      </p:sp>
      <p:sp>
        <p:nvSpPr>
          <p:cNvPr id="4" name="Slide Number Placeholder 3"/>
          <p:cNvSpPr>
            <a:spLocks noGrp="1"/>
          </p:cNvSpPr>
          <p:nvPr>
            <p:ph type="sldNum" sz="quarter" idx="12"/>
          </p:nvPr>
        </p:nvSpPr>
        <p:spPr>
          <a:xfrm>
            <a:off x="7391400" y="6356350"/>
            <a:ext cx="1295400" cy="365125"/>
          </a:xfrm>
        </p:spPr>
        <p:txBody>
          <a:bodyPr/>
          <a:lstStyle/>
          <a:p>
            <a:r>
              <a:rPr lang="en-US" dirty="0" smtClean="0"/>
              <a:t>7-</a:t>
            </a:r>
            <a:fld id="{FF0C40F8-E19A-41BF-9E38-36B162CD8F46}" type="slidenum">
              <a:rPr lang="en-US" smtClean="0"/>
              <a:t>8</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4637283"/>
            <a:ext cx="2857500" cy="1743075"/>
          </a:xfrm>
          <a:prstGeom prst="rect">
            <a:avLst/>
          </a:prstGeom>
        </p:spPr>
      </p:pic>
    </p:spTree>
    <p:extLst>
      <p:ext uri="{BB962C8B-B14F-4D97-AF65-F5344CB8AC3E}">
        <p14:creationId xmlns:p14="http://schemas.microsoft.com/office/powerpoint/2010/main" val="31434391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Now, the burning question…</a:t>
            </a:r>
            <a:endParaRPr lang="en-US" dirty="0"/>
          </a:p>
        </p:txBody>
      </p:sp>
      <p:sp>
        <p:nvSpPr>
          <p:cNvPr id="3" name="Content Placeholder 2"/>
          <p:cNvSpPr>
            <a:spLocks noGrp="1"/>
          </p:cNvSpPr>
          <p:nvPr>
            <p:ph idx="1"/>
          </p:nvPr>
        </p:nvSpPr>
        <p:spPr>
          <a:xfrm>
            <a:off x="457200" y="1600200"/>
            <a:ext cx="8229600" cy="5121275"/>
          </a:xfrm>
        </p:spPr>
        <p:txBody>
          <a:bodyPr>
            <a:normAutofit fontScale="85000" lnSpcReduction="20000"/>
          </a:bodyPr>
          <a:lstStyle/>
          <a:p>
            <a:endParaRPr lang="en-US" dirty="0" smtClean="0"/>
          </a:p>
          <a:p>
            <a:endParaRPr lang="en-US" dirty="0"/>
          </a:p>
          <a:p>
            <a:endParaRPr lang="en-US" dirty="0" smtClean="0"/>
          </a:p>
          <a:p>
            <a:endParaRPr lang="en-US" dirty="0"/>
          </a:p>
          <a:p>
            <a:endParaRPr lang="en-US" dirty="0" smtClean="0"/>
          </a:p>
          <a:p>
            <a:endParaRPr lang="en-US" dirty="0"/>
          </a:p>
          <a:p>
            <a:pPr marL="0" indent="0">
              <a:buNone/>
            </a:pPr>
            <a:endParaRPr lang="en-US" dirty="0" smtClean="0"/>
          </a:p>
          <a:p>
            <a:pPr marL="0" indent="0">
              <a:buNone/>
            </a:pPr>
            <a:endParaRPr lang="en-US" dirty="0"/>
          </a:p>
          <a:p>
            <a:pPr marL="400050" lvl="1" indent="0" algn="ctr">
              <a:buNone/>
            </a:pPr>
            <a:r>
              <a:rPr lang="en-US" sz="6400" dirty="0" smtClean="0"/>
              <a:t>How do I assess </a:t>
            </a:r>
            <a:r>
              <a:rPr lang="en-US" sz="6400" b="1" dirty="0" smtClean="0">
                <a:solidFill>
                  <a:srgbClr val="AA3F3C"/>
                </a:solidFill>
              </a:rPr>
              <a:t>collaborative learning</a:t>
            </a:r>
            <a:r>
              <a:rPr lang="en-US" sz="6400" dirty="0" smtClean="0"/>
              <a:t>?</a:t>
            </a:r>
            <a:endParaRPr lang="en-US" sz="6400" dirty="0"/>
          </a:p>
        </p:txBody>
      </p:sp>
      <p:sp>
        <p:nvSpPr>
          <p:cNvPr id="4" name="Slide Number Placeholder 3"/>
          <p:cNvSpPr>
            <a:spLocks noGrp="1"/>
          </p:cNvSpPr>
          <p:nvPr>
            <p:ph type="sldNum" sz="quarter" idx="12"/>
          </p:nvPr>
        </p:nvSpPr>
        <p:spPr>
          <a:xfrm>
            <a:off x="7696200" y="6356350"/>
            <a:ext cx="990600" cy="365125"/>
          </a:xfrm>
        </p:spPr>
        <p:txBody>
          <a:bodyPr/>
          <a:lstStyle/>
          <a:p>
            <a:r>
              <a:rPr lang="en-US" dirty="0" smtClean="0"/>
              <a:t>7-</a:t>
            </a:r>
            <a:fld id="{FF0C40F8-E19A-41BF-9E38-36B162CD8F46}" type="slidenum">
              <a:rPr lang="en-US" smtClean="0"/>
              <a:t>9</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6600" y="1752600"/>
            <a:ext cx="2834640" cy="2834640"/>
          </a:xfrm>
          <a:prstGeom prst="rect">
            <a:avLst/>
          </a:prstGeom>
        </p:spPr>
      </p:pic>
    </p:spTree>
    <p:extLst>
      <p:ext uri="{BB962C8B-B14F-4D97-AF65-F5344CB8AC3E}">
        <p14:creationId xmlns:p14="http://schemas.microsoft.com/office/powerpoint/2010/main" val="42564406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PLG PPT Template_Lent</Template>
  <TotalTime>511</TotalTime>
  <Words>513</Words>
  <Application>Microsoft Office PowerPoint</Application>
  <PresentationFormat>On-screen Show (4:3)</PresentationFormat>
  <Paragraphs>80</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Module 7: The Teacher’s Role in Effective Collaboration</vt:lpstr>
      <vt:lpstr>Bring It Back Activity</vt:lpstr>
      <vt:lpstr>Objectives for This Session</vt:lpstr>
      <vt:lpstr>Collaboration</vt:lpstr>
      <vt:lpstr>ReLeah Lent says…</vt:lpstr>
      <vt:lpstr>The Benefits of Collaborative Learning</vt:lpstr>
      <vt:lpstr>Shifts for Implementing Collaboration</vt:lpstr>
      <vt:lpstr>Group Discussions</vt:lpstr>
      <vt:lpstr>Now, the burning question…</vt:lpstr>
      <vt:lpstr>ReLeah Lent advises…</vt:lpstr>
      <vt:lpstr>Formative vs. Summative Assessment of Writing</vt:lpstr>
      <vt:lpstr>ReLeah Lent’s Guidance</vt:lpstr>
      <vt:lpstr>Collaborative Challenge</vt:lpstr>
      <vt:lpstr>Bring It Back Task</vt:lpstr>
    </vt:vector>
  </TitlesOfParts>
  <Company>Sage Publications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1: Disciplinary Literacy and Reading</dc:title>
  <dc:creator>Nancy Allison</dc:creator>
  <cp:lastModifiedBy>conv</cp:lastModifiedBy>
  <cp:revision>32</cp:revision>
  <dcterms:created xsi:type="dcterms:W3CDTF">2015-06-08T21:01:12Z</dcterms:created>
  <dcterms:modified xsi:type="dcterms:W3CDTF">2023-04-19T11:16:26Z</dcterms:modified>
</cp:coreProperties>
</file>