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71" r:id="rId3"/>
    <p:sldId id="272" r:id="rId4"/>
    <p:sldId id="273" r:id="rId5"/>
    <p:sldId id="274" r:id="rId6"/>
    <p:sldId id="275" r:id="rId7"/>
    <p:sldId id="276"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p:cViewPr varScale="1">
        <p:scale>
          <a:sx n="76" d="100"/>
          <a:sy n="76" d="100"/>
        </p:scale>
        <p:origin x="1032"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83" d="100"/>
          <a:sy n="83" d="100"/>
        </p:scale>
        <p:origin x="-19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9DA309-AFE2-4476-8E8B-527B3E791EBF}" type="datetimeFigureOut">
              <a:rPr lang="en-US" smtClean="0"/>
              <a:t>10/8/2018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A68F25-222A-4670-8984-3A7AC7AAFD9E}" type="slidenum">
              <a:rPr lang="en-US" smtClean="0"/>
              <a:t>‹#›</a:t>
            </a:fld>
            <a:endParaRPr lang="en-US"/>
          </a:p>
        </p:txBody>
      </p:sp>
    </p:spTree>
    <p:extLst>
      <p:ext uri="{BB962C8B-B14F-4D97-AF65-F5344CB8AC3E}">
        <p14:creationId xmlns:p14="http://schemas.microsoft.com/office/powerpoint/2010/main" val="1621701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BE76D-C75F-46B1-92F6-84A0FD1A4318}" type="datetimeFigureOut">
              <a:rPr lang="en-US" smtClean="0"/>
              <a:t>10/8/2018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C8D44-34E3-4684-B9F6-0BBE1ECD1393}" type="slidenum">
              <a:rPr lang="en-US" smtClean="0"/>
              <a:t>‹#›</a:t>
            </a:fld>
            <a:endParaRPr lang="en-US"/>
          </a:p>
        </p:txBody>
      </p:sp>
    </p:spTree>
    <p:extLst>
      <p:ext uri="{BB962C8B-B14F-4D97-AF65-F5344CB8AC3E}">
        <p14:creationId xmlns:p14="http://schemas.microsoft.com/office/powerpoint/2010/main" val="81786152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hasCustomPrompt="1"/>
          </p:nvPr>
        </p:nvSpPr>
        <p:spPr>
          <a:xfrm>
            <a:off x="933994" y="3580031"/>
            <a:ext cx="7696200" cy="990600"/>
          </a:xfrm>
          <a:prstGeom prst="rect">
            <a:avLst/>
          </a:prstGeom>
        </p:spPr>
        <p:txBody>
          <a:bodyPr>
            <a:noAutofit/>
          </a:bodyPr>
          <a:lstStyle>
            <a:lvl1pPr marL="0" indent="0" algn="ctr">
              <a:buNone/>
              <a:defRPr sz="3200" b="1" i="1" baseline="0">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Engagement by Design</a:t>
            </a:r>
            <a:endParaRPr kumimoji="0" lang="en-US" dirty="0"/>
          </a:p>
        </p:txBody>
      </p:sp>
      <p:sp>
        <p:nvSpPr>
          <p:cNvPr id="17" name="Footer Placeholder 16"/>
          <p:cNvSpPr>
            <a:spLocks noGrp="1"/>
          </p:cNvSpPr>
          <p:nvPr>
            <p:ph type="ftr" sz="quarter" idx="11"/>
          </p:nvPr>
        </p:nvSpPr>
        <p:spPr/>
        <p:txBody>
          <a:bodyPr/>
          <a:lstStyle/>
          <a:p>
            <a:r>
              <a:rPr lang="en-US" smtClean="0"/>
              <a:t>Copyright © 2014 Corwin</a:t>
            </a:r>
            <a:endParaRPr lang="en-US" dirty="0" smtClean="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89078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83820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41812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457200" y="947410"/>
            <a:ext cx="8229600" cy="1470025"/>
          </a:xfrm>
        </p:spPr>
        <p:txBody>
          <a:bodyPr anchor="ctr">
            <a:noAutofit/>
          </a:bodyPr>
          <a:lstStyle>
            <a:lvl1pPr algn="ctr">
              <a:defRPr lang="en-US" sz="5400" b="1" dirty="0">
                <a:solidFill>
                  <a:srgbClr val="FFFFFF"/>
                </a:solidFill>
              </a:defRPr>
            </a:lvl1pPr>
          </a:lstStyle>
          <a:p>
            <a:r>
              <a:rPr kumimoji="0" lang="en-US" dirty="0" smtClean="0"/>
              <a:t>Module 1</a:t>
            </a:r>
            <a:endParaRPr kumimoji="0" lang="en-US" dirty="0"/>
          </a:p>
        </p:txBody>
      </p:sp>
      <p:sp>
        <p:nvSpPr>
          <p:cNvPr id="19" name="Rectangle 18"/>
          <p:cNvSpPr/>
          <p:nvPr userDrawn="1"/>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p:cNvPicPr>
            <a:picLocks noChangeAspect="1" noChangeArrowheads="1"/>
          </p:cNvPicPr>
          <p:nvPr userDrawn="1"/>
        </p:nvPicPr>
        <p:blipFill>
          <a:blip r:embed="rId2"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800" b="1"/>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r>
              <a:rPr lang="en-US" dirty="0" smtClean="0"/>
              <a:t>Copyright © 2017 Corwin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Rectangle 11"/>
          <p:cNvSpPr/>
          <p:nvPr userDrawn="1"/>
        </p:nvSpPr>
        <p:spPr>
          <a:xfrm flipV="1">
            <a:off x="1106" y="1355750"/>
            <a:ext cx="9142894"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userDrawn="1"/>
        </p:nvSpPr>
        <p:spPr>
          <a:xfrm>
            <a:off x="840" y="1320395"/>
            <a:ext cx="9143160"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userDrawn="1"/>
        </p:nvSpPr>
        <p:spPr>
          <a:xfrm>
            <a:off x="0" y="1447800"/>
            <a:ext cx="9144000" cy="4571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defTabSz="914400">
              <a:defRPr/>
            </a:pPr>
            <a:endParaRPr lang="en-US">
              <a:solidFill>
                <a:srgbClr val="000000"/>
              </a:solidFill>
              <a:latin typeface="Perpetua"/>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Perpetua"/>
            </a:endParaRPr>
          </a:p>
        </p:txBody>
      </p:sp>
      <p:sp>
        <p:nvSpPr>
          <p:cNvPr id="4" name="Rectangle 6"/>
          <p:cNvSpPr>
            <a:spLocks noGrp="1" noChangeArrowheads="1"/>
          </p:cNvSpPr>
          <p:nvPr>
            <p:ph type="sldNum" sz="quarter" idx="12"/>
          </p:nvPr>
        </p:nvSpPr>
        <p:spPr>
          <a:ln/>
        </p:spPr>
        <p:txBody>
          <a:bodyPr/>
          <a:lstStyle>
            <a:lvl1pPr>
              <a:defRPr/>
            </a:lvl1pPr>
          </a:lstStyle>
          <a:p>
            <a:pPr>
              <a:defRPr/>
            </a:pPr>
            <a:fld id="{DFCE2839-0D6C-5E42-BDBA-53DE52E10458}" type="slidenum">
              <a:rPr lang="en-US">
                <a:solidFill>
                  <a:srgbClr val="000000"/>
                </a:solidFill>
                <a:latin typeface="Franklin Gothic Book"/>
              </a:rPr>
              <a:pPr>
                <a:defRPr/>
              </a:pPr>
              <a:t>‹#›</a:t>
            </a:fld>
            <a:endParaRPr lang="en-US">
              <a:solidFill>
                <a:srgbClr val="000000"/>
              </a:solidFill>
              <a:latin typeface="Franklin Gothic Book"/>
            </a:endParaRPr>
          </a:p>
        </p:txBody>
      </p:sp>
    </p:spTree>
    <p:extLst>
      <p:ext uri="{BB962C8B-B14F-4D97-AF65-F5344CB8AC3E}">
        <p14:creationId xmlns:p14="http://schemas.microsoft.com/office/powerpoint/2010/main" val="6122766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no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Copyright © 2014 Corwin</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
        <p:nvSpPr>
          <p:cNvPr id="2" name="Rectangle 1"/>
          <p:cNvSpPr/>
          <p:nvPr/>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p:cNvPicPr>
            <a:picLocks noChangeAspect="1" noChangeArrowheads="1"/>
          </p:cNvPicPr>
          <p:nvPr/>
        </p:nvPicPr>
        <p:blipFill>
          <a:blip r:embed="rId5"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dt="0"/>
  <p:txStyles>
    <p:titleStyle>
      <a:lvl1pPr algn="ctr" rtl="0" eaLnBrk="1" latinLnBrk="0" hangingPunct="1">
        <a:spcBef>
          <a:spcPct val="0"/>
        </a:spcBef>
        <a:buNone/>
        <a:defRPr kumimoji="0" sz="4800" b="1" kern="1200">
          <a:solidFill>
            <a:schemeClr val="tx2"/>
          </a:solidFill>
          <a:latin typeface="Calibri" panose="020F0502020204030204" pitchFamily="34" charset="0"/>
          <a:ea typeface="+mj-ea"/>
          <a:cs typeface="Arabic Typesetting" panose="03020402040406030203" pitchFamily="66" charset="-78"/>
        </a:defRPr>
      </a:lvl1pPr>
    </p:titleStyle>
    <p:bodyStyle>
      <a:lvl1pPr marL="274320" indent="-274320" algn="l" rtl="0" eaLnBrk="1" latinLnBrk="0" hangingPunct="1">
        <a:lnSpc>
          <a:spcPct val="150000"/>
        </a:lnSpc>
        <a:spcBef>
          <a:spcPts val="580"/>
        </a:spcBef>
        <a:buClr>
          <a:schemeClr val="accent1"/>
        </a:buClr>
        <a:buSzPct val="85000"/>
        <a:buFont typeface="Wingdings 2"/>
        <a:buChar char=""/>
        <a:defRPr kumimoji="0" sz="2600" kern="1200">
          <a:solidFill>
            <a:schemeClr val="tx1"/>
          </a:solidFill>
          <a:latin typeface="Georgia" panose="02040502050405020303" pitchFamily="18" charset="0"/>
          <a:ea typeface="+mn-ea"/>
          <a:cs typeface="+mn-cs"/>
        </a:defRPr>
      </a:lvl1pPr>
      <a:lvl2pPr marL="548640" indent="-228600" algn="l" rtl="0" eaLnBrk="1" latinLnBrk="0" hangingPunct="1">
        <a:lnSpc>
          <a:spcPct val="150000"/>
        </a:lnSpc>
        <a:spcBef>
          <a:spcPts val="370"/>
        </a:spcBef>
        <a:buClr>
          <a:schemeClr val="accent2"/>
        </a:buClr>
        <a:buSzPct val="85000"/>
        <a:buFont typeface="Wingdings 2"/>
        <a:buChar char=""/>
        <a:defRPr kumimoji="0" sz="2400" kern="1200">
          <a:solidFill>
            <a:schemeClr val="tx1"/>
          </a:solidFill>
          <a:latin typeface="Georgia" panose="02040502050405020303" pitchFamily="18" charset="0"/>
          <a:ea typeface="+mn-ea"/>
          <a:cs typeface="+mn-cs"/>
        </a:defRPr>
      </a:lvl2pPr>
      <a:lvl3pPr marL="822960" indent="-228600" algn="l" rtl="0" eaLnBrk="1" latinLnBrk="0" hangingPunct="1">
        <a:lnSpc>
          <a:spcPct val="150000"/>
        </a:lnSpc>
        <a:spcBef>
          <a:spcPts val="370"/>
        </a:spcBef>
        <a:buClr>
          <a:schemeClr val="accent1">
            <a:tint val="60000"/>
          </a:schemeClr>
        </a:buClr>
        <a:buSzPct val="85000"/>
        <a:buFont typeface="Wingdings 2"/>
        <a:buChar char=""/>
        <a:defRPr kumimoji="0" sz="2000" kern="1200">
          <a:solidFill>
            <a:schemeClr val="tx1"/>
          </a:solidFill>
          <a:latin typeface="Georgia" panose="02040502050405020303" pitchFamily="18" charset="0"/>
          <a:ea typeface="+mn-ea"/>
          <a:cs typeface="+mn-cs"/>
        </a:defRPr>
      </a:lvl3pPr>
      <a:lvl4pPr marL="1097280" indent="-228600" algn="l" rtl="0" eaLnBrk="1" latinLnBrk="0" hangingPunct="1">
        <a:lnSpc>
          <a:spcPct val="150000"/>
        </a:lnSpc>
        <a:spcBef>
          <a:spcPts val="370"/>
        </a:spcBef>
        <a:buClr>
          <a:schemeClr val="accent3"/>
        </a:buClr>
        <a:buSzPct val="80000"/>
        <a:buFont typeface="Wingdings 2"/>
        <a:buChar char=""/>
        <a:defRPr kumimoji="0" sz="2000" kern="1200">
          <a:solidFill>
            <a:schemeClr val="tx1"/>
          </a:solidFill>
          <a:latin typeface="Georgia" panose="02040502050405020303" pitchFamily="18" charset="0"/>
          <a:ea typeface="+mn-ea"/>
          <a:cs typeface="+mn-cs"/>
        </a:defRPr>
      </a:lvl4pPr>
      <a:lvl5pPr marL="1371600" indent="-228600" algn="l" rtl="0" eaLnBrk="1" latinLnBrk="0" hangingPunct="1">
        <a:lnSpc>
          <a:spcPct val="150000"/>
        </a:lnSpc>
        <a:spcBef>
          <a:spcPts val="370"/>
        </a:spcBef>
        <a:buClr>
          <a:schemeClr val="accent3"/>
        </a:buClr>
        <a:buFontTx/>
        <a:buChar char="o"/>
        <a:defRPr kumimoji="0" sz="2000" kern="1200">
          <a:solidFill>
            <a:schemeClr val="tx1"/>
          </a:solidFill>
          <a:latin typeface="Georgia" panose="02040502050405020303" pitchFamily="18"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27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900" y="3352800"/>
            <a:ext cx="7696200" cy="990600"/>
          </a:xfrm>
        </p:spPr>
        <p:txBody>
          <a:bodyPr/>
          <a:lstStyle/>
          <a:p>
            <a:r>
              <a:rPr lang="en-US" dirty="0" smtClean="0"/>
              <a:t>The Teacher Clarity Playbook</a:t>
            </a:r>
            <a:endParaRPr lang="en-US" dirty="0"/>
          </a:p>
        </p:txBody>
      </p:sp>
      <p:sp>
        <p:nvSpPr>
          <p:cNvPr id="2" name="Title 1"/>
          <p:cNvSpPr>
            <a:spLocks noGrp="1"/>
          </p:cNvSpPr>
          <p:nvPr>
            <p:ph type="ctrTitle"/>
          </p:nvPr>
        </p:nvSpPr>
        <p:spPr/>
        <p:txBody>
          <a:bodyPr/>
          <a:lstStyle/>
          <a:p>
            <a:r>
              <a:rPr lang="en-US" sz="4000" dirty="0" smtClean="0"/>
              <a:t>Module 6. Determining the Relevance of the Learning </a:t>
            </a:r>
            <a:endParaRPr lang="en-US" sz="4000" dirty="0"/>
          </a:p>
        </p:txBody>
      </p:sp>
      <p:sp>
        <p:nvSpPr>
          <p:cNvPr id="4"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320500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for Today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2</a:t>
            </a:fld>
            <a:endParaRPr lang="en-US">
              <a:latin typeface="Franklin Gothic Book"/>
            </a:endParaRPr>
          </a:p>
        </p:txBody>
      </p:sp>
      <p:sp>
        <p:nvSpPr>
          <p:cNvPr id="5" name="Content Placeholder 4"/>
          <p:cNvSpPr>
            <a:spLocks noGrp="1"/>
          </p:cNvSpPr>
          <p:nvPr>
            <p:ph sz="quarter" idx="1"/>
          </p:nvPr>
        </p:nvSpPr>
        <p:spPr>
          <a:xfrm>
            <a:off x="914400" y="1600200"/>
            <a:ext cx="7772400" cy="4572000"/>
          </a:xfrm>
        </p:spPr>
        <p:txBody>
          <a:bodyPr>
            <a:normAutofit lnSpcReduction="10000"/>
          </a:bodyPr>
          <a:lstStyle/>
          <a:p>
            <a:pPr marL="0" indent="0">
              <a:buNone/>
            </a:pPr>
            <a:r>
              <a:rPr lang="en-US" i="1" dirty="0" smtClean="0"/>
              <a:t>Participants will</a:t>
            </a:r>
            <a:r>
              <a:rPr lang="en-US" dirty="0" smtClean="0"/>
              <a:t>:</a:t>
            </a:r>
          </a:p>
          <a:p>
            <a:r>
              <a:rPr lang="en-US" b="1" dirty="0" smtClean="0"/>
              <a:t>Understand </a:t>
            </a:r>
            <a:r>
              <a:rPr lang="en-US" dirty="0" smtClean="0"/>
              <a:t>three ways of communicating relevance and its importance in teacher clarity. </a:t>
            </a:r>
            <a:endParaRPr lang="en-US" dirty="0"/>
          </a:p>
          <a:p>
            <a:pPr>
              <a:lnSpc>
                <a:spcPct val="110000"/>
              </a:lnSpc>
            </a:pPr>
            <a:r>
              <a:rPr lang="en-US" b="1" dirty="0"/>
              <a:t>Examine</a:t>
            </a:r>
            <a:r>
              <a:rPr lang="en-US" dirty="0"/>
              <a:t> </a:t>
            </a:r>
            <a:r>
              <a:rPr lang="en-US" b="1" dirty="0"/>
              <a:t>examples</a:t>
            </a:r>
            <a:r>
              <a:rPr lang="en-US" dirty="0"/>
              <a:t> of </a:t>
            </a:r>
            <a:r>
              <a:rPr lang="en-US" dirty="0" smtClean="0"/>
              <a:t>relevance talking points in </a:t>
            </a:r>
            <a:r>
              <a:rPr lang="en-US" dirty="0"/>
              <a:t>four grade levels</a:t>
            </a:r>
          </a:p>
          <a:p>
            <a:pPr>
              <a:lnSpc>
                <a:spcPct val="110000"/>
              </a:lnSpc>
            </a:pPr>
            <a:r>
              <a:rPr lang="en-US" b="1" dirty="0"/>
              <a:t>Complete</a:t>
            </a:r>
            <a:r>
              <a:rPr lang="en-US" dirty="0"/>
              <a:t> </a:t>
            </a:r>
            <a:r>
              <a:rPr lang="en-US" b="1" dirty="0"/>
              <a:t>two guided learning exercises </a:t>
            </a:r>
            <a:r>
              <a:rPr lang="en-US" dirty="0"/>
              <a:t>to check for understanding </a:t>
            </a:r>
          </a:p>
          <a:p>
            <a:pPr>
              <a:lnSpc>
                <a:spcPct val="110000"/>
              </a:lnSpc>
            </a:pPr>
            <a:r>
              <a:rPr lang="en-US" b="1" dirty="0"/>
              <a:t>Apply</a:t>
            </a:r>
            <a:r>
              <a:rPr lang="en-US" dirty="0"/>
              <a:t> </a:t>
            </a:r>
            <a:r>
              <a:rPr lang="en-US" b="1" dirty="0"/>
              <a:t>the process </a:t>
            </a:r>
            <a:r>
              <a:rPr lang="en-US" dirty="0"/>
              <a:t>to </a:t>
            </a:r>
            <a:r>
              <a:rPr lang="en-US" dirty="0" smtClean="0"/>
              <a:t>develop relevance talking points for </a:t>
            </a:r>
            <a:r>
              <a:rPr lang="en-US" dirty="0"/>
              <a:t>the selected standard </a:t>
            </a:r>
          </a:p>
          <a:p>
            <a:endParaRPr lang="en-US" dirty="0"/>
          </a:p>
          <a:p>
            <a:pPr marL="0" indent="0">
              <a:buNone/>
            </a:pPr>
            <a:endParaRPr lang="en-US" dirty="0" smtClean="0"/>
          </a:p>
        </p:txBody>
      </p:sp>
      <p:sp>
        <p:nvSpPr>
          <p:cNvPr id="6"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98572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6F15528-21DE-4FAA-801E-634DDDAF4B2B}" type="slidenum">
              <a:rPr lang="en-US" smtClean="0">
                <a:latin typeface="Franklin Gothic Book"/>
              </a:rPr>
              <a:pPr/>
              <a:t>3</a:t>
            </a:fld>
            <a:endParaRPr lang="en-US">
              <a:latin typeface="Franklin Gothic Book"/>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9236"/>
            <a:ext cx="4836711" cy="5943600"/>
          </a:xfrm>
          <a:prstGeom prst="rect">
            <a:avLst/>
          </a:prstGeom>
        </p:spPr>
      </p:pic>
      <p:sp>
        <p:nvSpPr>
          <p:cNvPr id="4"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3508131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Modeling</a:t>
            </a:r>
            <a:endParaRPr lang="en-US" dirty="0"/>
          </a:p>
        </p:txBody>
      </p:sp>
      <p:sp>
        <p:nvSpPr>
          <p:cNvPr id="3" name="Slide Number Placeholder 2"/>
          <p:cNvSpPr>
            <a:spLocks noGrp="1"/>
          </p:cNvSpPr>
          <p:nvPr>
            <p:ph type="sldNum" sz="quarter" idx="12"/>
          </p:nvPr>
        </p:nvSpPr>
        <p:spPr/>
        <p:txBody>
          <a:bodyPr/>
          <a:lstStyle/>
          <a:p>
            <a:pPr>
              <a:defRPr/>
            </a:pPr>
            <a:fld id="{DFCE2839-0D6C-5E42-BDBA-53DE52E10458}" type="slidenum">
              <a:rPr lang="en-US" smtClean="0">
                <a:solidFill>
                  <a:schemeClr val="bg1"/>
                </a:solidFill>
                <a:latin typeface="Franklin Gothic Book"/>
              </a:rPr>
              <a:pPr>
                <a:defRPr/>
              </a:pPr>
              <a:t>4</a:t>
            </a:fld>
            <a:endParaRPr lang="en-US" dirty="0">
              <a:solidFill>
                <a:schemeClr val="bg1"/>
              </a:solidFill>
              <a:latin typeface="Franklin Gothic Book"/>
            </a:endParaRPr>
          </a:p>
        </p:txBody>
      </p:sp>
      <p:sp>
        <p:nvSpPr>
          <p:cNvPr id="5" name="Content Placeholder 4"/>
          <p:cNvSpPr>
            <a:spLocks noGrp="1"/>
          </p:cNvSpPr>
          <p:nvPr>
            <p:ph sz="quarter" idx="1"/>
          </p:nvPr>
        </p:nvSpPr>
        <p:spPr/>
        <p:txBody>
          <a:bodyPr/>
          <a:lstStyle/>
          <a:p>
            <a:pPr marL="0" indent="0" algn="ctr">
              <a:buNone/>
            </a:pPr>
            <a:r>
              <a:rPr lang="en-US" sz="3000" i="1" dirty="0" smtClean="0"/>
              <a:t>Read and discuss the four examples beginning on page 56.</a:t>
            </a:r>
          </a:p>
          <a:p>
            <a:pPr marL="0" indent="0" algn="ctr">
              <a:lnSpc>
                <a:spcPct val="100000"/>
              </a:lnSpc>
              <a:buNone/>
            </a:pPr>
            <a:r>
              <a:rPr lang="en-US" sz="3000" dirty="0" smtClean="0"/>
              <a:t>Examine how the Relevance Talking Points enhance the value of the success criteria. </a:t>
            </a:r>
          </a:p>
          <a:p>
            <a:pPr marL="0" indent="0" algn="ctr">
              <a:lnSpc>
                <a:spcPct val="100000"/>
              </a:lnSpc>
              <a:buNone/>
            </a:pPr>
            <a:endParaRPr lang="en-US" sz="3000" dirty="0" smtClean="0"/>
          </a:p>
          <a:p>
            <a:pPr>
              <a:lnSpc>
                <a:spcPct val="100000"/>
              </a:lnSpc>
            </a:pPr>
            <a:r>
              <a:rPr lang="en-US" sz="3000" dirty="0" smtClean="0"/>
              <a:t>In what ways do these Relevance </a:t>
            </a:r>
            <a:r>
              <a:rPr lang="en-US" sz="3000" dirty="0"/>
              <a:t>T</a:t>
            </a:r>
            <a:r>
              <a:rPr lang="en-US" sz="3000" dirty="0" smtClean="0"/>
              <a:t>alking </a:t>
            </a:r>
            <a:r>
              <a:rPr lang="en-US" sz="3000" dirty="0"/>
              <a:t>P</a:t>
            </a:r>
            <a:r>
              <a:rPr lang="en-US" sz="3000" dirty="0" smtClean="0"/>
              <a:t>oints strengthen the teacher’s ability to clearly communicate the learning intentions?</a:t>
            </a:r>
          </a:p>
          <a:p>
            <a:endParaRPr lang="en-US" sz="3000" dirty="0" smtClean="0"/>
          </a:p>
          <a:p>
            <a:endParaRPr lang="en-US" sz="3000" i="1" dirty="0"/>
          </a:p>
        </p:txBody>
      </p:sp>
      <p:sp>
        <p:nvSpPr>
          <p:cNvPr id="6" name="Footer Placeholder 2"/>
          <p:cNvSpPr>
            <a:spLocks noGrp="1"/>
          </p:cNvSpPr>
          <p:nvPr>
            <p:ph type="ftr" sz="quarter" idx="11"/>
          </p:nvPr>
        </p:nvSpPr>
        <p:spPr>
          <a:xfrm>
            <a:off x="914400" y="6172200"/>
            <a:ext cx="3962400" cy="457200"/>
          </a:xfrm>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Tree>
    <p:extLst>
      <p:ext uri="{BB962C8B-B14F-4D97-AF65-F5344CB8AC3E}">
        <p14:creationId xmlns:p14="http://schemas.microsoft.com/office/powerpoint/2010/main" val="1917007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 </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5</a:t>
            </a:fld>
            <a:endParaRPr lang="en-US">
              <a:latin typeface="Franklin Gothic Book"/>
            </a:endParaRPr>
          </a:p>
        </p:txBody>
      </p:sp>
      <p:sp>
        <p:nvSpPr>
          <p:cNvPr id="5" name="Content Placeholder 4"/>
          <p:cNvSpPr>
            <a:spLocks noGrp="1"/>
          </p:cNvSpPr>
          <p:nvPr>
            <p:ph sz="quarter" idx="1"/>
          </p:nvPr>
        </p:nvSpPr>
        <p:spPr/>
        <p:txBody>
          <a:bodyPr/>
          <a:lstStyle/>
          <a:p>
            <a:pPr>
              <a:lnSpc>
                <a:spcPct val="100000"/>
              </a:lnSpc>
            </a:pPr>
            <a:r>
              <a:rPr lang="en-US" dirty="0" smtClean="0"/>
              <a:t>For the first task on page 63, choose the Relevance Talking Point you believe is more effective and explain why. </a:t>
            </a:r>
          </a:p>
          <a:p>
            <a:pPr>
              <a:lnSpc>
                <a:spcPct val="100000"/>
              </a:lnSpc>
            </a:pPr>
            <a:r>
              <a:rPr lang="en-US" dirty="0" smtClean="0"/>
              <a:t>Complete the second task on pages 64-65 by developing a possible Relevance </a:t>
            </a:r>
            <a:r>
              <a:rPr lang="en-US" dirty="0"/>
              <a:t>T</a:t>
            </a:r>
            <a:r>
              <a:rPr lang="en-US" dirty="0" smtClean="0"/>
              <a:t>alking Point aligned to the listed learning intentions.  </a:t>
            </a:r>
          </a:p>
          <a:p>
            <a:pPr>
              <a:lnSpc>
                <a:spcPct val="100000"/>
              </a:lnSpc>
            </a:pPr>
            <a:r>
              <a:rPr lang="en-US" dirty="0" smtClean="0"/>
              <a:t>Check for understanding by viewing the possible answers in </a:t>
            </a:r>
            <a:r>
              <a:rPr lang="en-US" i="1" dirty="0" smtClean="0"/>
              <a:t>The Teacher Clarity Playbook </a:t>
            </a:r>
            <a:r>
              <a:rPr lang="en-US" dirty="0" smtClean="0"/>
              <a:t>appendix. </a:t>
            </a:r>
            <a:endParaRPr lang="en-US" dirty="0"/>
          </a:p>
        </p:txBody>
      </p:sp>
    </p:spTree>
    <p:extLst>
      <p:ext uri="{BB962C8B-B14F-4D97-AF65-F5344CB8AC3E}">
        <p14:creationId xmlns:p14="http://schemas.microsoft.com/office/powerpoint/2010/main" val="185005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Own</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6</a:t>
            </a:fld>
            <a:endParaRPr lang="en-US">
              <a:latin typeface="Franklin Gothic Book"/>
            </a:endParaRPr>
          </a:p>
        </p:txBody>
      </p:sp>
      <p:sp>
        <p:nvSpPr>
          <p:cNvPr id="5" name="Content Placeholder 4"/>
          <p:cNvSpPr>
            <a:spLocks noGrp="1"/>
          </p:cNvSpPr>
          <p:nvPr>
            <p:ph sz="quarter" idx="1"/>
          </p:nvPr>
        </p:nvSpPr>
        <p:spPr/>
        <p:txBody>
          <a:bodyPr/>
          <a:lstStyle/>
          <a:p>
            <a:pPr>
              <a:lnSpc>
                <a:spcPct val="100000"/>
              </a:lnSpc>
            </a:pPr>
            <a:r>
              <a:rPr lang="en-US" dirty="0" smtClean="0"/>
              <a:t>Individually or in teams, use the same process to develop relevance Talking Points for the learning intentions you modified in Module 5. </a:t>
            </a:r>
          </a:p>
          <a:p>
            <a:pPr>
              <a:lnSpc>
                <a:spcPct val="100000"/>
              </a:lnSpc>
            </a:pPr>
            <a:r>
              <a:rPr lang="en-US" dirty="0" smtClean="0"/>
              <a:t>Check for alignment between the learning progression, learning intentions, and success criteria. Adjust accordingly. </a:t>
            </a:r>
          </a:p>
          <a:p>
            <a:pPr>
              <a:lnSpc>
                <a:spcPct val="100000"/>
              </a:lnSpc>
            </a:pPr>
            <a:r>
              <a:rPr lang="en-US" dirty="0" smtClean="0"/>
              <a:t>Complete this on chart paper, or using digital collaboration tools. </a:t>
            </a:r>
            <a:endParaRPr lang="en-US" dirty="0"/>
          </a:p>
        </p:txBody>
      </p:sp>
    </p:spTree>
    <p:extLst>
      <p:ext uri="{BB962C8B-B14F-4D97-AF65-F5344CB8AC3E}">
        <p14:creationId xmlns:p14="http://schemas.microsoft.com/office/powerpoint/2010/main" val="3516392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Conversations</a:t>
            </a:r>
            <a:endParaRPr lang="en-US"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7</a:t>
            </a:fld>
            <a:endParaRPr lang="en-US">
              <a:latin typeface="Franklin Gothic Book"/>
            </a:endParaRPr>
          </a:p>
        </p:txBody>
      </p:sp>
      <p:sp>
        <p:nvSpPr>
          <p:cNvPr id="5" name="Content Placeholder 4"/>
          <p:cNvSpPr>
            <a:spLocks noGrp="1"/>
          </p:cNvSpPr>
          <p:nvPr>
            <p:ph sz="quarter" idx="1"/>
          </p:nvPr>
        </p:nvSpPr>
        <p:spPr/>
        <p:txBody>
          <a:bodyPr/>
          <a:lstStyle/>
          <a:p>
            <a:pPr lvl="0"/>
            <a:r>
              <a:rPr lang="en-US" dirty="0"/>
              <a:t>What challenged you in this module?</a:t>
            </a:r>
          </a:p>
          <a:p>
            <a:pPr lvl="0"/>
            <a:r>
              <a:rPr lang="en-US" dirty="0"/>
              <a:t>What makes learning relevant for our students? What do we know about them that we could use to make connections?</a:t>
            </a:r>
          </a:p>
          <a:p>
            <a:pPr lvl="0"/>
            <a:r>
              <a:rPr lang="en-US" dirty="0"/>
              <a:t>How can we develop internal motivation in our students?</a:t>
            </a:r>
          </a:p>
          <a:p>
            <a:pPr marL="0" indent="0">
              <a:buNone/>
            </a:pPr>
            <a:endParaRPr lang="en-US" dirty="0"/>
          </a:p>
        </p:txBody>
      </p:sp>
    </p:spTree>
    <p:extLst>
      <p:ext uri="{BB962C8B-B14F-4D97-AF65-F5344CB8AC3E}">
        <p14:creationId xmlns:p14="http://schemas.microsoft.com/office/powerpoint/2010/main" val="226982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Wrap Up: Why Are We Doing This?</a:t>
            </a:r>
            <a:endParaRPr lang="en-US" sz="4000" dirty="0"/>
          </a:p>
        </p:txBody>
      </p:sp>
      <p:sp>
        <p:nvSpPr>
          <p:cNvPr id="3" name="Footer Placeholder 2"/>
          <p:cNvSpPr>
            <a:spLocks noGrp="1"/>
          </p:cNvSpPr>
          <p:nvPr>
            <p:ph type="ftr" sz="quarter" idx="11"/>
          </p:nvPr>
        </p:nvSpPr>
        <p:spPr/>
        <p:txBody>
          <a:bodyPr/>
          <a:lstStyle/>
          <a:p>
            <a:r>
              <a:rPr lang="en-US" dirty="0" smtClean="0">
                <a:solidFill>
                  <a:srgbClr val="1F497D"/>
                </a:solidFill>
                <a:latin typeface="Perpetua"/>
              </a:rPr>
              <a:t>Copyright © </a:t>
            </a:r>
            <a:r>
              <a:rPr lang="en-US" dirty="0" smtClean="0">
                <a:solidFill>
                  <a:srgbClr val="1F497D"/>
                </a:solidFill>
                <a:latin typeface="Perpetua"/>
              </a:rPr>
              <a:t>2019 </a:t>
            </a:r>
            <a:r>
              <a:rPr lang="en-US" dirty="0" smtClean="0">
                <a:solidFill>
                  <a:srgbClr val="1F497D"/>
                </a:solidFill>
                <a:latin typeface="Perpetua"/>
              </a:rPr>
              <a:t>Corwin</a:t>
            </a:r>
            <a:endParaRPr lang="en-US" dirty="0">
              <a:solidFill>
                <a:srgbClr val="1F497D"/>
              </a:solidFill>
              <a:latin typeface="Perpetua"/>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Franklin Gothic Book"/>
              </a:rPr>
              <a:pPr/>
              <a:t>8</a:t>
            </a:fld>
            <a:endParaRPr lang="en-US">
              <a:latin typeface="Franklin Gothic Book"/>
            </a:endParaRPr>
          </a:p>
        </p:txBody>
      </p:sp>
      <p:sp>
        <p:nvSpPr>
          <p:cNvPr id="5" name="Content Placeholder 4"/>
          <p:cNvSpPr>
            <a:spLocks noGrp="1"/>
          </p:cNvSpPr>
          <p:nvPr>
            <p:ph sz="quarter" idx="1"/>
          </p:nvPr>
        </p:nvSpPr>
        <p:spPr>
          <a:xfrm>
            <a:off x="152400" y="1447800"/>
            <a:ext cx="8763000" cy="4572000"/>
          </a:xfrm>
        </p:spPr>
        <p:txBody>
          <a:bodyPr/>
          <a:lstStyle/>
          <a:p>
            <a:pPr marL="0" lvl="0" indent="0">
              <a:lnSpc>
                <a:spcPct val="100000"/>
              </a:lnSpc>
              <a:buNone/>
            </a:pPr>
            <a:r>
              <a:rPr lang="en-US" dirty="0" smtClean="0"/>
              <a:t>“Students ask themselves these questions, whether we address them explicitly, or not. </a:t>
            </a:r>
          </a:p>
          <a:p>
            <a:pPr lvl="0"/>
            <a:r>
              <a:rPr lang="en-US" i="1" dirty="0" smtClean="0"/>
              <a:t>What </a:t>
            </a:r>
            <a:r>
              <a:rPr lang="en-US" i="1" dirty="0"/>
              <a:t>am I learning today?</a:t>
            </a:r>
          </a:p>
          <a:p>
            <a:pPr lvl="0"/>
            <a:r>
              <a:rPr lang="en-US" i="1" dirty="0"/>
              <a:t>Why am I learning this?</a:t>
            </a:r>
          </a:p>
          <a:p>
            <a:pPr lvl="0"/>
            <a:r>
              <a:rPr lang="en-US" i="1" dirty="0"/>
              <a:t>How will I know that I learned it?</a:t>
            </a:r>
          </a:p>
          <a:p>
            <a:pPr marL="0" indent="0">
              <a:lnSpc>
                <a:spcPct val="100000"/>
              </a:lnSpc>
              <a:buNone/>
            </a:pPr>
            <a:r>
              <a:rPr lang="en-US" dirty="0"/>
              <a:t>The stated daily learning intentions address the first question, and success criteria supply the tools needed to answer the third question as students gauge their own progress. But the second question is about relevancy</a:t>
            </a:r>
            <a:r>
              <a:rPr lang="en-US" dirty="0" smtClean="0"/>
              <a:t>.” (p. 54) </a:t>
            </a:r>
            <a:endParaRPr lang="en-US" dirty="0"/>
          </a:p>
        </p:txBody>
      </p:sp>
    </p:spTree>
    <p:extLst>
      <p:ext uri="{BB962C8B-B14F-4D97-AF65-F5344CB8AC3E}">
        <p14:creationId xmlns:p14="http://schemas.microsoft.com/office/powerpoint/2010/main" val="633983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DRC Master 6-12_1-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PDRC Master 6-12_1-20-15</Template>
  <TotalTime>55</TotalTime>
  <Words>393</Words>
  <Application>Microsoft Office PowerPoint</Application>
  <PresentationFormat>On-screen Show (4:3)</PresentationFormat>
  <Paragraphs>46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Arabic Typesetting</vt:lpstr>
      <vt:lpstr>Calibri</vt:lpstr>
      <vt:lpstr>Franklin Gothic Book</vt:lpstr>
      <vt:lpstr>Georgia</vt:lpstr>
      <vt:lpstr>Perpetua</vt:lpstr>
      <vt:lpstr>Wingdings 2</vt:lpstr>
      <vt:lpstr>PDRC Master 6-12_1-20-15</vt:lpstr>
      <vt:lpstr>Module 6. Determining the Relevance of the Learning </vt:lpstr>
      <vt:lpstr>Objectives for Today</vt:lpstr>
      <vt:lpstr>PowerPoint Presentation</vt:lpstr>
      <vt:lpstr>Modeling</vt:lpstr>
      <vt:lpstr>Guided Practice </vt:lpstr>
      <vt:lpstr>On Your Own</vt:lpstr>
      <vt:lpstr>PLC Conversations</vt:lpstr>
      <vt:lpstr>Wrap Up: Why Are We Doing This?</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Focused Instruction</dc:title>
  <dc:creator>Nancy Allison</dc:creator>
  <cp:lastModifiedBy>Sharon Wu</cp:lastModifiedBy>
  <cp:revision>16</cp:revision>
  <dcterms:created xsi:type="dcterms:W3CDTF">2016-01-15T12:34:13Z</dcterms:created>
  <dcterms:modified xsi:type="dcterms:W3CDTF">2018-10-08T15:26:57Z</dcterms:modified>
</cp:coreProperties>
</file>