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6" r:id="rId2"/>
    <p:sldId id="271" r:id="rId3"/>
    <p:sldId id="272" r:id="rId4"/>
    <p:sldId id="273" r:id="rId5"/>
    <p:sldId id="274" r:id="rId6"/>
    <p:sldId id="275" r:id="rId7"/>
    <p:sldId id="276" r:id="rId8"/>
    <p:sldId id="27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94660"/>
  </p:normalViewPr>
  <p:slideViewPr>
    <p:cSldViewPr>
      <p:cViewPr varScale="1">
        <p:scale>
          <a:sx n="76" d="100"/>
          <a:sy n="76" d="100"/>
        </p:scale>
        <p:origin x="103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9DA309-AFE2-4476-8E8B-527B3E791EBF}" type="datetimeFigureOut">
              <a:rPr lang="en-US" smtClean="0"/>
              <a:t>10/8/2018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A68F25-222A-4670-8984-3A7AC7AAFD9E}" type="slidenum">
              <a:rPr lang="en-US" smtClean="0"/>
              <a:t>‹#›</a:t>
            </a:fld>
            <a:endParaRPr lang="en-US"/>
          </a:p>
        </p:txBody>
      </p:sp>
    </p:spTree>
    <p:extLst>
      <p:ext uri="{BB962C8B-B14F-4D97-AF65-F5344CB8AC3E}">
        <p14:creationId xmlns:p14="http://schemas.microsoft.com/office/powerpoint/2010/main" val="1621701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BE76D-C75F-46B1-92F6-84A0FD1A4318}" type="datetimeFigureOut">
              <a:rPr lang="en-US" smtClean="0"/>
              <a:t>10/8/2018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CC8D44-34E3-4684-B9F6-0BBE1ECD1393}" type="slidenum">
              <a:rPr lang="en-US" smtClean="0"/>
              <a:t>‹#›</a:t>
            </a:fld>
            <a:endParaRPr lang="en-US"/>
          </a:p>
        </p:txBody>
      </p:sp>
    </p:spTree>
    <p:extLst>
      <p:ext uri="{BB962C8B-B14F-4D97-AF65-F5344CB8AC3E}">
        <p14:creationId xmlns:p14="http://schemas.microsoft.com/office/powerpoint/2010/main" val="81786152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hasCustomPrompt="1"/>
          </p:nvPr>
        </p:nvSpPr>
        <p:spPr>
          <a:xfrm>
            <a:off x="933994" y="3580031"/>
            <a:ext cx="7696200" cy="990600"/>
          </a:xfrm>
          <a:prstGeom prst="rect">
            <a:avLst/>
          </a:prstGeom>
        </p:spPr>
        <p:txBody>
          <a:bodyPr>
            <a:noAutofit/>
          </a:bodyPr>
          <a:lstStyle>
            <a:lvl1pPr marL="0" indent="0" algn="ctr">
              <a:buNone/>
              <a:defRPr sz="3200" b="1" i="1" baseline="0">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Engagement by Design</a:t>
            </a:r>
            <a:endParaRPr kumimoji="0" lang="en-US" dirty="0"/>
          </a:p>
        </p:txBody>
      </p:sp>
      <p:sp>
        <p:nvSpPr>
          <p:cNvPr id="17" name="Footer Placeholder 16"/>
          <p:cNvSpPr>
            <a:spLocks noGrp="1"/>
          </p:cNvSpPr>
          <p:nvPr>
            <p:ph type="ftr" sz="quarter" idx="11"/>
          </p:nvPr>
        </p:nvSpPr>
        <p:spPr/>
        <p:txBody>
          <a:bodyPr/>
          <a:lstStyle/>
          <a:p>
            <a:r>
              <a:rPr lang="en-US" smtClean="0"/>
              <a:t>Copyright © 2014 Corwin</a:t>
            </a:r>
            <a:endParaRPr lang="en-US" dirty="0" smtClean="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89078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83820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41812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457200" y="947410"/>
            <a:ext cx="8229600" cy="1470025"/>
          </a:xfrm>
        </p:spPr>
        <p:txBody>
          <a:bodyPr anchor="ctr">
            <a:noAutofit/>
          </a:bodyPr>
          <a:lstStyle>
            <a:lvl1pPr algn="ctr">
              <a:defRPr lang="en-US" sz="5400" b="1" dirty="0">
                <a:solidFill>
                  <a:srgbClr val="FFFFFF"/>
                </a:solidFill>
              </a:defRPr>
            </a:lvl1pPr>
          </a:lstStyle>
          <a:p>
            <a:r>
              <a:rPr kumimoji="0" lang="en-US" dirty="0" smtClean="0"/>
              <a:t>Module 1</a:t>
            </a:r>
            <a:endParaRPr kumimoji="0" lang="en-US" dirty="0"/>
          </a:p>
        </p:txBody>
      </p:sp>
      <p:sp>
        <p:nvSpPr>
          <p:cNvPr id="19" name="Rectangle 18"/>
          <p:cNvSpPr/>
          <p:nvPr userDrawn="1"/>
        </p:nvSpPr>
        <p:spPr>
          <a:xfrm>
            <a:off x="0" y="5943600"/>
            <a:ext cx="9144000" cy="914400"/>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p:cNvPicPr>
            <a:picLocks noChangeAspect="1" noChangeArrowheads="1"/>
          </p:cNvPicPr>
          <p:nvPr userDrawn="1"/>
        </p:nvPicPr>
        <p:blipFill>
          <a:blip r:embed="rId2" cstate="print"/>
          <a:srcRect/>
          <a:stretch>
            <a:fillRect/>
          </a:stretch>
        </p:blipFill>
        <p:spPr bwMode="auto">
          <a:xfrm>
            <a:off x="7269833" y="5943600"/>
            <a:ext cx="1874167" cy="914400"/>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800" b="1"/>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r>
              <a:rPr lang="en-US" dirty="0" smtClean="0"/>
              <a:t>Copyright © 2017 Corwin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a:prstGeom prst="rect">
            <a:avLst/>
          </a:prstGeom>
        </p:spPr>
        <p:txBody>
          <a:bodyPr vert="horz"/>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Rectangle 11"/>
          <p:cNvSpPr/>
          <p:nvPr userDrawn="1"/>
        </p:nvSpPr>
        <p:spPr>
          <a:xfrm flipV="1">
            <a:off x="1106" y="1355750"/>
            <a:ext cx="9142894"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userDrawn="1"/>
        </p:nvSpPr>
        <p:spPr>
          <a:xfrm>
            <a:off x="840" y="1320395"/>
            <a:ext cx="9143160"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userDrawn="1"/>
        </p:nvSpPr>
        <p:spPr>
          <a:xfrm>
            <a:off x="0" y="1447800"/>
            <a:ext cx="9144000" cy="4571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defTabSz="914400">
              <a:defRPr/>
            </a:pPr>
            <a:endParaRPr lang="en-US">
              <a:solidFill>
                <a:srgbClr val="000000"/>
              </a:solidFill>
              <a:latin typeface="Perpetua"/>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Perpetua"/>
            </a:endParaRPr>
          </a:p>
        </p:txBody>
      </p:sp>
      <p:sp>
        <p:nvSpPr>
          <p:cNvPr id="4" name="Rectangle 6"/>
          <p:cNvSpPr>
            <a:spLocks noGrp="1" noChangeArrowheads="1"/>
          </p:cNvSpPr>
          <p:nvPr>
            <p:ph type="sldNum" sz="quarter" idx="12"/>
          </p:nvPr>
        </p:nvSpPr>
        <p:spPr>
          <a:ln/>
        </p:spPr>
        <p:txBody>
          <a:bodyPr/>
          <a:lstStyle>
            <a:lvl1pPr>
              <a:defRPr/>
            </a:lvl1pPr>
          </a:lstStyle>
          <a:p>
            <a:pPr>
              <a:defRPr/>
            </a:pPr>
            <a:fld id="{DFCE2839-0D6C-5E42-BDBA-53DE52E10458}" type="slidenum">
              <a:rPr lang="en-US">
                <a:solidFill>
                  <a:srgbClr val="000000"/>
                </a:solidFill>
                <a:latin typeface="Franklin Gothic Book"/>
              </a:rPr>
              <a:pPr>
                <a:defRPr/>
              </a:pPr>
              <a:t>‹#›</a:t>
            </a:fld>
            <a:endParaRPr lang="en-US">
              <a:solidFill>
                <a:srgbClr val="000000"/>
              </a:solidFill>
              <a:latin typeface="Franklin Gothic Book"/>
            </a:endParaRPr>
          </a:p>
        </p:txBody>
      </p:sp>
    </p:spTree>
    <p:extLst>
      <p:ext uri="{BB962C8B-B14F-4D97-AF65-F5344CB8AC3E}">
        <p14:creationId xmlns:p14="http://schemas.microsoft.com/office/powerpoint/2010/main" val="25737041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no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Copyright © 2014 Corwin</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
        <p:nvSpPr>
          <p:cNvPr id="2" name="Rectangle 1"/>
          <p:cNvSpPr/>
          <p:nvPr/>
        </p:nvSpPr>
        <p:spPr>
          <a:xfrm>
            <a:off x="0" y="5943600"/>
            <a:ext cx="9144000" cy="914400"/>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p:cNvPicPr>
            <a:picLocks noChangeAspect="1" noChangeArrowheads="1"/>
          </p:cNvPicPr>
          <p:nvPr/>
        </p:nvPicPr>
        <p:blipFill>
          <a:blip r:embed="rId5" cstate="print"/>
          <a:srcRect/>
          <a:stretch>
            <a:fillRect/>
          </a:stretch>
        </p:blipFill>
        <p:spPr bwMode="auto">
          <a:xfrm>
            <a:off x="7269833" y="5943600"/>
            <a:ext cx="1874167" cy="9144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dt="0"/>
  <p:txStyles>
    <p:titleStyle>
      <a:lvl1pPr algn="ctr" rtl="0" eaLnBrk="1" latinLnBrk="0" hangingPunct="1">
        <a:spcBef>
          <a:spcPct val="0"/>
        </a:spcBef>
        <a:buNone/>
        <a:defRPr kumimoji="0" sz="4800" b="1" kern="1200">
          <a:solidFill>
            <a:schemeClr val="tx2"/>
          </a:solidFill>
          <a:latin typeface="Calibri" panose="020F0502020204030204" pitchFamily="34" charset="0"/>
          <a:ea typeface="+mj-ea"/>
          <a:cs typeface="Arabic Typesetting" panose="03020402040406030203" pitchFamily="66" charset="-78"/>
        </a:defRPr>
      </a:lvl1pPr>
    </p:titleStyle>
    <p:bodyStyle>
      <a:lvl1pPr marL="274320" indent="-274320" algn="l" rtl="0" eaLnBrk="1" latinLnBrk="0" hangingPunct="1">
        <a:lnSpc>
          <a:spcPct val="150000"/>
        </a:lnSpc>
        <a:spcBef>
          <a:spcPts val="580"/>
        </a:spcBef>
        <a:buClr>
          <a:schemeClr val="accent1"/>
        </a:buClr>
        <a:buSzPct val="85000"/>
        <a:buFont typeface="Wingdings 2"/>
        <a:buChar char=""/>
        <a:defRPr kumimoji="0" sz="2600" kern="1200">
          <a:solidFill>
            <a:schemeClr val="tx1"/>
          </a:solidFill>
          <a:latin typeface="Georgia" panose="02040502050405020303" pitchFamily="18" charset="0"/>
          <a:ea typeface="+mn-ea"/>
          <a:cs typeface="+mn-cs"/>
        </a:defRPr>
      </a:lvl1pPr>
      <a:lvl2pPr marL="548640" indent="-228600" algn="l" rtl="0" eaLnBrk="1" latinLnBrk="0" hangingPunct="1">
        <a:lnSpc>
          <a:spcPct val="150000"/>
        </a:lnSpc>
        <a:spcBef>
          <a:spcPts val="370"/>
        </a:spcBef>
        <a:buClr>
          <a:schemeClr val="accent2"/>
        </a:buClr>
        <a:buSzPct val="85000"/>
        <a:buFont typeface="Wingdings 2"/>
        <a:buChar char=""/>
        <a:defRPr kumimoji="0" sz="2400" kern="1200">
          <a:solidFill>
            <a:schemeClr val="tx1"/>
          </a:solidFill>
          <a:latin typeface="Georgia" panose="02040502050405020303" pitchFamily="18" charset="0"/>
          <a:ea typeface="+mn-ea"/>
          <a:cs typeface="+mn-cs"/>
        </a:defRPr>
      </a:lvl2pPr>
      <a:lvl3pPr marL="822960" indent="-228600" algn="l" rtl="0" eaLnBrk="1" latinLnBrk="0" hangingPunct="1">
        <a:lnSpc>
          <a:spcPct val="150000"/>
        </a:lnSpc>
        <a:spcBef>
          <a:spcPts val="370"/>
        </a:spcBef>
        <a:buClr>
          <a:schemeClr val="accent1">
            <a:tint val="60000"/>
          </a:schemeClr>
        </a:buClr>
        <a:buSzPct val="85000"/>
        <a:buFont typeface="Wingdings 2"/>
        <a:buChar char=""/>
        <a:defRPr kumimoji="0" sz="2000" kern="1200">
          <a:solidFill>
            <a:schemeClr val="tx1"/>
          </a:solidFill>
          <a:latin typeface="Georgia" panose="02040502050405020303" pitchFamily="18" charset="0"/>
          <a:ea typeface="+mn-ea"/>
          <a:cs typeface="+mn-cs"/>
        </a:defRPr>
      </a:lvl3pPr>
      <a:lvl4pPr marL="1097280" indent="-228600" algn="l" rtl="0" eaLnBrk="1" latinLnBrk="0" hangingPunct="1">
        <a:lnSpc>
          <a:spcPct val="150000"/>
        </a:lnSpc>
        <a:spcBef>
          <a:spcPts val="370"/>
        </a:spcBef>
        <a:buClr>
          <a:schemeClr val="accent3"/>
        </a:buClr>
        <a:buSzPct val="80000"/>
        <a:buFont typeface="Wingdings 2"/>
        <a:buChar char=""/>
        <a:defRPr kumimoji="0" sz="2000" kern="1200">
          <a:solidFill>
            <a:schemeClr val="tx1"/>
          </a:solidFill>
          <a:latin typeface="Georgia" panose="02040502050405020303" pitchFamily="18" charset="0"/>
          <a:ea typeface="+mn-ea"/>
          <a:cs typeface="+mn-cs"/>
        </a:defRPr>
      </a:lvl4pPr>
      <a:lvl5pPr marL="1371600" indent="-228600" algn="l" rtl="0" eaLnBrk="1" latinLnBrk="0" hangingPunct="1">
        <a:lnSpc>
          <a:spcPct val="150000"/>
        </a:lnSpc>
        <a:spcBef>
          <a:spcPts val="370"/>
        </a:spcBef>
        <a:buClr>
          <a:schemeClr val="accent3"/>
        </a:buClr>
        <a:buFontTx/>
        <a:buChar char="o"/>
        <a:defRPr kumimoji="0" sz="2000" kern="1200">
          <a:solidFill>
            <a:schemeClr val="tx1"/>
          </a:solidFill>
          <a:latin typeface="Georgia" panose="02040502050405020303" pitchFamily="18"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27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3900" y="3352800"/>
            <a:ext cx="7696200" cy="990600"/>
          </a:xfrm>
        </p:spPr>
        <p:txBody>
          <a:bodyPr/>
          <a:lstStyle/>
          <a:p>
            <a:r>
              <a:rPr lang="en-US" dirty="0" smtClean="0"/>
              <a:t>The Teacher Clarity Playbook</a:t>
            </a:r>
            <a:endParaRPr lang="en-US" dirty="0"/>
          </a:p>
        </p:txBody>
      </p:sp>
      <p:sp>
        <p:nvSpPr>
          <p:cNvPr id="2" name="Title 1"/>
          <p:cNvSpPr>
            <a:spLocks noGrp="1"/>
          </p:cNvSpPr>
          <p:nvPr>
            <p:ph type="ctrTitle"/>
          </p:nvPr>
        </p:nvSpPr>
        <p:spPr>
          <a:xfrm>
            <a:off x="457200" y="947410"/>
            <a:ext cx="8229600" cy="1719590"/>
          </a:xfrm>
        </p:spPr>
        <p:txBody>
          <a:bodyPr/>
          <a:lstStyle/>
          <a:p>
            <a:r>
              <a:rPr lang="en-US" sz="3600" dirty="0" smtClean="0"/>
              <a:t>Module 5. Modifying Learning Intentions to Include Language Expectations</a:t>
            </a:r>
            <a:endParaRPr lang="en-US" sz="3600" dirty="0"/>
          </a:p>
        </p:txBody>
      </p:sp>
      <p:sp>
        <p:nvSpPr>
          <p:cNvPr id="4"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3205006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 for Today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2</a:t>
            </a:fld>
            <a:endParaRPr lang="en-US">
              <a:latin typeface="Franklin Gothic Book"/>
            </a:endParaRPr>
          </a:p>
        </p:txBody>
      </p:sp>
      <p:sp>
        <p:nvSpPr>
          <p:cNvPr id="5" name="Content Placeholder 4"/>
          <p:cNvSpPr>
            <a:spLocks noGrp="1"/>
          </p:cNvSpPr>
          <p:nvPr>
            <p:ph sz="quarter" idx="1"/>
          </p:nvPr>
        </p:nvSpPr>
        <p:spPr>
          <a:xfrm>
            <a:off x="914400" y="1600200"/>
            <a:ext cx="7772400" cy="4572000"/>
          </a:xfrm>
        </p:spPr>
        <p:txBody>
          <a:bodyPr>
            <a:normAutofit lnSpcReduction="10000"/>
          </a:bodyPr>
          <a:lstStyle/>
          <a:p>
            <a:pPr marL="0" indent="0">
              <a:buNone/>
            </a:pPr>
            <a:r>
              <a:rPr lang="en-US" i="1" dirty="0" smtClean="0"/>
              <a:t>Participants will</a:t>
            </a:r>
            <a:r>
              <a:rPr lang="en-US" dirty="0" smtClean="0"/>
              <a:t>:</a:t>
            </a:r>
          </a:p>
          <a:p>
            <a:r>
              <a:rPr lang="en-US" b="1" dirty="0"/>
              <a:t>Understand</a:t>
            </a:r>
            <a:r>
              <a:rPr lang="en-US" dirty="0"/>
              <a:t> the </a:t>
            </a:r>
            <a:r>
              <a:rPr lang="en-US" dirty="0" smtClean="0"/>
              <a:t>three types of language expectations and their purpose in teacher clarity. </a:t>
            </a:r>
            <a:endParaRPr lang="en-US" dirty="0"/>
          </a:p>
          <a:p>
            <a:pPr>
              <a:lnSpc>
                <a:spcPct val="110000"/>
              </a:lnSpc>
            </a:pPr>
            <a:r>
              <a:rPr lang="en-US" b="1" dirty="0"/>
              <a:t>Examine</a:t>
            </a:r>
            <a:r>
              <a:rPr lang="en-US" dirty="0"/>
              <a:t> </a:t>
            </a:r>
            <a:r>
              <a:rPr lang="en-US" b="1" dirty="0"/>
              <a:t>examples</a:t>
            </a:r>
            <a:r>
              <a:rPr lang="en-US" dirty="0"/>
              <a:t> of </a:t>
            </a:r>
            <a:r>
              <a:rPr lang="en-US" dirty="0" smtClean="0"/>
              <a:t>language expectations in </a:t>
            </a:r>
            <a:r>
              <a:rPr lang="en-US" dirty="0"/>
              <a:t>four grade levels</a:t>
            </a:r>
          </a:p>
          <a:p>
            <a:pPr>
              <a:lnSpc>
                <a:spcPct val="110000"/>
              </a:lnSpc>
            </a:pPr>
            <a:r>
              <a:rPr lang="en-US" b="1" dirty="0"/>
              <a:t>Complete</a:t>
            </a:r>
            <a:r>
              <a:rPr lang="en-US" dirty="0"/>
              <a:t> </a:t>
            </a:r>
            <a:r>
              <a:rPr lang="en-US" b="1" dirty="0"/>
              <a:t>two guided learning exercises </a:t>
            </a:r>
            <a:r>
              <a:rPr lang="en-US" dirty="0"/>
              <a:t>to check for understanding </a:t>
            </a:r>
          </a:p>
          <a:p>
            <a:pPr>
              <a:lnSpc>
                <a:spcPct val="110000"/>
              </a:lnSpc>
            </a:pPr>
            <a:r>
              <a:rPr lang="en-US" b="1" dirty="0"/>
              <a:t>Apply</a:t>
            </a:r>
            <a:r>
              <a:rPr lang="en-US" dirty="0"/>
              <a:t> </a:t>
            </a:r>
            <a:r>
              <a:rPr lang="en-US" b="1" dirty="0"/>
              <a:t>the process </a:t>
            </a:r>
            <a:r>
              <a:rPr lang="en-US" dirty="0"/>
              <a:t>to </a:t>
            </a:r>
            <a:r>
              <a:rPr lang="en-US" dirty="0" smtClean="0"/>
              <a:t>develop language expectations for </a:t>
            </a:r>
            <a:r>
              <a:rPr lang="en-US" dirty="0"/>
              <a:t>the selected standard </a:t>
            </a:r>
          </a:p>
          <a:p>
            <a:endParaRPr lang="en-US" dirty="0"/>
          </a:p>
          <a:p>
            <a:pPr marL="0" indent="0">
              <a:buNone/>
            </a:pPr>
            <a:endParaRPr lang="en-US" dirty="0" smtClean="0"/>
          </a:p>
        </p:txBody>
      </p:sp>
      <p:sp>
        <p:nvSpPr>
          <p:cNvPr id="6"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2953522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B6F15528-21DE-4FAA-801E-634DDDAF4B2B}" type="slidenum">
              <a:rPr lang="en-US" smtClean="0">
                <a:latin typeface="Franklin Gothic Book"/>
              </a:rPr>
              <a:pPr/>
              <a:t>3</a:t>
            </a:fld>
            <a:endParaRPr lang="en-US">
              <a:latin typeface="Franklin Gothic Book"/>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3600" y="76200"/>
            <a:ext cx="4656037" cy="5803465"/>
          </a:xfrm>
          <a:prstGeom prst="rect">
            <a:avLst/>
          </a:prstGeom>
        </p:spPr>
      </p:pic>
      <p:sp>
        <p:nvSpPr>
          <p:cNvPr id="4"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4217936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Modeling</a:t>
            </a:r>
            <a:endParaRPr lang="en-US" dirty="0"/>
          </a:p>
        </p:txBody>
      </p:sp>
      <p:sp>
        <p:nvSpPr>
          <p:cNvPr id="3" name="Slide Number Placeholder 2"/>
          <p:cNvSpPr>
            <a:spLocks noGrp="1"/>
          </p:cNvSpPr>
          <p:nvPr>
            <p:ph type="sldNum" sz="quarter" idx="12"/>
          </p:nvPr>
        </p:nvSpPr>
        <p:spPr/>
        <p:txBody>
          <a:bodyPr/>
          <a:lstStyle/>
          <a:p>
            <a:pPr>
              <a:defRPr/>
            </a:pPr>
            <a:fld id="{DFCE2839-0D6C-5E42-BDBA-53DE52E10458}" type="slidenum">
              <a:rPr lang="en-US" smtClean="0">
                <a:solidFill>
                  <a:srgbClr val="000000"/>
                </a:solidFill>
                <a:latin typeface="Franklin Gothic Book"/>
              </a:rPr>
              <a:pPr>
                <a:defRPr/>
              </a:pPr>
              <a:t>4</a:t>
            </a:fld>
            <a:endParaRPr lang="en-US">
              <a:solidFill>
                <a:srgbClr val="000000"/>
              </a:solidFill>
              <a:latin typeface="Franklin Gothic Book"/>
            </a:endParaRPr>
          </a:p>
        </p:txBody>
      </p:sp>
      <p:sp>
        <p:nvSpPr>
          <p:cNvPr id="5" name="Content Placeholder 4"/>
          <p:cNvSpPr>
            <a:spLocks noGrp="1"/>
          </p:cNvSpPr>
          <p:nvPr>
            <p:ph sz="quarter" idx="1"/>
          </p:nvPr>
        </p:nvSpPr>
        <p:spPr/>
        <p:txBody>
          <a:bodyPr/>
          <a:lstStyle/>
          <a:p>
            <a:pPr marL="0" indent="0" algn="ctr">
              <a:buNone/>
            </a:pPr>
            <a:r>
              <a:rPr lang="en-US" sz="3000" i="1" dirty="0" smtClean="0"/>
              <a:t>Read and discuss the four examples on </a:t>
            </a:r>
            <a:endParaRPr lang="en-US" sz="3000" i="1" dirty="0" smtClean="0"/>
          </a:p>
          <a:p>
            <a:pPr marL="0" indent="0" algn="ctr">
              <a:buNone/>
            </a:pPr>
            <a:r>
              <a:rPr lang="en-US" sz="3000" i="1" dirty="0" smtClean="0"/>
              <a:t>pages </a:t>
            </a:r>
            <a:r>
              <a:rPr lang="en-US" sz="3000" i="1" dirty="0" smtClean="0"/>
              <a:t>45-48.</a:t>
            </a:r>
          </a:p>
          <a:p>
            <a:pPr marL="0" indent="0" algn="ctr">
              <a:lnSpc>
                <a:spcPct val="100000"/>
              </a:lnSpc>
              <a:buNone/>
            </a:pPr>
            <a:r>
              <a:rPr lang="en-US" sz="3000" dirty="0" smtClean="0"/>
              <a:t>Examine how some Learning Progressions and Success Criteria have been modified (see italics). </a:t>
            </a:r>
          </a:p>
          <a:p>
            <a:pPr>
              <a:lnSpc>
                <a:spcPct val="100000"/>
              </a:lnSpc>
            </a:pPr>
            <a:endParaRPr lang="en-US" sz="3000" dirty="0" smtClean="0"/>
          </a:p>
          <a:p>
            <a:pPr>
              <a:lnSpc>
                <a:spcPct val="100000"/>
              </a:lnSpc>
            </a:pPr>
            <a:r>
              <a:rPr lang="en-US" sz="3000" dirty="0" smtClean="0"/>
              <a:t>In what ways would these modifications contribute to student learning? To teacher clarity?</a:t>
            </a:r>
          </a:p>
          <a:p>
            <a:endParaRPr lang="en-US" sz="3000" dirty="0" smtClean="0"/>
          </a:p>
          <a:p>
            <a:endParaRPr lang="en-US" sz="3000" i="1" dirty="0"/>
          </a:p>
        </p:txBody>
      </p:sp>
      <p:sp>
        <p:nvSpPr>
          <p:cNvPr id="6"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2998688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 </a:t>
            </a:r>
            <a:endParaRPr lang="en-US"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5</a:t>
            </a:fld>
            <a:endParaRPr lang="en-US">
              <a:latin typeface="Franklin Gothic Book"/>
            </a:endParaRPr>
          </a:p>
        </p:txBody>
      </p:sp>
      <p:sp>
        <p:nvSpPr>
          <p:cNvPr id="5" name="Content Placeholder 4"/>
          <p:cNvSpPr>
            <a:spLocks noGrp="1"/>
          </p:cNvSpPr>
          <p:nvPr>
            <p:ph sz="quarter" idx="1"/>
          </p:nvPr>
        </p:nvSpPr>
        <p:spPr/>
        <p:txBody>
          <a:bodyPr/>
          <a:lstStyle/>
          <a:p>
            <a:pPr>
              <a:lnSpc>
                <a:spcPct val="100000"/>
              </a:lnSpc>
            </a:pPr>
            <a:r>
              <a:rPr lang="en-US" dirty="0" smtClean="0"/>
              <a:t>For the first task on page 49, analyze each of the language expectations according to types (Vocabulary, Structure, or Function.) </a:t>
            </a:r>
          </a:p>
          <a:p>
            <a:pPr>
              <a:lnSpc>
                <a:spcPct val="100000"/>
              </a:lnSpc>
            </a:pPr>
            <a:r>
              <a:rPr lang="en-US" dirty="0" smtClean="0"/>
              <a:t>Complete the second task on page 50 by modifying the learning intentions listed.  </a:t>
            </a:r>
          </a:p>
          <a:p>
            <a:pPr>
              <a:lnSpc>
                <a:spcPct val="100000"/>
              </a:lnSpc>
            </a:pPr>
            <a:r>
              <a:rPr lang="en-US" dirty="0" smtClean="0"/>
              <a:t>Check for understanding by viewing the possible answers in </a:t>
            </a:r>
            <a:r>
              <a:rPr lang="en-US" i="1" dirty="0" smtClean="0"/>
              <a:t>The Teacher Clarity Playbook </a:t>
            </a:r>
            <a:r>
              <a:rPr lang="en-US" dirty="0" smtClean="0"/>
              <a:t>appendix. </a:t>
            </a:r>
            <a:endParaRPr lang="en-US" dirty="0"/>
          </a:p>
        </p:txBody>
      </p:sp>
    </p:spTree>
    <p:extLst>
      <p:ext uri="{BB962C8B-B14F-4D97-AF65-F5344CB8AC3E}">
        <p14:creationId xmlns:p14="http://schemas.microsoft.com/office/powerpoint/2010/main" val="3148619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Your Own</a:t>
            </a:r>
            <a:endParaRPr lang="en-US"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6</a:t>
            </a:fld>
            <a:endParaRPr lang="en-US">
              <a:latin typeface="Franklin Gothic Book"/>
            </a:endParaRPr>
          </a:p>
        </p:txBody>
      </p:sp>
      <p:sp>
        <p:nvSpPr>
          <p:cNvPr id="5" name="Content Placeholder 4"/>
          <p:cNvSpPr>
            <a:spLocks noGrp="1"/>
          </p:cNvSpPr>
          <p:nvPr>
            <p:ph sz="quarter" idx="1"/>
          </p:nvPr>
        </p:nvSpPr>
        <p:spPr/>
        <p:txBody>
          <a:bodyPr/>
          <a:lstStyle/>
          <a:p>
            <a:pPr>
              <a:lnSpc>
                <a:spcPct val="100000"/>
              </a:lnSpc>
            </a:pPr>
            <a:r>
              <a:rPr lang="en-US" dirty="0" smtClean="0"/>
              <a:t>Individually or in teams, use the same process to modify as needed the learning intentions you developed in Module 4. </a:t>
            </a:r>
          </a:p>
          <a:p>
            <a:pPr>
              <a:lnSpc>
                <a:spcPct val="100000"/>
              </a:lnSpc>
            </a:pPr>
            <a:r>
              <a:rPr lang="en-US" dirty="0" smtClean="0"/>
              <a:t>Check for alignment between the learning progression, learning intentions, and success criteria. Adjust accordingly. </a:t>
            </a:r>
          </a:p>
          <a:p>
            <a:pPr>
              <a:lnSpc>
                <a:spcPct val="100000"/>
              </a:lnSpc>
            </a:pPr>
            <a:r>
              <a:rPr lang="en-US" dirty="0" smtClean="0"/>
              <a:t>Complete this on chart paper, or using digital collaboration tools. </a:t>
            </a:r>
            <a:endParaRPr lang="en-US" dirty="0"/>
          </a:p>
        </p:txBody>
      </p:sp>
    </p:spTree>
    <p:extLst>
      <p:ext uri="{BB962C8B-B14F-4D97-AF65-F5344CB8AC3E}">
        <p14:creationId xmlns:p14="http://schemas.microsoft.com/office/powerpoint/2010/main" val="408887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 Conversations</a:t>
            </a:r>
            <a:endParaRPr lang="en-US"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7</a:t>
            </a:fld>
            <a:endParaRPr lang="en-US">
              <a:latin typeface="Franklin Gothic Book"/>
            </a:endParaRPr>
          </a:p>
        </p:txBody>
      </p:sp>
      <p:sp>
        <p:nvSpPr>
          <p:cNvPr id="5" name="Content Placeholder 4"/>
          <p:cNvSpPr>
            <a:spLocks noGrp="1"/>
          </p:cNvSpPr>
          <p:nvPr>
            <p:ph sz="quarter" idx="1"/>
          </p:nvPr>
        </p:nvSpPr>
        <p:spPr/>
        <p:txBody>
          <a:bodyPr/>
          <a:lstStyle/>
          <a:p>
            <a:pPr lvl="0"/>
            <a:r>
              <a:rPr lang="en-US" dirty="0"/>
              <a:t>What challenged you in this module?</a:t>
            </a:r>
          </a:p>
          <a:p>
            <a:pPr lvl="0"/>
            <a:r>
              <a:rPr lang="en-US" dirty="0"/>
              <a:t>How can we ensure that students are learning language and content simultaneously in every lesson?</a:t>
            </a:r>
          </a:p>
          <a:p>
            <a:pPr lvl="0"/>
            <a:r>
              <a:rPr lang="en-US" dirty="0"/>
              <a:t>How can we create assessments based on the language learning expected?</a:t>
            </a:r>
          </a:p>
          <a:p>
            <a:pPr marL="0" indent="0">
              <a:buNone/>
            </a:pPr>
            <a:endParaRPr lang="en-US" dirty="0"/>
          </a:p>
        </p:txBody>
      </p:sp>
    </p:spTree>
    <p:extLst>
      <p:ext uri="{BB962C8B-B14F-4D97-AF65-F5344CB8AC3E}">
        <p14:creationId xmlns:p14="http://schemas.microsoft.com/office/powerpoint/2010/main" val="3687414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Wrap Up: Why Are We Doing This?</a:t>
            </a:r>
            <a:endParaRPr lang="en-US" sz="4000"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8</a:t>
            </a:fld>
            <a:endParaRPr lang="en-US">
              <a:latin typeface="Franklin Gothic Book"/>
            </a:endParaRPr>
          </a:p>
        </p:txBody>
      </p:sp>
      <p:sp>
        <p:nvSpPr>
          <p:cNvPr id="5" name="Content Placeholder 4"/>
          <p:cNvSpPr>
            <a:spLocks noGrp="1"/>
          </p:cNvSpPr>
          <p:nvPr>
            <p:ph sz="quarter" idx="1"/>
          </p:nvPr>
        </p:nvSpPr>
        <p:spPr/>
        <p:txBody>
          <a:bodyPr/>
          <a:lstStyle/>
          <a:p>
            <a:pPr marL="0" indent="0">
              <a:buNone/>
            </a:pPr>
            <a:r>
              <a:rPr lang="en-US" dirty="0" smtClean="0"/>
              <a:t>“</a:t>
            </a:r>
            <a:r>
              <a:rPr lang="en-US" dirty="0"/>
              <a:t>Understanding the linguistic demands of the content is critical for mastery of the learning intention and is especially valuable for English learners who are doing double the work, learning content and language </a:t>
            </a:r>
            <a:r>
              <a:rPr lang="en-US" dirty="0" smtClean="0"/>
              <a:t>simultaneously.” (p. 42) </a:t>
            </a:r>
            <a:endParaRPr lang="en-US" dirty="0"/>
          </a:p>
        </p:txBody>
      </p:sp>
    </p:spTree>
    <p:extLst>
      <p:ext uri="{BB962C8B-B14F-4D97-AF65-F5344CB8AC3E}">
        <p14:creationId xmlns:p14="http://schemas.microsoft.com/office/powerpoint/2010/main" val="26247283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DRC Master 6-12_1-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PDRC Master 6-12_1-20-15</Template>
  <TotalTime>45</TotalTime>
  <Words>341</Words>
  <Application>Microsoft Office PowerPoint</Application>
  <PresentationFormat>On-screen Show (4:3)</PresentationFormat>
  <Paragraphs>43</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Arabic Typesetting</vt:lpstr>
      <vt:lpstr>Calibri</vt:lpstr>
      <vt:lpstr>Franklin Gothic Book</vt:lpstr>
      <vt:lpstr>Georgia</vt:lpstr>
      <vt:lpstr>Perpetua</vt:lpstr>
      <vt:lpstr>Wingdings 2</vt:lpstr>
      <vt:lpstr>PDRC Master 6-12_1-20-15</vt:lpstr>
      <vt:lpstr>Module 5. Modifying Learning Intentions to Include Language Expectations</vt:lpstr>
      <vt:lpstr>Objectives for Today</vt:lpstr>
      <vt:lpstr>PowerPoint Presentation</vt:lpstr>
      <vt:lpstr>Modeling</vt:lpstr>
      <vt:lpstr>Guided Practice </vt:lpstr>
      <vt:lpstr>On Your Own</vt:lpstr>
      <vt:lpstr>PLC Conversations</vt:lpstr>
      <vt:lpstr>Wrap Up: Why Are We Doing This?</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Focused Instruction</dc:title>
  <dc:creator>Nancy Allison</dc:creator>
  <cp:lastModifiedBy>Sharon Wu</cp:lastModifiedBy>
  <cp:revision>17</cp:revision>
  <dcterms:created xsi:type="dcterms:W3CDTF">2016-01-15T12:34:13Z</dcterms:created>
  <dcterms:modified xsi:type="dcterms:W3CDTF">2018-10-08T15:25:46Z</dcterms:modified>
</cp:coreProperties>
</file>