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1FA22-45C6-40CC-B0B8-2352D74AB8B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B171C-345B-407C-923D-F17BB6AB1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5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71C-345B-407C-923D-F17BB6AB12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14400" y="3429000"/>
            <a:ext cx="7467600" cy="0"/>
          </a:xfrm>
          <a:prstGeom prst="line">
            <a:avLst/>
          </a:prstGeom>
          <a:ln w="28575">
            <a:solidFill>
              <a:srgbClr val="AA3F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4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6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0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6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57150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7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8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0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9718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73050"/>
            <a:ext cx="4724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971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4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85800"/>
            <a:ext cx="4572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4383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838200"/>
            <a:ext cx="3429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4288" y="9144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4288" y="990600"/>
            <a:ext cx="685800" cy="0"/>
          </a:xfrm>
          <a:prstGeom prst="line">
            <a:avLst/>
          </a:prstGeom>
          <a:ln w="1905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445763" y="662939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2" name="Oval 21"/>
          <p:cNvSpPr/>
          <p:nvPr userDrawn="1"/>
        </p:nvSpPr>
        <p:spPr>
          <a:xfrm>
            <a:off x="661984" y="726284"/>
            <a:ext cx="76201" cy="761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3" name="Oval 22"/>
          <p:cNvSpPr/>
          <p:nvPr userDrawn="1"/>
        </p:nvSpPr>
        <p:spPr>
          <a:xfrm>
            <a:off x="320040" y="815340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4" name="Oval 23"/>
          <p:cNvSpPr/>
          <p:nvPr userDrawn="1"/>
        </p:nvSpPr>
        <p:spPr>
          <a:xfrm>
            <a:off x="601024" y="89153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5" name="Oval 24"/>
          <p:cNvSpPr/>
          <p:nvPr userDrawn="1"/>
        </p:nvSpPr>
        <p:spPr>
          <a:xfrm>
            <a:off x="657696" y="952501"/>
            <a:ext cx="76201" cy="76198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9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AA3F3C"/>
          </a:solidFill>
          <a:latin typeface="Rockwell" panose="02060603020205020403" pitchFamily="18" charset="0"/>
          <a:ea typeface="Dotum" panose="020B0600000101010101" pitchFamily="34" charset="-127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5: Inquiry in the Content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from </a:t>
            </a:r>
            <a:r>
              <a:rPr lang="en-US" dirty="0" err="1" smtClean="0"/>
              <a:t>ReLeah</a:t>
            </a:r>
            <a:r>
              <a:rPr lang="en-US" dirty="0" smtClean="0"/>
              <a:t>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“Inquiry-based teaching doesn’t mean that kids are sent out as explorers to find the New World; it means, rather, that the teacher’s role moves from one who parcels out information to one who guides learning based on her own expertise and ability to mentor students in their ‘doing.’”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46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Shift in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One </a:t>
            </a:r>
            <a:r>
              <a:rPr lang="en-US" dirty="0"/>
              <a:t>remarkable characteristic of inquiry is that it is done </a:t>
            </a:r>
            <a:r>
              <a:rPr lang="en-US" b="1" i="1" dirty="0">
                <a:solidFill>
                  <a:srgbClr val="AA3F3C"/>
                </a:solidFill>
              </a:rPr>
              <a:t>by</a:t>
            </a:r>
            <a:r>
              <a:rPr lang="en-US" dirty="0">
                <a:solidFill>
                  <a:srgbClr val="AA3F3C"/>
                </a:solidFill>
              </a:rPr>
              <a:t> </a:t>
            </a:r>
            <a:r>
              <a:rPr lang="en-US" dirty="0"/>
              <a:t>the individual not </a:t>
            </a:r>
            <a:r>
              <a:rPr lang="en-US" b="1" i="1" dirty="0">
                <a:solidFill>
                  <a:srgbClr val="AA3F3C"/>
                </a:solidFill>
              </a:rPr>
              <a:t>to</a:t>
            </a:r>
            <a:r>
              <a:rPr lang="en-US" i="1" dirty="0"/>
              <a:t> </a:t>
            </a:r>
            <a:r>
              <a:rPr lang="en-US" dirty="0"/>
              <a:t>the </a:t>
            </a:r>
            <a:r>
              <a:rPr lang="en-US" dirty="0" smtClean="0"/>
              <a:t>individual….” 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844039"/>
            <a:ext cx="3886200" cy="257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8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Shift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3657600"/>
            <a:ext cx="40386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3124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Transmission Model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124200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Inquiry-Based Classroom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739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Read Chapter 4, </a:t>
            </a:r>
            <a:r>
              <a:rPr lang="en-US" b="1">
                <a:solidFill>
                  <a:schemeClr val="accent2"/>
                </a:solidFill>
              </a:rPr>
              <a:t>pages 112-113 </a:t>
            </a:r>
            <a:r>
              <a:rPr lang="en-US"/>
              <a:t>from the beginning to the end of the FAQs.</a:t>
            </a: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/>
              <a:t>section of the text should relieve any anxiety you have about an inquiry-based classroom because it builds on the ideas we’ve discussed today and gives specific examples from each discipline.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While reading, jot notes about your reactions to the ideas presented. We will discuss them at the next session.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Find a discussion partner. Reflect on the writing activity you chose to use in your classroom. Use these questions to guide you: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Why did you decide to try that particular activity?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 did you tie the writing to your discipline?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impact (if any) do you think the writing had on the students’ grasp of the content?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would you do differently—if anything—and why?</a:t>
            </a:r>
          </a:p>
          <a:p>
            <a:pPr marL="57150" indent="0">
              <a:buNone/>
            </a:pPr>
            <a:r>
              <a:rPr lang="en-US" dirty="0" smtClean="0"/>
              <a:t>You have 10 minutes for your discussion.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will: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xamine the link between curiosity and inquiry.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 introduced to the four levels of inquiry.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onsider the shifts that must be made to move from a transmission to an inquiry-based model of learning.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2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you may remember, Albert Einstein said,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AA3F3C"/>
                </a:solidFill>
              </a:rPr>
              <a:t>“It is a miracle that curiosity survives formal education.”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863181"/>
            <a:ext cx="1998971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6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FF0C40F8-E19A-41BF-9E38-36B162CD8F46}" type="slidenum">
              <a:rPr lang="en-US" smtClean="0"/>
              <a:t>5</a:t>
            </a:fld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Remember a time when you were curious about something.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r>
              <a:rPr lang="en-US" dirty="0" smtClean="0"/>
              <a:t>About what were you curious?</a:t>
            </a:r>
          </a:p>
          <a:p>
            <a:r>
              <a:rPr lang="en-US" dirty="0" smtClean="0"/>
              <a:t>What did you do as a result of your curiosity?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38400"/>
            <a:ext cx="2799559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AA3F3C"/>
                </a:solidFill>
              </a:rPr>
              <a:t>Intellectual</a:t>
            </a:r>
            <a:r>
              <a:rPr lang="en-US" i="1" dirty="0" smtClean="0"/>
              <a:t> </a:t>
            </a:r>
            <a:r>
              <a:rPr lang="en-US" dirty="0" smtClean="0"/>
              <a:t>curiosity leads to…….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1166" y="5874603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AA3F3C"/>
                </a:solidFill>
              </a:rPr>
              <a:t>INQUIRY!!</a:t>
            </a:r>
            <a:endParaRPr lang="en-US" sz="4800" b="1" dirty="0">
              <a:solidFill>
                <a:srgbClr val="AA3F3C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91" y="2270760"/>
            <a:ext cx="4363847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4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107"/>
            <a:ext cx="8229600" cy="1143000"/>
          </a:xfrm>
        </p:spPr>
        <p:txBody>
          <a:bodyPr/>
          <a:lstStyle/>
          <a:p>
            <a:r>
              <a:rPr lang="en-US" dirty="0" smtClean="0"/>
              <a:t>The Importance of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“Inquiry is at the core of learning in all disciplines.”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“When students become habitual inquirers, they develop intrinsic motivation and learn to think strategically about core academic concepts.”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—ReLeah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155" y="4161790"/>
            <a:ext cx="1596045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One More Good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ReLeah Lent points out that “…teachers who focus heavily on inquiry-based instruction had students who significantly outperformed students who had had traditional instruction.”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let’s make Einstein happy and support curiosity by providing inquiry-based instruction for our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5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Inquiry Balancing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624012"/>
            <a:ext cx="3124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AA3F3C"/>
                </a:solidFill>
              </a:rPr>
              <a:t>teacher… </a:t>
            </a:r>
            <a:r>
              <a:rPr lang="en-US" sz="2800" dirty="0" smtClean="0"/>
              <a:t>must provide enough information to ignite inquiry without giving so much information that curiosity is doused.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5-</a:t>
            </a:r>
            <a:fld id="{FF0C40F8-E19A-41BF-9E38-36B162CD8F46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584542"/>
            <a:ext cx="31242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AA3F3C"/>
                </a:solidFill>
              </a:rPr>
              <a:t>student…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can’t construct meaningful questions if they lack background knowledge or basic information on the topic.</a:t>
            </a:r>
            <a:endParaRPr lang="en-US" sz="2800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130999"/>
            <a:ext cx="3174603" cy="2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PLG PPT Template_Lent</Template>
  <TotalTime>235</TotalTime>
  <Words>512</Words>
  <Application>Microsoft Office PowerPoint</Application>
  <PresentationFormat>On-screen Show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Module 5: Inquiry in the Content Areas</vt:lpstr>
      <vt:lpstr>Bring It Back Activity</vt:lpstr>
      <vt:lpstr>Objectives for the Day</vt:lpstr>
      <vt:lpstr>Do You Remember?</vt:lpstr>
      <vt:lpstr>Think about It</vt:lpstr>
      <vt:lpstr>Think about It</vt:lpstr>
      <vt:lpstr>The Importance of Inquiry</vt:lpstr>
      <vt:lpstr>And One More Good Thing</vt:lpstr>
      <vt:lpstr>The Inquiry Balancing Act</vt:lpstr>
      <vt:lpstr>Guidance from ReLeah Lent</vt:lpstr>
      <vt:lpstr>A Shift in Thinking</vt:lpstr>
      <vt:lpstr>A Shift in Practice</vt:lpstr>
      <vt:lpstr>Bring It Back Task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Disciplinary Literacy and Reading</dc:title>
  <dc:creator>Nancy Allison</dc:creator>
  <cp:lastModifiedBy>conv</cp:lastModifiedBy>
  <cp:revision>19</cp:revision>
  <dcterms:created xsi:type="dcterms:W3CDTF">2015-06-08T21:01:12Z</dcterms:created>
  <dcterms:modified xsi:type="dcterms:W3CDTF">2023-04-19T11:14:59Z</dcterms:modified>
</cp:coreProperties>
</file>