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4" r:id="rId6"/>
    <p:sldId id="263" r:id="rId7"/>
    <p:sldId id="267" r:id="rId8"/>
    <p:sldId id="265" r:id="rId9"/>
    <p:sldId id="266" r:id="rId10"/>
    <p:sldId id="268" r:id="rId11"/>
    <p:sldId id="260" r:id="rId12"/>
    <p:sldId id="261" r:id="rId13"/>
    <p:sldId id="26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4B4A-3648-4980-941F-F6957456EF21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03BD-E49B-4207-998A-0B82B214F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2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503BD-E49B-4207-998A-0B82B214F9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4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B050"/>
                </a:solidFill>
              </a:rPr>
              <a:t>Note to editor: This needs an image of people involved in a group discussion.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503BD-E49B-4207-998A-0B82B214F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14400" y="3429000"/>
            <a:ext cx="7467600" cy="0"/>
          </a:xfrm>
          <a:prstGeom prst="line">
            <a:avLst/>
          </a:prstGeom>
          <a:ln w="28575">
            <a:solidFill>
              <a:srgbClr val="AA3F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6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57150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8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9718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971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800"/>
            <a:ext cx="4572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438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38200"/>
            <a:ext cx="3429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4288" y="91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88" y="990600"/>
            <a:ext cx="685800" cy="0"/>
          </a:xfrm>
          <a:prstGeom prst="line">
            <a:avLst/>
          </a:prstGeom>
          <a:ln w="1905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445763" y="662939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2" name="Oval 21"/>
          <p:cNvSpPr/>
          <p:nvPr userDrawn="1"/>
        </p:nvSpPr>
        <p:spPr>
          <a:xfrm>
            <a:off x="661984" y="726284"/>
            <a:ext cx="76201" cy="761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3" name="Oval 22"/>
          <p:cNvSpPr/>
          <p:nvPr userDrawn="1"/>
        </p:nvSpPr>
        <p:spPr>
          <a:xfrm>
            <a:off x="320040" y="815340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4" name="Oval 23"/>
          <p:cNvSpPr/>
          <p:nvPr userDrawn="1"/>
        </p:nvSpPr>
        <p:spPr>
          <a:xfrm>
            <a:off x="601024" y="89153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5" name="Oval 24"/>
          <p:cNvSpPr/>
          <p:nvPr userDrawn="1"/>
        </p:nvSpPr>
        <p:spPr>
          <a:xfrm>
            <a:off x="657696" y="952501"/>
            <a:ext cx="76201" cy="76198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A3F3C"/>
          </a:solidFill>
          <a:latin typeface="Rockwell" panose="02060603020205020403" pitchFamily="18" charset="0"/>
          <a:ea typeface="Dotum" panose="020B0600000101010101" pitchFamily="34" charset="-127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4: Writing Effectively in the </a:t>
            </a:r>
            <a:r>
              <a:rPr lang="en-US" smtClean="0"/>
              <a:t>Content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Talk back gives students a chance to “talk back” to a text, focusing on a specific point the student feels is worthy of discussion.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ReLeah</a:t>
            </a:r>
            <a:r>
              <a:rPr lang="en-US" dirty="0" smtClean="0"/>
              <a:t> Lent advises: “This activity works best when there is some question about the topic or when the author is taking a strong, perhaps biased position…look for topics that represent controversial or thought-provoking issues in your discipline.”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Learning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Take a minute at your tables to talk about how you use or have used learning logs in your classroom.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a Change in Your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Releah</a:t>
            </a:r>
            <a:r>
              <a:rPr lang="en-US" dirty="0" smtClean="0"/>
              <a:t> Lent says: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“The </a:t>
            </a:r>
            <a:r>
              <a:rPr lang="en-US" dirty="0"/>
              <a:t>purpose of this log is to hold ongoing </a:t>
            </a:r>
            <a:r>
              <a:rPr lang="en-US" dirty="0">
                <a:solidFill>
                  <a:srgbClr val="AA3F3C"/>
                </a:solidFill>
              </a:rPr>
              <a:t>reflection,</a:t>
            </a:r>
            <a:r>
              <a:rPr lang="en-US" dirty="0"/>
              <a:t> </a:t>
            </a:r>
            <a:r>
              <a:rPr lang="en-US" dirty="0">
                <a:solidFill>
                  <a:srgbClr val="AA3F3C"/>
                </a:solidFill>
              </a:rPr>
              <a:t>analysis,</a:t>
            </a:r>
            <a:r>
              <a:rPr lang="en-US" dirty="0"/>
              <a:t> </a:t>
            </a:r>
            <a:r>
              <a:rPr lang="en-US" dirty="0">
                <a:solidFill>
                  <a:srgbClr val="AA3F3C"/>
                </a:solidFill>
              </a:rPr>
              <a:t>evaluation,</a:t>
            </a:r>
            <a:r>
              <a:rPr lang="en-US" dirty="0"/>
              <a:t> and </a:t>
            </a:r>
            <a:r>
              <a:rPr lang="en-US" dirty="0">
                <a:solidFill>
                  <a:srgbClr val="AA3F3C"/>
                </a:solidFill>
              </a:rPr>
              <a:t>application </a:t>
            </a:r>
            <a:r>
              <a:rPr lang="en-US" dirty="0"/>
              <a:t>of new information</a:t>
            </a:r>
            <a:r>
              <a:rPr lang="en-US" dirty="0" smtClean="0"/>
              <a:t>.”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“It </a:t>
            </a:r>
            <a:r>
              <a:rPr lang="en-US" dirty="0"/>
              <a:t>is important to note that the log </a:t>
            </a:r>
            <a:r>
              <a:rPr lang="en-US" dirty="0">
                <a:solidFill>
                  <a:srgbClr val="AA3F3C"/>
                </a:solidFill>
              </a:rPr>
              <a:t>belongs to the student </a:t>
            </a:r>
            <a:r>
              <a:rPr lang="en-US" dirty="0"/>
              <a:t>and no two will look exactly alike</a:t>
            </a:r>
            <a:r>
              <a:rPr lang="en-US" dirty="0" smtClean="0"/>
              <a:t>.”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“…</a:t>
            </a:r>
            <a:r>
              <a:rPr lang="en-US" dirty="0"/>
              <a:t>allow students </a:t>
            </a:r>
            <a:r>
              <a:rPr lang="en-US" dirty="0">
                <a:solidFill>
                  <a:srgbClr val="AA3F3C"/>
                </a:solidFill>
              </a:rPr>
              <a:t>autonomy </a:t>
            </a:r>
            <a:r>
              <a:rPr lang="en-US" dirty="0"/>
              <a:t>regarding its organization, decoration, and, to some extent, its contents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5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“If the teacher takes control of the ‘notebook,’ the motivation for learning diminishes.”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“This learning tool…starts where all individualized instruction must start: with the learner.”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—ReLeah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Chapter 3, </a:t>
            </a:r>
            <a:r>
              <a:rPr lang="en-US" b="1" dirty="0">
                <a:solidFill>
                  <a:srgbClr val="AA3F3C"/>
                </a:solidFill>
              </a:rPr>
              <a:t>pp. 62–102.</a:t>
            </a:r>
          </a:p>
          <a:p>
            <a:r>
              <a:rPr lang="en-US" dirty="0"/>
              <a:t>Choose </a:t>
            </a:r>
            <a:r>
              <a:rPr lang="en-US" b="1" dirty="0">
                <a:solidFill>
                  <a:srgbClr val="AA3F3C"/>
                </a:solidFill>
              </a:rPr>
              <a:t>ONE</a:t>
            </a:r>
            <a:r>
              <a:rPr lang="en-US" b="1" dirty="0"/>
              <a:t> </a:t>
            </a:r>
            <a:r>
              <a:rPr lang="en-US" dirty="0"/>
              <a:t>of the ideas </a:t>
            </a:r>
            <a:r>
              <a:rPr lang="en-US" dirty="0" smtClean="0"/>
              <a:t>explained in the chapter and </a:t>
            </a:r>
            <a:r>
              <a:rPr lang="en-US" dirty="0"/>
              <a:t>include it in a lesson between now and the next time we meet.</a:t>
            </a:r>
          </a:p>
          <a:p>
            <a:r>
              <a:rPr lang="en-US" dirty="0"/>
              <a:t>Be prepared to talk with a partner about the celebrations and challenges of your experience.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08725"/>
            <a:ext cx="749474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Other Practices You Will Explore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066800"/>
          </a:xfrm>
        </p:spPr>
        <p:txBody>
          <a:bodyPr/>
          <a:lstStyle/>
          <a:p>
            <a:r>
              <a:rPr lang="en-US" dirty="0" smtClean="0"/>
              <a:t>Exit, Enter, Middle of the Class </a:t>
            </a:r>
            <a:r>
              <a:rPr lang="en-US" dirty="0" err="1" smtClean="0"/>
              <a:t>QuickJots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76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Writing a Story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6323" y="46482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Blogs</a:t>
            </a:r>
          </a:p>
        </p:txBody>
      </p:sp>
    </p:spTree>
    <p:extLst>
      <p:ext uri="{BB962C8B-B14F-4D97-AF65-F5344CB8AC3E}">
        <p14:creationId xmlns:p14="http://schemas.microsoft.com/office/powerpoint/2010/main" val="32571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Gloria Park once said,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AA3F3C"/>
                </a:solidFill>
              </a:rPr>
              <a:t>“Writing is a way of knowing.”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Think about how your written reflection on the assigned reading affected your understanding and retention of the information presented there.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Discuss your reactions with a partner.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will have </a:t>
            </a:r>
            <a:r>
              <a:rPr lang="en-US" b="1" dirty="0" smtClean="0">
                <a:solidFill>
                  <a:srgbClr val="AA3F3C"/>
                </a:solidFill>
              </a:rPr>
              <a:t>5 minutes</a:t>
            </a:r>
            <a:r>
              <a:rPr lang="en-US" dirty="0" smtClean="0">
                <a:solidFill>
                  <a:srgbClr val="AA3F3C"/>
                </a:solidFill>
              </a:rPr>
              <a:t> </a:t>
            </a:r>
            <a:r>
              <a:rPr lang="en-US" dirty="0" smtClean="0"/>
              <a:t>for your 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reflect on writing as a way of gaining knowledge.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xplore four instructional writing practices that help engage students’ with content and make sense of their learning.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Paths to Authentic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4899818"/>
            <a:ext cx="8229600" cy="609600"/>
          </a:xfrm>
        </p:spPr>
        <p:txBody>
          <a:bodyPr/>
          <a:lstStyle/>
          <a:p>
            <a:r>
              <a:rPr lang="en-US" dirty="0" smtClean="0"/>
              <a:t>Differentiated Learning 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-</a:t>
            </a:r>
            <a:fld id="{FF0C40F8-E19A-41BF-9E38-36B162CD8F4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28019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Bell Ringer Questions/Answers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9900" y="3006328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Read/Think/Respond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3911202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Talk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Bell-Ringer Questions/Answers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Albert Einstein once said,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AA3F3C"/>
                </a:solidFill>
              </a:rPr>
              <a:t>“It </a:t>
            </a:r>
            <a:r>
              <a:rPr lang="en-US" b="1" dirty="0">
                <a:solidFill>
                  <a:srgbClr val="AA3F3C"/>
                </a:solidFill>
              </a:rPr>
              <a:t>is a miracle that curiosity survives formal education</a:t>
            </a:r>
            <a:r>
              <a:rPr lang="en-US" b="1" dirty="0" smtClean="0">
                <a:solidFill>
                  <a:srgbClr val="AA3F3C"/>
                </a:solidFill>
              </a:rPr>
              <a:t>.”</a:t>
            </a:r>
          </a:p>
          <a:p>
            <a:pPr marL="0" indent="0" algn="ctr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Do you agree or disagree with this statement—and why? Please write your response.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757737"/>
            <a:ext cx="137860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Questions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24012"/>
            <a:ext cx="2812248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363212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Bell ringer questions should—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</a:t>
            </a:r>
            <a:r>
              <a:rPr lang="en-US" sz="3200" dirty="0" smtClean="0"/>
              <a:t>uild background knowledge.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equire thinking.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equire evaluation.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equire decision making.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95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Read/Think/Respond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your tables, discuss this question: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AA3F3C"/>
                </a:solidFill>
              </a:rPr>
              <a:t>What does it mean to </a:t>
            </a:r>
            <a:r>
              <a:rPr lang="en-US" b="1" i="1" dirty="0" smtClean="0">
                <a:solidFill>
                  <a:srgbClr val="AA3F3C"/>
                </a:solidFill>
              </a:rPr>
              <a:t>respond?</a:t>
            </a:r>
            <a:endParaRPr lang="en-US" b="1" dirty="0">
              <a:solidFill>
                <a:srgbClr val="AA3F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038600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/>
              <a:t>“A response differs from an analysis in that writers interpret the text through a subjective stance, making connections and bringing background knowledge as they seek to interpret the author’s message.”</a:t>
            </a:r>
          </a:p>
          <a:p>
            <a:pPr lvl="0" algn="r"/>
            <a:r>
              <a:rPr lang="en-US" sz="2800" dirty="0" smtClean="0"/>
              <a:t>—</a:t>
            </a:r>
            <a:r>
              <a:rPr lang="en-US" sz="2800" dirty="0" err="1" smtClean="0"/>
              <a:t>Releah</a:t>
            </a:r>
            <a:r>
              <a:rPr lang="en-US" sz="2800" dirty="0" smtClean="0"/>
              <a:t> </a:t>
            </a:r>
            <a:r>
              <a:rPr lang="en-US" sz="2800" dirty="0"/>
              <a:t>Lent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3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Read, Think,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Students read a short piece of complex text related to your discipline.</a:t>
            </a:r>
          </a:p>
          <a:p>
            <a:pPr lvl="0"/>
            <a:r>
              <a:rPr lang="en-US" dirty="0"/>
              <a:t>They think for a few moments about the text </a:t>
            </a:r>
          </a:p>
          <a:p>
            <a:pPr lvl="0"/>
            <a:r>
              <a:rPr lang="en-US" dirty="0"/>
              <a:t>They write a response to the text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  </a:t>
            </a:r>
          </a:p>
          <a:p>
            <a:pPr marL="0" lvl="0" indent="0" algn="r">
              <a:buNone/>
            </a:pPr>
            <a:r>
              <a:rPr lang="en-US" dirty="0" smtClean="0"/>
              <a:t>—</a:t>
            </a:r>
            <a:r>
              <a:rPr lang="en-US" dirty="0" err="1" smtClean="0"/>
              <a:t>Releah</a:t>
            </a:r>
            <a:r>
              <a:rPr lang="en-US" dirty="0" smtClean="0"/>
              <a:t>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Prompts for Read/Think/Respond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author say? What was his/her message?</a:t>
            </a:r>
          </a:p>
          <a:p>
            <a:r>
              <a:rPr lang="en-US" dirty="0"/>
              <a:t>What in the </a:t>
            </a:r>
            <a:r>
              <a:rPr lang="en-US" dirty="0" smtClean="0"/>
              <a:t>text </a:t>
            </a:r>
            <a:r>
              <a:rPr lang="en-US" dirty="0"/>
              <a:t>is  insightful, interesting, confusing, or just plain wrong? </a:t>
            </a:r>
            <a:endParaRPr lang="en-US" dirty="0" smtClean="0"/>
          </a:p>
          <a:p>
            <a:r>
              <a:rPr lang="en-US" dirty="0"/>
              <a:t>What do I think about the author’s message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AA3F3C"/>
                </a:solidFill>
              </a:rPr>
              <a:t>REMEMBER: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This is a </a:t>
            </a:r>
            <a:r>
              <a:rPr lang="en-US" b="1" dirty="0" smtClean="0">
                <a:solidFill>
                  <a:srgbClr val="AA3F3C"/>
                </a:solidFill>
              </a:rPr>
              <a:t>subjective</a:t>
            </a:r>
            <a:r>
              <a:rPr lang="en-US" dirty="0" smtClean="0">
                <a:solidFill>
                  <a:srgbClr val="AA3F3C"/>
                </a:solidFill>
              </a:rPr>
              <a:t> </a:t>
            </a:r>
            <a:r>
              <a:rPr lang="en-US" dirty="0" smtClean="0"/>
              <a:t>response based on the </a:t>
            </a:r>
            <a:r>
              <a:rPr lang="en-US" b="1" dirty="0" smtClean="0">
                <a:solidFill>
                  <a:srgbClr val="AA3F3C"/>
                </a:solidFill>
              </a:rPr>
              <a:t>student’s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thinking.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4-</a:t>
            </a:r>
            <a:fld id="{FF0C40F8-E19A-41BF-9E38-36B162CD8F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PLG PPT Template_Lent</Template>
  <TotalTime>619</TotalTime>
  <Words>630</Words>
  <Application>Microsoft Office PowerPoint</Application>
  <PresentationFormat>On-screen Show (4:3)</PresentationFormat>
  <Paragraphs>100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Module 4: Writing Effectively in the Content Areas</vt:lpstr>
      <vt:lpstr>Bring It Back Activity</vt:lpstr>
      <vt:lpstr>Objectives for This Session</vt:lpstr>
      <vt:lpstr>A Few Paths to Authentic Writing</vt:lpstr>
      <vt:lpstr>Bell-Ringer Questions/Answers</vt:lpstr>
      <vt:lpstr>Bell Ringer Questions</vt:lpstr>
      <vt:lpstr>Read/Think/Respond</vt:lpstr>
      <vt:lpstr>Read, Think, Respond</vt:lpstr>
      <vt:lpstr>Possible Prompts for Read/Think/Respond</vt:lpstr>
      <vt:lpstr>Talk Back</vt:lpstr>
      <vt:lpstr>Differentiated Learning Logs</vt:lpstr>
      <vt:lpstr>Is This a Change in Your Thinking?</vt:lpstr>
      <vt:lpstr>Remember….</vt:lpstr>
      <vt:lpstr>Bring It Back Task</vt:lpstr>
      <vt:lpstr>Other Practices You Will Explore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Disciplinary Literacy and Reading</dc:title>
  <dc:creator>Nancy Allison</dc:creator>
  <cp:lastModifiedBy>conv</cp:lastModifiedBy>
  <cp:revision>33</cp:revision>
  <dcterms:created xsi:type="dcterms:W3CDTF">2015-06-08T21:01:12Z</dcterms:created>
  <dcterms:modified xsi:type="dcterms:W3CDTF">2023-04-19T11:13:07Z</dcterms:modified>
</cp:coreProperties>
</file>