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100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933994" y="3580031"/>
            <a:ext cx="7696200" cy="990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3200" b="1" i="1" baseline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Engagement by Design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1F497D"/>
                </a:solidFill>
                <a:latin typeface="Perpetua"/>
              </a:rPr>
              <a:t>Copyright © 2014 Corwin</a:t>
            </a:r>
            <a:endParaRPr lang="en-US" dirty="0" smtClean="0">
              <a:solidFill>
                <a:srgbClr val="1F497D"/>
              </a:solidFill>
              <a:latin typeface="Perpetua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89078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83820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41812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457200" y="947410"/>
            <a:ext cx="8229600" cy="1470025"/>
          </a:xfrm>
        </p:spPr>
        <p:txBody>
          <a:bodyPr anchor="ctr">
            <a:noAutofit/>
          </a:bodyPr>
          <a:lstStyle>
            <a:lvl1pPr algn="ctr">
              <a:defRPr lang="en-US" sz="5400" b="1" dirty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Module 1</a:t>
            </a:r>
            <a:endParaRPr kumimoji="0"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Perpetua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9833" y="5943600"/>
            <a:ext cx="187416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543589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800"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  <a:latin typeface="Perpetua"/>
              </a:rPr>
              <a:t>Copyright © 2017 Corwin</a:t>
            </a:r>
            <a:endParaRPr lang="en-US" dirty="0">
              <a:solidFill>
                <a:srgbClr val="1F497D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1106" y="1355750"/>
            <a:ext cx="9142894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840" y="1320395"/>
            <a:ext cx="9143160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1447800"/>
            <a:ext cx="9144000" cy="4571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prstClr val="white"/>
              </a:solidFill>
              <a:latin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74594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endParaRPr lang="en-US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E2839-0D6C-5E42-BDBA-53DE52E10458}" type="slidenum">
              <a:rPr lang="en-US">
                <a:solidFill>
                  <a:srgbClr val="000000"/>
                </a:solidFill>
                <a:latin typeface="Franklin Gothic Book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778663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/>
            <a:r>
              <a:rPr lang="en-US" smtClean="0">
                <a:solidFill>
                  <a:srgbClr val="1F497D"/>
                </a:solidFill>
                <a:latin typeface="Perpetua"/>
              </a:rPr>
              <a:t>Copyright © 2014 Corwin</a:t>
            </a:r>
            <a:endParaRPr lang="en-US" dirty="0">
              <a:solidFill>
                <a:srgbClr val="1F497D"/>
              </a:solidFill>
              <a:latin typeface="Perpetua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fld id="{B6F15528-21DE-4FAA-801E-634DDDAF4B2B}" type="slidenum">
              <a:rPr lang="en-US" smtClean="0">
                <a:latin typeface="Franklin Gothic Book"/>
              </a:rPr>
              <a:pPr defTabSz="914400"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Perpetua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69833" y="5943600"/>
            <a:ext cx="187416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17149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latinLnBrk="0" hangingPunct="1">
        <a:spcBef>
          <a:spcPct val="0"/>
        </a:spcBef>
        <a:buNone/>
        <a:defRPr kumimoji="0" sz="4800" b="1" kern="1200">
          <a:solidFill>
            <a:schemeClr val="tx2"/>
          </a:solidFill>
          <a:latin typeface="Calibri" panose="020F0502020204030204" pitchFamily="34" charset="0"/>
          <a:ea typeface="+mj-ea"/>
          <a:cs typeface="Arabic Typesetting" panose="03020402040406030203" pitchFamily="66" charset="-78"/>
        </a:defRPr>
      </a:lvl1pPr>
    </p:titleStyle>
    <p:bodyStyle>
      <a:lvl1pPr marL="274320" indent="-274320" algn="l" rtl="0" eaLnBrk="1" latinLnBrk="0" hangingPunct="1">
        <a:lnSpc>
          <a:spcPct val="150000"/>
        </a:lnSpc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548640" indent="-228600" algn="l" rtl="0" eaLnBrk="1" latinLnBrk="0" hangingPunct="1">
        <a:lnSpc>
          <a:spcPct val="150000"/>
        </a:lnSpc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822960" indent="-228600" algn="l" rtl="0" eaLnBrk="1" latinLnBrk="0" hangingPunct="1">
        <a:lnSpc>
          <a:spcPct val="150000"/>
        </a:lnSpc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097280" indent="-228600" algn="l" rtl="0" eaLnBrk="1" latinLnBrk="0" hangingPunct="1">
        <a:lnSpc>
          <a:spcPct val="150000"/>
        </a:lnSpc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1371600" indent="-228600" algn="l" rtl="0" eaLnBrk="1" latinLnBrk="0" hangingPunct="1">
        <a:lnSpc>
          <a:spcPct val="150000"/>
        </a:lnSpc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900" y="3352800"/>
            <a:ext cx="7696200" cy="990600"/>
          </a:xfrm>
        </p:spPr>
        <p:txBody>
          <a:bodyPr/>
          <a:lstStyle/>
          <a:p>
            <a:r>
              <a:rPr lang="en-US" dirty="0" smtClean="0"/>
              <a:t>The Teacher Clarity Playbook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Module 4. Crafting Success Criteria 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/>
          <a:p>
            <a:r>
              <a:rPr lang="en-US" dirty="0" smtClean="0">
                <a:solidFill>
                  <a:srgbClr val="1F497D"/>
                </a:solidFill>
                <a:latin typeface="Perpetua"/>
              </a:rPr>
              <a:t>Copyright ©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2019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Corwin</a:t>
            </a:r>
            <a:endParaRPr lang="en-US" dirty="0">
              <a:solidFill>
                <a:srgbClr val="1F497D"/>
              </a:solidFill>
              <a:latin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333339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Objectives for Today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Franklin Gothic Book"/>
              </a:rPr>
              <a:pPr/>
              <a:t>2</a:t>
            </a:fld>
            <a:endParaRPr lang="en-US">
              <a:latin typeface="Franklin Gothic Boo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772400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 smtClean="0"/>
              <a:t>Participants will</a:t>
            </a:r>
            <a:r>
              <a:rPr lang="en-US" dirty="0" smtClean="0"/>
              <a:t>:</a:t>
            </a:r>
          </a:p>
          <a:p>
            <a:r>
              <a:rPr lang="en-US" b="1" dirty="0"/>
              <a:t>Understand</a:t>
            </a:r>
            <a:r>
              <a:rPr lang="en-US" dirty="0"/>
              <a:t> the </a:t>
            </a:r>
            <a:r>
              <a:rPr lang="en-US" dirty="0" smtClean="0"/>
              <a:t>components of success criteria and their role in teacher clarity. 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b="1" dirty="0"/>
              <a:t>Examine</a:t>
            </a:r>
            <a:r>
              <a:rPr lang="en-US" dirty="0"/>
              <a:t> </a:t>
            </a:r>
            <a:r>
              <a:rPr lang="en-US" b="1" dirty="0"/>
              <a:t>examples</a:t>
            </a:r>
            <a:r>
              <a:rPr lang="en-US" dirty="0"/>
              <a:t> of </a:t>
            </a:r>
            <a:r>
              <a:rPr lang="en-US" dirty="0" smtClean="0"/>
              <a:t>success criteria in </a:t>
            </a:r>
            <a:r>
              <a:rPr lang="en-US" dirty="0"/>
              <a:t>four grade levels</a:t>
            </a:r>
          </a:p>
          <a:p>
            <a:pPr>
              <a:lnSpc>
                <a:spcPct val="110000"/>
              </a:lnSpc>
            </a:pPr>
            <a:r>
              <a:rPr lang="en-US" b="1" dirty="0"/>
              <a:t>Complete</a:t>
            </a:r>
            <a:r>
              <a:rPr lang="en-US" dirty="0"/>
              <a:t> </a:t>
            </a:r>
            <a:r>
              <a:rPr lang="en-US" b="1" dirty="0"/>
              <a:t>two guided learning exercises </a:t>
            </a:r>
            <a:r>
              <a:rPr lang="en-US" dirty="0"/>
              <a:t>to check for understanding </a:t>
            </a:r>
          </a:p>
          <a:p>
            <a:pPr>
              <a:lnSpc>
                <a:spcPct val="110000"/>
              </a:lnSpc>
            </a:pPr>
            <a:r>
              <a:rPr lang="en-US" b="1" dirty="0"/>
              <a:t>Apply</a:t>
            </a:r>
            <a:r>
              <a:rPr lang="en-US" dirty="0"/>
              <a:t> </a:t>
            </a:r>
            <a:r>
              <a:rPr lang="en-US" b="1" dirty="0"/>
              <a:t>the process </a:t>
            </a:r>
            <a:r>
              <a:rPr lang="en-US" dirty="0"/>
              <a:t>to </a:t>
            </a:r>
            <a:r>
              <a:rPr lang="en-US" dirty="0" smtClean="0"/>
              <a:t>develop success criteria for </a:t>
            </a:r>
            <a:r>
              <a:rPr lang="en-US" dirty="0"/>
              <a:t>the selected standard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/>
          <a:p>
            <a:r>
              <a:rPr lang="en-US" dirty="0" smtClean="0">
                <a:solidFill>
                  <a:srgbClr val="1F497D"/>
                </a:solidFill>
                <a:latin typeface="Perpetua"/>
              </a:rPr>
              <a:t>Copyright ©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2019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Corwin</a:t>
            </a:r>
            <a:endParaRPr lang="en-US" dirty="0">
              <a:solidFill>
                <a:srgbClr val="1F497D"/>
              </a:solidFill>
              <a:latin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419352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Franklin Gothic Book"/>
              </a:rPr>
              <a:pPr/>
              <a:t>3</a:t>
            </a:fld>
            <a:endParaRPr lang="en-US">
              <a:latin typeface="Franklin Gothic Book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01" y="194002"/>
            <a:ext cx="4392112" cy="5726505"/>
          </a:xfrm>
          <a:prstGeom prst="rect">
            <a:avLst/>
          </a:prstGeom>
        </p:spPr>
      </p:pic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/>
          <a:p>
            <a:r>
              <a:rPr lang="en-US" dirty="0" smtClean="0">
                <a:solidFill>
                  <a:srgbClr val="1F497D"/>
                </a:solidFill>
                <a:latin typeface="Perpetua"/>
              </a:rPr>
              <a:t>Copyright ©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2019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Corwin</a:t>
            </a:r>
            <a:endParaRPr lang="en-US" dirty="0">
              <a:solidFill>
                <a:srgbClr val="1F497D"/>
              </a:solidFill>
              <a:latin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332228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Modeling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CE2839-0D6C-5E42-BDBA-53DE52E10458}" type="slidenum">
              <a:rPr lang="en-US" smtClean="0">
                <a:solidFill>
                  <a:schemeClr val="bg1"/>
                </a:solidFill>
                <a:latin typeface="Franklin Gothic Book"/>
              </a:rPr>
              <a:pPr>
                <a:defRPr/>
              </a:pPr>
              <a:t>4</a:t>
            </a:fld>
            <a:endParaRPr lang="en-US" dirty="0">
              <a:solidFill>
                <a:schemeClr val="bg1"/>
              </a:solidFill>
              <a:latin typeface="Franklin Gothic Boo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000" i="1" dirty="0" smtClean="0"/>
              <a:t>Read and discuss the four examples on pages 31 and 32.</a:t>
            </a:r>
          </a:p>
          <a:p>
            <a:pPr>
              <a:lnSpc>
                <a:spcPct val="100000"/>
              </a:lnSpc>
            </a:pPr>
            <a:r>
              <a:rPr lang="en-US" sz="3000" dirty="0" smtClean="0"/>
              <a:t>Examine how the Learning Progression, Learning Intentions, and Success Criteria align. Why do clear success criteria illuminate learning for students? </a:t>
            </a:r>
          </a:p>
          <a:p>
            <a:pPr>
              <a:lnSpc>
                <a:spcPct val="100000"/>
              </a:lnSpc>
            </a:pPr>
            <a:r>
              <a:rPr lang="en-US" sz="3000" dirty="0" smtClean="0"/>
              <a:t>In what ways would these success criteria contribute to teacher clarity? 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/>
          <a:p>
            <a:r>
              <a:rPr lang="en-US" dirty="0" smtClean="0">
                <a:solidFill>
                  <a:srgbClr val="1F497D"/>
                </a:solidFill>
                <a:latin typeface="Perpetua"/>
              </a:rPr>
              <a:t>Copyright ©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2019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Corwin</a:t>
            </a:r>
            <a:endParaRPr lang="en-US" dirty="0">
              <a:solidFill>
                <a:srgbClr val="1F497D"/>
              </a:solidFill>
              <a:latin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3928057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Practice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  <a:latin typeface="Perpetua"/>
              </a:rPr>
              <a:t>Copyright ©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2019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Corwin</a:t>
            </a:r>
            <a:endParaRPr lang="en-US" dirty="0">
              <a:solidFill>
                <a:srgbClr val="1F497D"/>
              </a:solidFill>
              <a:latin typeface="Perpetu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Franklin Gothic Book"/>
              </a:rPr>
              <a:pPr/>
              <a:t>5</a:t>
            </a:fld>
            <a:endParaRPr lang="en-US">
              <a:latin typeface="Franklin Gothic Boo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Use the example on page 37 to evaluate the list of success criteria generating during a brainstorming session. Which are appropriate and which are not?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Complete the second task on page 38 to craft success criteria for each of the learning intentions listed.  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Check for understanding by viewing the possible answers in </a:t>
            </a:r>
            <a:r>
              <a:rPr lang="en-US" i="1" dirty="0" smtClean="0"/>
              <a:t>The Teacher Clarity Playbook </a:t>
            </a:r>
            <a:r>
              <a:rPr lang="en-US" dirty="0" smtClean="0"/>
              <a:t>appendix.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968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Your Own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  <a:latin typeface="Perpetua"/>
              </a:rPr>
              <a:t>Copyright ©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2019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Corwin</a:t>
            </a:r>
            <a:endParaRPr lang="en-US" dirty="0">
              <a:solidFill>
                <a:srgbClr val="1F497D"/>
              </a:solidFill>
              <a:latin typeface="Perpetu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Franklin Gothic Book"/>
              </a:rPr>
              <a:pPr/>
              <a:t>6</a:t>
            </a:fld>
            <a:endParaRPr lang="en-US">
              <a:latin typeface="Franklin Gothic Boo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Individually or in teams, use the same process to craft success criteria for each of the learning intentions you developed in Module 3. 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Check for alignment between the learning progression, learning intentions, and success criteria. Adjust accordingly. 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Complete this on chart paper, or using digital collaboration tools.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426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854" y="274638"/>
            <a:ext cx="7772400" cy="1143000"/>
          </a:xfrm>
        </p:spPr>
        <p:txBody>
          <a:bodyPr/>
          <a:lstStyle/>
          <a:p>
            <a:r>
              <a:rPr lang="en-US" dirty="0" smtClean="0"/>
              <a:t>PLC Conversations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  <a:latin typeface="Perpetua"/>
              </a:rPr>
              <a:t>Copyright ©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2019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Corwin</a:t>
            </a:r>
            <a:endParaRPr lang="en-US" dirty="0">
              <a:solidFill>
                <a:srgbClr val="1F497D"/>
              </a:solidFill>
              <a:latin typeface="Perpetu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Franklin Gothic Book"/>
              </a:rPr>
              <a:pPr/>
              <a:t>7</a:t>
            </a:fld>
            <a:endParaRPr lang="en-US">
              <a:latin typeface="Franklin Gothic Boo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638300"/>
            <a:ext cx="7772400" cy="4572000"/>
          </a:xfrm>
        </p:spPr>
        <p:txBody>
          <a:bodyPr/>
          <a:lstStyle/>
          <a:p>
            <a:pPr lvl="0"/>
            <a:r>
              <a:rPr lang="en-US" dirty="0"/>
              <a:t>What challenged you in this module?</a:t>
            </a:r>
          </a:p>
          <a:p>
            <a:pPr lvl="0"/>
            <a:r>
              <a:rPr lang="en-US" dirty="0"/>
              <a:t>How do you define success and the appropriate level of learning for students?</a:t>
            </a:r>
          </a:p>
          <a:p>
            <a:pPr lvl="0"/>
            <a:r>
              <a:rPr lang="en-US" dirty="0"/>
              <a:t>How will we respond if students meet the success criteria in advance of our teaching?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09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Wrap Up: Why Are We Doing This?</a:t>
            </a:r>
            <a:endParaRPr lang="en-US" sz="4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  <a:latin typeface="Perpetua"/>
              </a:rPr>
              <a:t>Copyright ©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2019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Corwin</a:t>
            </a:r>
            <a:endParaRPr lang="en-US" dirty="0">
              <a:solidFill>
                <a:srgbClr val="1F497D"/>
              </a:solidFill>
              <a:latin typeface="Perpetu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Franklin Gothic Book"/>
              </a:rPr>
              <a:pPr/>
              <a:t>8</a:t>
            </a:fld>
            <a:endParaRPr lang="en-US">
              <a:latin typeface="Franklin Gothic Boo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The</a:t>
            </a:r>
            <a:r>
              <a:rPr lang="en-US" i="1" dirty="0"/>
              <a:t> daily learning intentions </a:t>
            </a:r>
            <a:r>
              <a:rPr lang="en-US" dirty="0"/>
              <a:t>that are communicated by the teacher are an end product of careful planning. The </a:t>
            </a:r>
            <a:r>
              <a:rPr lang="en-US" i="1" dirty="0"/>
              <a:t>success criteria </a:t>
            </a:r>
            <a:r>
              <a:rPr lang="en-US" dirty="0"/>
              <a:t>provide a means for students and the teacher to gauge progress toward learning, thereby making learning visible to the teacher and the student</a:t>
            </a:r>
            <a:r>
              <a:rPr lang="en-US" dirty="0" smtClean="0"/>
              <a:t>.” (p. 30)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283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DRC Master 6-12_1-20-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366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Arabic Typesetting</vt:lpstr>
      <vt:lpstr>Calibri</vt:lpstr>
      <vt:lpstr>Franklin Gothic Book</vt:lpstr>
      <vt:lpstr>Georgia</vt:lpstr>
      <vt:lpstr>Perpetua</vt:lpstr>
      <vt:lpstr>Wingdings 2</vt:lpstr>
      <vt:lpstr>PDRC Master 6-12_1-20-15</vt:lpstr>
      <vt:lpstr>Module 4. Crafting Success Criteria </vt:lpstr>
      <vt:lpstr>Objectives for Today</vt:lpstr>
      <vt:lpstr>PowerPoint Presentation</vt:lpstr>
      <vt:lpstr> Modeling</vt:lpstr>
      <vt:lpstr>Guided Practice </vt:lpstr>
      <vt:lpstr>On Your Own</vt:lpstr>
      <vt:lpstr>PLC Conversations</vt:lpstr>
      <vt:lpstr>Wrap Up: Why Are We Doing This?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4. CRAFTING SUCCESS CRITERIA</dc:title>
  <dc:creator>Nancy Frey</dc:creator>
  <cp:lastModifiedBy>Sharon Wu</cp:lastModifiedBy>
  <cp:revision>12</cp:revision>
  <dcterms:created xsi:type="dcterms:W3CDTF">2018-06-15T22:13:51Z</dcterms:created>
  <dcterms:modified xsi:type="dcterms:W3CDTF">2018-10-08T15:24:04Z</dcterms:modified>
</cp:coreProperties>
</file>