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60" r:id="rId4"/>
    <p:sldId id="259" r:id="rId5"/>
    <p:sldId id="261" r:id="rId6"/>
    <p:sldId id="266" r:id="rId7"/>
    <p:sldId id="267" r:id="rId8"/>
    <p:sldId id="262" r:id="rId9"/>
    <p:sldId id="263" r:id="rId10"/>
    <p:sldId id="269"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3F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EBA4B6-98DA-4EA8-B974-D0EEFE6319D1}" type="datetimeFigureOut">
              <a:rPr lang="en-US" smtClean="0"/>
              <a:t>4/19/2023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DEEAC-2590-48B5-A36D-D5F777A96494}" type="slidenum">
              <a:rPr lang="en-US" smtClean="0"/>
              <a:t>‹#›</a:t>
            </a:fld>
            <a:endParaRPr lang="en-US"/>
          </a:p>
        </p:txBody>
      </p:sp>
    </p:spTree>
    <p:extLst>
      <p:ext uri="{BB962C8B-B14F-4D97-AF65-F5344CB8AC3E}">
        <p14:creationId xmlns:p14="http://schemas.microsoft.com/office/powerpoint/2010/main" val="3088636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DEEAC-2590-48B5-A36D-D5F777A96494}" type="slidenum">
              <a:rPr lang="en-US" smtClean="0"/>
              <a:t>1</a:t>
            </a:fld>
            <a:endParaRPr lang="en-US"/>
          </a:p>
        </p:txBody>
      </p:sp>
    </p:spTree>
    <p:extLst>
      <p:ext uri="{BB962C8B-B14F-4D97-AF65-F5344CB8AC3E}">
        <p14:creationId xmlns:p14="http://schemas.microsoft.com/office/powerpoint/2010/main" val="3201179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B050"/>
                </a:solidFill>
              </a:rPr>
              <a:t>Note to editors—I think an image of something like </a:t>
            </a:r>
            <a:r>
              <a:rPr lang="en-US" dirty="0" err="1" smtClean="0">
                <a:solidFill>
                  <a:srgbClr val="00B050"/>
                </a:solidFill>
              </a:rPr>
              <a:t>AlkaSeltzer</a:t>
            </a:r>
            <a:r>
              <a:rPr lang="en-US" dirty="0" smtClean="0">
                <a:solidFill>
                  <a:srgbClr val="00B050"/>
                </a:solidFill>
              </a:rPr>
              <a:t> would be good here—pain relief!</a:t>
            </a:r>
          </a:p>
          <a:p>
            <a:endParaRPr lang="en-US" dirty="0"/>
          </a:p>
        </p:txBody>
      </p:sp>
      <p:sp>
        <p:nvSpPr>
          <p:cNvPr id="4" name="Slide Number Placeholder 3"/>
          <p:cNvSpPr>
            <a:spLocks noGrp="1"/>
          </p:cNvSpPr>
          <p:nvPr>
            <p:ph type="sldNum" sz="quarter" idx="10"/>
          </p:nvPr>
        </p:nvSpPr>
        <p:spPr/>
        <p:txBody>
          <a:bodyPr/>
          <a:lstStyle/>
          <a:p>
            <a:fld id="{35DDEEAC-2590-48B5-A36D-D5F777A96494}" type="slidenum">
              <a:rPr lang="en-US" smtClean="0"/>
              <a:t>5</a:t>
            </a:fld>
            <a:endParaRPr lang="en-US"/>
          </a:p>
        </p:txBody>
      </p:sp>
    </p:spTree>
    <p:extLst>
      <p:ext uri="{BB962C8B-B14F-4D97-AF65-F5344CB8AC3E}">
        <p14:creationId xmlns:p14="http://schemas.microsoft.com/office/powerpoint/2010/main" val="3560938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3"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
        <p:nvSpPr>
          <p:cNvPr id="14" name="Slide Number Placeholder 5"/>
          <p:cNvSpPr>
            <a:spLocks noGrp="1"/>
          </p:cNvSpPr>
          <p:nvPr>
            <p:ph type="sldNum" sz="quarter" idx="4"/>
          </p:nvPr>
        </p:nvSpPr>
        <p:spPr>
          <a:xfrm>
            <a:off x="8305800" y="6356350"/>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0C40F8-E19A-41BF-9E38-36B162CD8F46}" type="slidenum">
              <a:rPr lang="en-US" smtClean="0"/>
              <a:t>‹#›</a:t>
            </a:fld>
            <a:endParaRPr lang="en-US" dirty="0"/>
          </a:p>
        </p:txBody>
      </p:sp>
      <p:cxnSp>
        <p:nvCxnSpPr>
          <p:cNvPr id="15" name="Straight Connector 14"/>
          <p:cNvCxnSpPr/>
          <p:nvPr userDrawn="1"/>
        </p:nvCxnSpPr>
        <p:spPr>
          <a:xfrm>
            <a:off x="914400" y="3429000"/>
            <a:ext cx="7467600" cy="0"/>
          </a:xfrm>
          <a:prstGeom prst="line">
            <a:avLst/>
          </a:prstGeom>
          <a:ln w="28575">
            <a:solidFill>
              <a:srgbClr val="AA3F3C"/>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8491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FF0C40F8-E19A-41BF-9E38-36B162CD8F46}" type="slidenum">
              <a:rPr lang="en-US" smtClean="0"/>
              <a:t>‹#›</a:t>
            </a:fld>
            <a:endParaRPr lang="en-US"/>
          </a:p>
        </p:txBody>
      </p:sp>
      <p:sp>
        <p:nvSpPr>
          <p:cNvPr id="7"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8" name="Straight Connector 7"/>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566611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FF0C40F8-E19A-41BF-9E38-36B162CD8F46}" type="slidenum">
              <a:rPr lang="en-US" smtClean="0"/>
              <a:t>‹#›</a:t>
            </a:fld>
            <a:endParaRPr lang="en-US"/>
          </a:p>
        </p:txBody>
      </p:sp>
      <p:sp>
        <p:nvSpPr>
          <p:cNvPr id="7"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Tree>
    <p:extLst>
      <p:ext uri="{BB962C8B-B14F-4D97-AF65-F5344CB8AC3E}">
        <p14:creationId xmlns:p14="http://schemas.microsoft.com/office/powerpoint/2010/main" val="9920096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FF0C40F8-E19A-41BF-9E38-36B162CD8F46}" type="slidenum">
              <a:rPr lang="en-US" smtClean="0"/>
              <a:t>‹#›</a:t>
            </a:fld>
            <a:endParaRPr lang="en-US"/>
          </a:p>
        </p:txBody>
      </p:sp>
      <p:sp>
        <p:nvSpPr>
          <p:cNvPr id="12"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13" name="Straight Connector 12"/>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1687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FF0C40F8-E19A-41BF-9E38-36B162CD8F46}" type="slidenum">
              <a:rPr lang="en-US" smtClean="0"/>
              <a:t>‹#›</a:t>
            </a:fld>
            <a:endParaRPr lang="en-US"/>
          </a:p>
        </p:txBody>
      </p:sp>
      <p:sp>
        <p:nvSpPr>
          <p:cNvPr id="10"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11" name="Straight Connector 10"/>
          <p:cNvCxnSpPr/>
          <p:nvPr userDrawn="1"/>
        </p:nvCxnSpPr>
        <p:spPr>
          <a:xfrm>
            <a:off x="914400" y="57150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96793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FF0C40F8-E19A-41BF-9E38-36B162CD8F46}" type="slidenum">
              <a:rPr lang="en-US" smtClean="0"/>
              <a:t>‹#›</a:t>
            </a:fld>
            <a:endParaRPr lang="en-US"/>
          </a:p>
        </p:txBody>
      </p:sp>
      <p:sp>
        <p:nvSpPr>
          <p:cNvPr id="11" name="Date Placeholder 3"/>
          <p:cNvSpPr>
            <a:spLocks noGrp="1"/>
          </p:cNvSpPr>
          <p:nvPr>
            <p:ph type="dt" sz="half" idx="13"/>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12" name="Straight Connector 11"/>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88088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FF0C40F8-E19A-41BF-9E38-36B162CD8F46}" type="slidenum">
              <a:rPr lang="en-US" smtClean="0"/>
              <a:t>‹#›</a:t>
            </a:fld>
            <a:endParaRPr lang="en-US"/>
          </a:p>
        </p:txBody>
      </p:sp>
      <p:sp>
        <p:nvSpPr>
          <p:cNvPr id="10" name="Date Placeholder 3"/>
          <p:cNvSpPr>
            <a:spLocks noGrp="1"/>
          </p:cNvSpPr>
          <p:nvPr>
            <p:ph type="dt" sz="half" idx="13"/>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11" name="Straight Connector 10"/>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19881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FF0C40F8-E19A-41BF-9E38-36B162CD8F46}" type="slidenum">
              <a:rPr lang="en-US" smtClean="0"/>
              <a:t>‹#›</a:t>
            </a:fld>
            <a:endParaRPr lang="en-US"/>
          </a:p>
        </p:txBody>
      </p:sp>
      <p:sp>
        <p:nvSpPr>
          <p:cNvPr id="6"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7" name="Straight Connector 6"/>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889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F0C40F8-E19A-41BF-9E38-36B162CD8F46}" type="slidenum">
              <a:rPr lang="en-US" smtClean="0"/>
              <a:t>‹#›</a:t>
            </a:fld>
            <a:endParaRPr lang="en-US"/>
          </a:p>
        </p:txBody>
      </p:sp>
      <p:sp>
        <p:nvSpPr>
          <p:cNvPr id="5"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Tree>
    <p:extLst>
      <p:ext uri="{BB962C8B-B14F-4D97-AF65-F5344CB8AC3E}">
        <p14:creationId xmlns:p14="http://schemas.microsoft.com/office/powerpoint/2010/main" val="29904071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273050"/>
            <a:ext cx="2971800" cy="1162050"/>
          </a:xfrm>
        </p:spPr>
        <p:txBody>
          <a:bodyPr anchor="b"/>
          <a:lstStyle>
            <a:lvl1pPr algn="l">
              <a:defRPr sz="2000" b="1" baseline="0"/>
            </a:lvl1pPr>
          </a:lstStyle>
          <a:p>
            <a:r>
              <a:rPr lang="en-US" smtClean="0"/>
              <a:t>Click to edit Master title style</a:t>
            </a:r>
            <a:endParaRPr lang="en-US" dirty="0"/>
          </a:p>
        </p:txBody>
      </p:sp>
      <p:sp>
        <p:nvSpPr>
          <p:cNvPr id="3" name="Content Placeholder 2"/>
          <p:cNvSpPr>
            <a:spLocks noGrp="1"/>
          </p:cNvSpPr>
          <p:nvPr>
            <p:ph idx="1"/>
          </p:nvPr>
        </p:nvSpPr>
        <p:spPr>
          <a:xfrm>
            <a:off x="3962400" y="273050"/>
            <a:ext cx="4724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8200" y="1435100"/>
            <a:ext cx="2971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FF0C40F8-E19A-41BF-9E38-36B162CD8F46}" type="slidenum">
              <a:rPr lang="en-US" smtClean="0"/>
              <a:t>‹#›</a:t>
            </a:fld>
            <a:endParaRPr lang="en-US"/>
          </a:p>
        </p:txBody>
      </p:sp>
      <p:sp>
        <p:nvSpPr>
          <p:cNvPr id="8" name="Date Placeholder 3"/>
          <p:cNvSpPr>
            <a:spLocks noGrp="1"/>
          </p:cNvSpPr>
          <p:nvPr>
            <p:ph type="dt" sz="half" idx="13"/>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Tree>
    <p:extLst>
      <p:ext uri="{BB962C8B-B14F-4D97-AF65-F5344CB8AC3E}">
        <p14:creationId xmlns:p14="http://schemas.microsoft.com/office/powerpoint/2010/main" val="15891013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FF0C40F8-E19A-41BF-9E38-36B162CD8F46}" type="slidenum">
              <a:rPr lang="en-US" smtClean="0"/>
              <a:t>‹#›</a:t>
            </a:fld>
            <a:endParaRPr lang="en-US"/>
          </a:p>
        </p:txBody>
      </p:sp>
      <p:sp>
        <p:nvSpPr>
          <p:cNvPr id="8" name="Date Placeholder 3"/>
          <p:cNvSpPr>
            <a:spLocks noGrp="1"/>
          </p:cNvSpPr>
          <p:nvPr>
            <p:ph type="dt" sz="half" idx="13"/>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Tree>
    <p:extLst>
      <p:ext uri="{BB962C8B-B14F-4D97-AF65-F5344CB8AC3E}">
        <p14:creationId xmlns:p14="http://schemas.microsoft.com/office/powerpoint/2010/main" val="22028476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
        <p:nvSpPr>
          <p:cNvPr id="6" name="Slide Number Placeholder 5"/>
          <p:cNvSpPr>
            <a:spLocks noGrp="1"/>
          </p:cNvSpPr>
          <p:nvPr>
            <p:ph type="sldNum" sz="quarter" idx="4"/>
          </p:nvPr>
        </p:nvSpPr>
        <p:spPr>
          <a:xfrm>
            <a:off x="8305800" y="6356350"/>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0C40F8-E19A-41BF-9E38-36B162CD8F46}" type="slidenum">
              <a:rPr lang="en-US" smtClean="0"/>
              <a:t>‹#›</a:t>
            </a:fld>
            <a:endParaRPr lang="en-US" dirty="0"/>
          </a:p>
        </p:txBody>
      </p:sp>
      <p:cxnSp>
        <p:nvCxnSpPr>
          <p:cNvPr id="12" name="Straight Connector 11"/>
          <p:cNvCxnSpPr/>
          <p:nvPr userDrawn="1"/>
        </p:nvCxnSpPr>
        <p:spPr>
          <a:xfrm>
            <a:off x="0" y="685800"/>
            <a:ext cx="457200" cy="0"/>
          </a:xfrm>
          <a:prstGeom prst="line">
            <a:avLst/>
          </a:prstGeom>
          <a:ln w="12700">
            <a:solidFill>
              <a:srgbClr val="AA3F3C"/>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0" y="764383"/>
            <a:ext cx="685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0" y="838200"/>
            <a:ext cx="342900" cy="0"/>
          </a:xfrm>
          <a:prstGeom prst="line">
            <a:avLst/>
          </a:prstGeom>
          <a:ln w="12700">
            <a:solidFill>
              <a:srgbClr val="AA3F3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4288" y="914400"/>
            <a:ext cx="60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4288" y="990600"/>
            <a:ext cx="685800" cy="0"/>
          </a:xfrm>
          <a:prstGeom prst="line">
            <a:avLst/>
          </a:prstGeom>
          <a:ln w="19050">
            <a:solidFill>
              <a:srgbClr val="AA3F3C"/>
            </a:solidFill>
          </a:ln>
        </p:spPr>
        <p:style>
          <a:lnRef idx="1">
            <a:schemeClr val="accent1"/>
          </a:lnRef>
          <a:fillRef idx="0">
            <a:schemeClr val="accent1"/>
          </a:fillRef>
          <a:effectRef idx="0">
            <a:schemeClr val="accent1"/>
          </a:effectRef>
          <a:fontRef idx="minor">
            <a:schemeClr val="tx1"/>
          </a:fontRef>
        </p:style>
      </p:cxnSp>
      <p:sp>
        <p:nvSpPr>
          <p:cNvPr id="21" name="Oval 20"/>
          <p:cNvSpPr/>
          <p:nvPr userDrawn="1"/>
        </p:nvSpPr>
        <p:spPr>
          <a:xfrm>
            <a:off x="445763" y="662939"/>
            <a:ext cx="45719" cy="45719"/>
          </a:xfrm>
          <a:prstGeom prst="ellipse">
            <a:avLst/>
          </a:prstGeom>
          <a:solidFill>
            <a:srgbClr val="AA3F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2" name="Oval 21"/>
          <p:cNvSpPr/>
          <p:nvPr userDrawn="1"/>
        </p:nvSpPr>
        <p:spPr>
          <a:xfrm>
            <a:off x="661984" y="726284"/>
            <a:ext cx="76201" cy="7619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3" name="Oval 22"/>
          <p:cNvSpPr/>
          <p:nvPr userDrawn="1"/>
        </p:nvSpPr>
        <p:spPr>
          <a:xfrm>
            <a:off x="320040" y="815340"/>
            <a:ext cx="45719" cy="45719"/>
          </a:xfrm>
          <a:prstGeom prst="ellipse">
            <a:avLst/>
          </a:prstGeom>
          <a:solidFill>
            <a:srgbClr val="AA3F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4" name="Oval 23"/>
          <p:cNvSpPr/>
          <p:nvPr userDrawn="1"/>
        </p:nvSpPr>
        <p:spPr>
          <a:xfrm>
            <a:off x="601024" y="891539"/>
            <a:ext cx="45719" cy="457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5" name="Oval 24"/>
          <p:cNvSpPr/>
          <p:nvPr userDrawn="1"/>
        </p:nvSpPr>
        <p:spPr>
          <a:xfrm>
            <a:off x="657696" y="952501"/>
            <a:ext cx="76201" cy="76198"/>
          </a:xfrm>
          <a:prstGeom prst="ellipse">
            <a:avLst/>
          </a:prstGeom>
          <a:solidFill>
            <a:srgbClr val="AA3F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extLst>
      <p:ext uri="{BB962C8B-B14F-4D97-AF65-F5344CB8AC3E}">
        <p14:creationId xmlns:p14="http://schemas.microsoft.com/office/powerpoint/2010/main" val="3696115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rgbClr val="AA3F3C"/>
          </a:solidFill>
          <a:latin typeface="Rockwell" panose="02060603020205020403" pitchFamily="18" charset="0"/>
          <a:ea typeface="Dotum" panose="020B0600000101010101" pitchFamily="34" charset="-127"/>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a:t>
            </a:r>
            <a:r>
              <a:rPr lang="en-US" dirty="0"/>
              <a:t>3</a:t>
            </a:r>
            <a:r>
              <a:rPr lang="en-US" dirty="0" smtClean="0"/>
              <a:t>: Writing in the Content Areas</a:t>
            </a:r>
            <a:endParaRPr lang="en-US" dirty="0"/>
          </a:p>
        </p:txBody>
      </p:sp>
      <p:sp>
        <p:nvSpPr>
          <p:cNvPr id="3" name="Subtitle 2"/>
          <p:cNvSpPr>
            <a:spLocks noGrp="1"/>
          </p:cNvSpPr>
          <p:nvPr>
            <p:ph type="subTitle" idx="1"/>
          </p:nvPr>
        </p:nvSpPr>
        <p:spPr/>
        <p:txBody>
          <a:bodyPr/>
          <a:lstStyle/>
          <a:p>
            <a:r>
              <a:rPr lang="en-US" dirty="0" smtClean="0"/>
              <a:t>By ReLeah Lent</a:t>
            </a:r>
            <a:endParaRPr lang="en-US" dirty="0"/>
          </a:p>
        </p:txBody>
      </p:sp>
      <p:sp>
        <p:nvSpPr>
          <p:cNvPr id="4" name="Slide Number Placeholder 3"/>
          <p:cNvSpPr>
            <a:spLocks noGrp="1"/>
          </p:cNvSpPr>
          <p:nvPr>
            <p:ph type="sldNum" sz="quarter" idx="4"/>
          </p:nvPr>
        </p:nvSpPr>
        <p:spPr>
          <a:xfrm>
            <a:off x="7924800" y="6356350"/>
            <a:ext cx="762000" cy="365125"/>
          </a:xfrm>
        </p:spPr>
        <p:txBody>
          <a:bodyPr/>
          <a:lstStyle/>
          <a:p>
            <a:r>
              <a:rPr lang="en-US" dirty="0" smtClean="0"/>
              <a:t>3-</a:t>
            </a:r>
            <a:fld id="{FF0C40F8-E19A-41BF-9E38-36B162CD8F46}" type="slidenum">
              <a:rPr lang="en-US" smtClean="0"/>
              <a:t>1</a:t>
            </a:fld>
            <a:endParaRPr lang="en-US" dirty="0"/>
          </a:p>
        </p:txBody>
      </p:sp>
    </p:spTree>
    <p:extLst>
      <p:ext uri="{BB962C8B-B14F-4D97-AF65-F5344CB8AC3E}">
        <p14:creationId xmlns:p14="http://schemas.microsoft.com/office/powerpoint/2010/main" val="750381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 It Out!</a:t>
            </a:r>
            <a:endParaRPr lang="en-US" dirty="0"/>
          </a:p>
        </p:txBody>
      </p:sp>
      <p:sp>
        <p:nvSpPr>
          <p:cNvPr id="3" name="Content Placeholder 2"/>
          <p:cNvSpPr>
            <a:spLocks noGrp="1"/>
          </p:cNvSpPr>
          <p:nvPr>
            <p:ph idx="1"/>
          </p:nvPr>
        </p:nvSpPr>
        <p:spPr/>
        <p:txBody>
          <a:bodyPr/>
          <a:lstStyle/>
          <a:p>
            <a:r>
              <a:rPr lang="en-US" dirty="0" smtClean="0"/>
              <a:t>Open your envelope to find 29 sentences describing disciplinary writing in one of the four main disciplines: science, math, history/social sciences, English/language arts.</a:t>
            </a:r>
          </a:p>
          <a:p>
            <a:r>
              <a:rPr lang="en-US" dirty="0" smtClean="0"/>
              <a:t>Think about which disciplinary writing the sentence </a:t>
            </a:r>
            <a:r>
              <a:rPr lang="en-US" b="1" i="1" dirty="0" smtClean="0">
                <a:solidFill>
                  <a:srgbClr val="AA3F3C"/>
                </a:solidFill>
              </a:rPr>
              <a:t>best</a:t>
            </a:r>
            <a:r>
              <a:rPr lang="en-US" dirty="0" smtClean="0">
                <a:solidFill>
                  <a:srgbClr val="AA3F3C"/>
                </a:solidFill>
              </a:rPr>
              <a:t> </a:t>
            </a:r>
            <a:r>
              <a:rPr lang="en-US" dirty="0" smtClean="0"/>
              <a:t>describes.</a:t>
            </a:r>
          </a:p>
          <a:p>
            <a:r>
              <a:rPr lang="en-US" dirty="0" smtClean="0"/>
              <a:t>Group the sentence strips by the discipline to which they refer.</a:t>
            </a:r>
            <a:endParaRPr lang="en-US" dirty="0"/>
          </a:p>
        </p:txBody>
      </p:sp>
      <p:sp>
        <p:nvSpPr>
          <p:cNvPr id="4" name="Slide Number Placeholder 3"/>
          <p:cNvSpPr>
            <a:spLocks noGrp="1"/>
          </p:cNvSpPr>
          <p:nvPr>
            <p:ph type="sldNum" sz="quarter" idx="12"/>
          </p:nvPr>
        </p:nvSpPr>
        <p:spPr>
          <a:xfrm>
            <a:off x="7620000" y="6356350"/>
            <a:ext cx="1066800" cy="365125"/>
          </a:xfrm>
        </p:spPr>
        <p:txBody>
          <a:bodyPr/>
          <a:lstStyle/>
          <a:p>
            <a:r>
              <a:rPr lang="en-US" dirty="0" smtClean="0"/>
              <a:t>3-</a:t>
            </a:r>
            <a:fld id="{FF0C40F8-E19A-41BF-9E38-36B162CD8F46}" type="slidenum">
              <a:rPr lang="en-US" smtClean="0"/>
              <a:t>10</a:t>
            </a:fld>
            <a:endParaRPr lang="en-US" dirty="0"/>
          </a:p>
        </p:txBody>
      </p:sp>
    </p:spTree>
    <p:extLst>
      <p:ext uri="{BB962C8B-B14F-4D97-AF65-F5344CB8AC3E}">
        <p14:creationId xmlns:p14="http://schemas.microsoft.com/office/powerpoint/2010/main" val="4261829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 It Back Task</a:t>
            </a:r>
            <a:endParaRPr lang="en-US" dirty="0"/>
          </a:p>
        </p:txBody>
      </p:sp>
      <p:sp>
        <p:nvSpPr>
          <p:cNvPr id="3" name="Content Placeholder 2"/>
          <p:cNvSpPr>
            <a:spLocks noGrp="1"/>
          </p:cNvSpPr>
          <p:nvPr>
            <p:ph idx="1"/>
          </p:nvPr>
        </p:nvSpPr>
        <p:spPr/>
        <p:txBody>
          <a:bodyPr/>
          <a:lstStyle/>
          <a:p>
            <a:r>
              <a:rPr lang="en-US" dirty="0" smtClean="0"/>
              <a:t>Read </a:t>
            </a:r>
            <a:r>
              <a:rPr lang="en-US" sz="3000" b="1" dirty="0">
                <a:solidFill>
                  <a:srgbClr val="AA3F3C"/>
                </a:solidFill>
              </a:rPr>
              <a:t>pp. 61–80 </a:t>
            </a:r>
            <a:r>
              <a:rPr lang="en-US" dirty="0" smtClean="0"/>
              <a:t>of Chapter 3.</a:t>
            </a:r>
          </a:p>
          <a:p>
            <a:r>
              <a:rPr lang="en-US" dirty="0" smtClean="0"/>
              <a:t>At </a:t>
            </a:r>
            <a:r>
              <a:rPr lang="en-US" dirty="0" smtClean="0"/>
              <a:t>the end of your reading, write a short reflection on what you learned about disciplinary writing.</a:t>
            </a:r>
          </a:p>
          <a:p>
            <a:r>
              <a:rPr lang="en-US" dirty="0" smtClean="0"/>
              <a:t>Bring your reflection to the next session.</a:t>
            </a:r>
          </a:p>
        </p:txBody>
      </p:sp>
      <p:sp>
        <p:nvSpPr>
          <p:cNvPr id="4" name="Slide Number Placeholder 3"/>
          <p:cNvSpPr>
            <a:spLocks noGrp="1"/>
          </p:cNvSpPr>
          <p:nvPr>
            <p:ph type="sldNum" sz="quarter" idx="12"/>
          </p:nvPr>
        </p:nvSpPr>
        <p:spPr>
          <a:xfrm>
            <a:off x="7848600" y="6356350"/>
            <a:ext cx="838200" cy="365125"/>
          </a:xfrm>
        </p:spPr>
        <p:txBody>
          <a:bodyPr/>
          <a:lstStyle/>
          <a:p>
            <a:r>
              <a:rPr lang="en-US" smtClean="0"/>
              <a:t>3-</a:t>
            </a:r>
            <a:fld id="{FF0C40F8-E19A-41BF-9E38-36B162CD8F46}" type="slidenum">
              <a:rPr lang="en-US" smtClean="0"/>
              <a:t>11</a:t>
            </a:fld>
            <a:endParaRPr lang="en-US" dirty="0"/>
          </a:p>
        </p:txBody>
      </p:sp>
    </p:spTree>
    <p:extLst>
      <p:ext uri="{BB962C8B-B14F-4D97-AF65-F5344CB8AC3E}">
        <p14:creationId xmlns:p14="http://schemas.microsoft.com/office/powerpoint/2010/main" val="1286869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Celebrations and Challenges</a:t>
            </a:r>
            <a:endParaRPr lang="en-US" dirty="0"/>
          </a:p>
        </p:txBody>
      </p:sp>
      <p:sp>
        <p:nvSpPr>
          <p:cNvPr id="3" name="Content Placeholder 2"/>
          <p:cNvSpPr>
            <a:spLocks noGrp="1"/>
          </p:cNvSpPr>
          <p:nvPr>
            <p:ph idx="1"/>
          </p:nvPr>
        </p:nvSpPr>
        <p:spPr/>
        <p:txBody>
          <a:bodyPr/>
          <a:lstStyle/>
          <a:p>
            <a:pPr marL="0" indent="0" algn="ctr">
              <a:buNone/>
            </a:pPr>
            <a:r>
              <a:rPr lang="en-US" dirty="0" smtClean="0"/>
              <a:t>Take a minute to think about and/or jot down what you consider to have been the biggest celebration about the reading activity you chose to try in your classroom and what you consider to be the activity’s greatest challenge.</a:t>
            </a:r>
          </a:p>
          <a:p>
            <a:pPr marL="0" indent="0">
              <a:buNone/>
            </a:pPr>
            <a:endParaRPr lang="en-US" dirty="0"/>
          </a:p>
          <a:p>
            <a:pPr marL="0" indent="0" algn="ctr">
              <a:buNone/>
            </a:pPr>
            <a:endParaRPr lang="en-US" dirty="0"/>
          </a:p>
        </p:txBody>
      </p:sp>
      <p:sp>
        <p:nvSpPr>
          <p:cNvPr id="4" name="Slide Number Placeholder 3"/>
          <p:cNvSpPr>
            <a:spLocks noGrp="1"/>
          </p:cNvSpPr>
          <p:nvPr>
            <p:ph type="sldNum" sz="quarter" idx="12"/>
          </p:nvPr>
        </p:nvSpPr>
        <p:spPr>
          <a:xfrm>
            <a:off x="8001000" y="6356350"/>
            <a:ext cx="685800" cy="365125"/>
          </a:xfrm>
        </p:spPr>
        <p:txBody>
          <a:bodyPr/>
          <a:lstStyle/>
          <a:p>
            <a:r>
              <a:rPr lang="en-US" dirty="0" smtClean="0"/>
              <a:t>3-</a:t>
            </a:r>
            <a:fld id="{FF0C40F8-E19A-41BF-9E38-36B162CD8F46}" type="slidenum">
              <a:rPr lang="en-US" smtClean="0"/>
              <a:t>2</a:t>
            </a:fld>
            <a:endParaRPr lang="en-US" dirty="0"/>
          </a:p>
        </p:txBody>
      </p:sp>
    </p:spTree>
    <p:extLst>
      <p:ext uri="{BB962C8B-B14F-4D97-AF65-F5344CB8AC3E}">
        <p14:creationId xmlns:p14="http://schemas.microsoft.com/office/powerpoint/2010/main" val="3498949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for This Session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Participants will:</a:t>
            </a:r>
          </a:p>
          <a:p>
            <a:r>
              <a:rPr lang="en-US" dirty="0"/>
              <a:t>e</a:t>
            </a:r>
            <a:r>
              <a:rPr lang="en-US" dirty="0" smtClean="0"/>
              <a:t>xamine their current use of writing in the classroom.</a:t>
            </a:r>
          </a:p>
          <a:p>
            <a:r>
              <a:rPr lang="en-US" dirty="0"/>
              <a:t>u</a:t>
            </a:r>
            <a:r>
              <a:rPr lang="en-US" dirty="0" smtClean="0"/>
              <a:t>nderstand writing’s impact on the brain and learning.</a:t>
            </a:r>
          </a:p>
          <a:p>
            <a:r>
              <a:rPr lang="en-US" dirty="0"/>
              <a:t>e</a:t>
            </a:r>
            <a:r>
              <a:rPr lang="en-US" dirty="0" smtClean="0"/>
              <a:t>xamine effective feedback as a form of formative assessment. </a:t>
            </a:r>
          </a:p>
          <a:p>
            <a:r>
              <a:rPr lang="en-US" dirty="0"/>
              <a:t>c</a:t>
            </a:r>
            <a:r>
              <a:rPr lang="en-US" dirty="0" smtClean="0"/>
              <a:t>ompare the characteristics of writing in the four main disciplines.</a:t>
            </a:r>
            <a:endParaRPr lang="en-US" dirty="0"/>
          </a:p>
        </p:txBody>
      </p:sp>
      <p:sp>
        <p:nvSpPr>
          <p:cNvPr id="4" name="Slide Number Placeholder 3"/>
          <p:cNvSpPr>
            <a:spLocks noGrp="1"/>
          </p:cNvSpPr>
          <p:nvPr>
            <p:ph type="sldNum" sz="quarter" idx="12"/>
          </p:nvPr>
        </p:nvSpPr>
        <p:spPr>
          <a:xfrm>
            <a:off x="8001000" y="6356350"/>
            <a:ext cx="685800" cy="365125"/>
          </a:xfrm>
        </p:spPr>
        <p:txBody>
          <a:bodyPr/>
          <a:lstStyle/>
          <a:p>
            <a:r>
              <a:rPr lang="en-US" dirty="0" smtClean="0"/>
              <a:t>3-</a:t>
            </a:r>
            <a:fld id="{FF0C40F8-E19A-41BF-9E38-36B162CD8F46}" type="slidenum">
              <a:rPr lang="en-US" smtClean="0"/>
              <a:t>3</a:t>
            </a:fld>
            <a:endParaRPr lang="en-US" dirty="0"/>
          </a:p>
        </p:txBody>
      </p:sp>
    </p:spTree>
    <p:extLst>
      <p:ext uri="{BB962C8B-B14F-4D97-AF65-F5344CB8AC3E}">
        <p14:creationId xmlns:p14="http://schemas.microsoft.com/office/powerpoint/2010/main" val="542143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pPr marL="0" indent="0">
              <a:buNone/>
            </a:pPr>
            <a:r>
              <a:rPr lang="en-US" dirty="0" smtClean="0"/>
              <a:t>Consider this statement from the College Board:</a:t>
            </a:r>
          </a:p>
          <a:p>
            <a:pPr marL="0" indent="0">
              <a:buNone/>
            </a:pPr>
            <a:endParaRPr lang="en-US" dirty="0" smtClean="0"/>
          </a:p>
          <a:p>
            <a:pPr marL="0" indent="0" algn="ctr">
              <a:buNone/>
            </a:pPr>
            <a:r>
              <a:rPr lang="en-US" sz="3900" b="1" dirty="0">
                <a:solidFill>
                  <a:srgbClr val="AA3F3C"/>
                </a:solidFill>
              </a:rPr>
              <a:t>“…if students are to learn, they must write</a:t>
            </a:r>
            <a:r>
              <a:rPr lang="en-US" sz="3900" b="1" dirty="0" smtClean="0">
                <a:solidFill>
                  <a:srgbClr val="AA3F3C"/>
                </a:solidFill>
              </a:rPr>
              <a:t>.”</a:t>
            </a:r>
            <a:endParaRPr lang="en-US" sz="3900" b="1" dirty="0">
              <a:solidFill>
                <a:srgbClr val="AA3F3C"/>
              </a:solidFill>
            </a:endParaRPr>
          </a:p>
          <a:p>
            <a:pPr marL="0" indent="0">
              <a:buNone/>
            </a:pPr>
            <a:endParaRPr lang="en-US" dirty="0" smtClean="0"/>
          </a:p>
          <a:p>
            <a:pPr marL="0" indent="0" algn="ctr">
              <a:buNone/>
            </a:pPr>
            <a:endParaRPr lang="en-US" b="1" dirty="0">
              <a:solidFill>
                <a:srgbClr val="C00000"/>
              </a:solidFill>
            </a:endParaRPr>
          </a:p>
          <a:p>
            <a:pPr marL="0" indent="0" algn="ctr">
              <a:buNone/>
            </a:pPr>
            <a:r>
              <a:rPr lang="en-US" dirty="0" smtClean="0"/>
              <a:t>Take 2-3 minutes to discuss this honestly at your tables.</a:t>
            </a:r>
            <a:endParaRPr lang="en-US" dirty="0"/>
          </a:p>
          <a:p>
            <a:pPr marL="0" indent="0" algn="ctr">
              <a:buNone/>
            </a:pPr>
            <a:endParaRPr lang="en-US" b="1" dirty="0">
              <a:solidFill>
                <a:srgbClr val="C00000"/>
              </a:solidFill>
            </a:endParaRPr>
          </a:p>
        </p:txBody>
      </p:sp>
      <p:sp>
        <p:nvSpPr>
          <p:cNvPr id="4" name="Slide Number Placeholder 3"/>
          <p:cNvSpPr>
            <a:spLocks noGrp="1"/>
          </p:cNvSpPr>
          <p:nvPr>
            <p:ph type="sldNum" sz="quarter" idx="12"/>
          </p:nvPr>
        </p:nvSpPr>
        <p:spPr>
          <a:xfrm>
            <a:off x="8001000" y="6356350"/>
            <a:ext cx="685800" cy="365125"/>
          </a:xfrm>
        </p:spPr>
        <p:txBody>
          <a:bodyPr/>
          <a:lstStyle/>
          <a:p>
            <a:r>
              <a:rPr lang="en-US" dirty="0" smtClean="0"/>
              <a:t>3-</a:t>
            </a:r>
            <a:fld id="{FF0C40F8-E19A-41BF-9E38-36B162CD8F46}" type="slidenum">
              <a:rPr lang="en-US" smtClean="0"/>
              <a:t>4</a:t>
            </a:fld>
            <a:endParaRPr lang="en-US" dirty="0"/>
          </a:p>
        </p:txBody>
      </p:sp>
    </p:spTree>
    <p:extLst>
      <p:ext uri="{BB962C8B-B14F-4D97-AF65-F5344CB8AC3E}">
        <p14:creationId xmlns:p14="http://schemas.microsoft.com/office/powerpoint/2010/main" val="3996771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Relief from </a:t>
            </a:r>
            <a:r>
              <a:rPr lang="en-US" dirty="0" err="1" smtClean="0"/>
              <a:t>ReLeah</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“Where did we get the idea that every word students write has to be assessed, assigned a grade, and duly recorded to create a score that somehow reflects the writing worth of a student?...students should have many, many opportunities to write—with reduced pressure on the teacher to formally assess each piece of writing.”</a:t>
            </a:r>
          </a:p>
        </p:txBody>
      </p:sp>
      <p:sp>
        <p:nvSpPr>
          <p:cNvPr id="4" name="Slide Number Placeholder 3"/>
          <p:cNvSpPr>
            <a:spLocks noGrp="1"/>
          </p:cNvSpPr>
          <p:nvPr>
            <p:ph type="sldNum" sz="quarter" idx="12"/>
          </p:nvPr>
        </p:nvSpPr>
        <p:spPr>
          <a:xfrm>
            <a:off x="8153400" y="6356350"/>
            <a:ext cx="533400" cy="365125"/>
          </a:xfrm>
        </p:spPr>
        <p:txBody>
          <a:bodyPr/>
          <a:lstStyle/>
          <a:p>
            <a:r>
              <a:rPr lang="en-US" dirty="0" smtClean="0"/>
              <a:t>3-</a:t>
            </a:r>
            <a:fld id="{FF0C40F8-E19A-41BF-9E38-36B162CD8F46}" type="slidenum">
              <a:rPr lang="en-US" smtClean="0"/>
              <a:t>5</a:t>
            </a:fld>
            <a:endParaRPr lang="en-US" dirty="0"/>
          </a:p>
        </p:txBody>
      </p:sp>
    </p:spTree>
    <p:extLst>
      <p:ext uri="{BB962C8B-B14F-4D97-AF65-F5344CB8AC3E}">
        <p14:creationId xmlns:p14="http://schemas.microsoft.com/office/powerpoint/2010/main" val="172403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Formative vs. Summative Assessment of Writing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b="1" dirty="0" smtClean="0"/>
          </a:p>
          <a:p>
            <a:pPr marL="0" indent="0">
              <a:buNone/>
            </a:pPr>
            <a:r>
              <a:rPr lang="en-US" b="1" dirty="0" smtClean="0"/>
              <a:t>Formative assessment </a:t>
            </a:r>
            <a:r>
              <a:rPr lang="en-US" dirty="0" smtClean="0"/>
              <a:t>occurs </a:t>
            </a:r>
            <a:r>
              <a:rPr lang="en-US" b="1" i="1" dirty="0" smtClean="0">
                <a:solidFill>
                  <a:srgbClr val="AA3F3C"/>
                </a:solidFill>
              </a:rPr>
              <a:t>during</a:t>
            </a:r>
            <a:r>
              <a:rPr lang="en-US" i="1" dirty="0" smtClean="0">
                <a:solidFill>
                  <a:srgbClr val="AA3F3C"/>
                </a:solidFill>
              </a:rPr>
              <a:t> </a:t>
            </a:r>
            <a:r>
              <a:rPr lang="en-US" dirty="0" smtClean="0"/>
              <a:t>instruction to give students feedback that redirects their thinking and deepens their knowledge about both content and written expression. It offers guidance at the moment of need.</a:t>
            </a:r>
          </a:p>
          <a:p>
            <a:pPr marL="0" indent="0">
              <a:buNone/>
            </a:pPr>
            <a:endParaRPr lang="en-US" dirty="0"/>
          </a:p>
          <a:p>
            <a:pPr marL="0" indent="0">
              <a:buNone/>
            </a:pPr>
            <a:r>
              <a:rPr lang="en-US" b="1" dirty="0" smtClean="0"/>
              <a:t>Summative assessment </a:t>
            </a:r>
            <a:r>
              <a:rPr lang="en-US" dirty="0" smtClean="0"/>
              <a:t>is provided </a:t>
            </a:r>
            <a:r>
              <a:rPr lang="en-US" b="1" i="1" dirty="0" smtClean="0">
                <a:solidFill>
                  <a:srgbClr val="AA3F3C"/>
                </a:solidFill>
              </a:rPr>
              <a:t>after</a:t>
            </a:r>
            <a:r>
              <a:rPr lang="en-US" i="1" dirty="0" smtClean="0">
                <a:solidFill>
                  <a:srgbClr val="AA3F3C"/>
                </a:solidFill>
              </a:rPr>
              <a:t> </a:t>
            </a:r>
            <a:r>
              <a:rPr lang="en-US" dirty="0" smtClean="0"/>
              <a:t>the learning to evaluate what the student has actually learned.</a:t>
            </a:r>
            <a:endParaRPr lang="en-US" b="1" dirty="0"/>
          </a:p>
        </p:txBody>
      </p:sp>
      <p:sp>
        <p:nvSpPr>
          <p:cNvPr id="4" name="Slide Number Placeholder 3"/>
          <p:cNvSpPr>
            <a:spLocks noGrp="1"/>
          </p:cNvSpPr>
          <p:nvPr>
            <p:ph type="sldNum" sz="quarter" idx="12"/>
          </p:nvPr>
        </p:nvSpPr>
        <p:spPr>
          <a:xfrm>
            <a:off x="8077200" y="6356350"/>
            <a:ext cx="609600" cy="365125"/>
          </a:xfrm>
        </p:spPr>
        <p:txBody>
          <a:bodyPr/>
          <a:lstStyle/>
          <a:p>
            <a:r>
              <a:rPr lang="en-US" dirty="0" smtClean="0"/>
              <a:t>3-</a:t>
            </a:r>
            <a:fld id="{FF0C40F8-E19A-41BF-9E38-36B162CD8F46}" type="slidenum">
              <a:rPr lang="en-US" smtClean="0"/>
              <a:t>6</a:t>
            </a:fld>
            <a:endParaRPr lang="en-US" dirty="0"/>
          </a:p>
        </p:txBody>
      </p:sp>
    </p:spTree>
    <p:extLst>
      <p:ext uri="{BB962C8B-B14F-4D97-AF65-F5344CB8AC3E}">
        <p14:creationId xmlns:p14="http://schemas.microsoft.com/office/powerpoint/2010/main" val="552882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Feedback?</a:t>
            </a:r>
            <a:endParaRPr lang="en-US" dirty="0"/>
          </a:p>
        </p:txBody>
      </p:sp>
      <p:sp>
        <p:nvSpPr>
          <p:cNvPr id="3" name="Content Placeholder 2"/>
          <p:cNvSpPr>
            <a:spLocks noGrp="1"/>
          </p:cNvSpPr>
          <p:nvPr>
            <p:ph idx="1"/>
          </p:nvPr>
        </p:nvSpPr>
        <p:spPr/>
        <p:txBody>
          <a:bodyPr/>
          <a:lstStyle/>
          <a:p>
            <a:pPr marL="0" indent="0">
              <a:buNone/>
            </a:pPr>
            <a:r>
              <a:rPr lang="en-US" dirty="0" smtClean="0"/>
              <a:t>According to </a:t>
            </a:r>
            <a:r>
              <a:rPr lang="en-US" dirty="0" err="1" smtClean="0"/>
              <a:t>ReLeah</a:t>
            </a:r>
            <a:r>
              <a:rPr lang="en-US" dirty="0" smtClean="0"/>
              <a:t> Lent, feedback is—</a:t>
            </a:r>
          </a:p>
          <a:p>
            <a:pPr marL="0" indent="0" algn="ctr">
              <a:buNone/>
            </a:pPr>
            <a:r>
              <a:rPr lang="en-US" b="1" dirty="0" smtClean="0">
                <a:solidFill>
                  <a:srgbClr val="AA3F3C"/>
                </a:solidFill>
              </a:rPr>
              <a:t>“…comments you would make to an adult in the field who asked your advice about a piece of writing.”</a:t>
            </a:r>
          </a:p>
          <a:p>
            <a:pPr marL="0" indent="0" algn="ctr">
              <a:buNone/>
            </a:pPr>
            <a:endParaRPr lang="en-US" dirty="0" smtClean="0">
              <a:solidFill>
                <a:srgbClr val="C00000"/>
              </a:solidFill>
            </a:endParaRPr>
          </a:p>
        </p:txBody>
      </p:sp>
      <p:sp>
        <p:nvSpPr>
          <p:cNvPr id="4" name="Slide Number Placeholder 3"/>
          <p:cNvSpPr>
            <a:spLocks noGrp="1"/>
          </p:cNvSpPr>
          <p:nvPr>
            <p:ph type="sldNum" sz="quarter" idx="12"/>
          </p:nvPr>
        </p:nvSpPr>
        <p:spPr>
          <a:xfrm>
            <a:off x="8001000" y="6356350"/>
            <a:ext cx="685800" cy="365125"/>
          </a:xfrm>
        </p:spPr>
        <p:txBody>
          <a:bodyPr/>
          <a:lstStyle/>
          <a:p>
            <a:r>
              <a:rPr lang="en-US" dirty="0" smtClean="0"/>
              <a:t>3-</a:t>
            </a:r>
            <a:fld id="{FF0C40F8-E19A-41BF-9E38-36B162CD8F46}" type="slidenum">
              <a:rPr lang="en-US" smtClean="0"/>
              <a:t>7</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4451350"/>
            <a:ext cx="3286125" cy="1905000"/>
          </a:xfrm>
          <a:prstGeom prst="rect">
            <a:avLst/>
          </a:prstGeom>
        </p:spPr>
      </p:pic>
    </p:spTree>
    <p:extLst>
      <p:ext uri="{BB962C8B-B14F-4D97-AF65-F5344CB8AC3E}">
        <p14:creationId xmlns:p14="http://schemas.microsoft.com/office/powerpoint/2010/main" val="4093223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Writing Embedded Across </a:t>
            </a:r>
            <a:br>
              <a:rPr lang="en-US" dirty="0" smtClean="0"/>
            </a:br>
            <a:r>
              <a:rPr lang="en-US" dirty="0" smtClean="0"/>
              <a:t>the Curriculum</a:t>
            </a:r>
            <a:endParaRPr lang="en-US" dirty="0"/>
          </a:p>
        </p:txBody>
      </p:sp>
      <p:sp>
        <p:nvSpPr>
          <p:cNvPr id="3" name="Content Placeholder 2"/>
          <p:cNvSpPr>
            <a:spLocks noGrp="1"/>
          </p:cNvSpPr>
          <p:nvPr>
            <p:ph idx="1"/>
          </p:nvPr>
        </p:nvSpPr>
        <p:spPr>
          <a:xfrm>
            <a:off x="457200" y="1600200"/>
            <a:ext cx="8229600" cy="1066800"/>
          </a:xfrm>
        </p:spPr>
        <p:txBody>
          <a:bodyPr>
            <a:noAutofit/>
          </a:bodyPr>
          <a:lstStyle/>
          <a:p>
            <a:r>
              <a:rPr lang="en-US" sz="2800" dirty="0"/>
              <a:t>p</a:t>
            </a:r>
            <a:r>
              <a:rPr lang="en-US" sz="2800" dirty="0" smtClean="0"/>
              <a:t>romotes the brain’s attentive focus to classwork and homework.</a:t>
            </a:r>
            <a:endParaRPr lang="en-US" sz="2800" dirty="0"/>
          </a:p>
        </p:txBody>
      </p:sp>
      <p:sp>
        <p:nvSpPr>
          <p:cNvPr id="4" name="Slide Number Placeholder 3"/>
          <p:cNvSpPr>
            <a:spLocks noGrp="1"/>
          </p:cNvSpPr>
          <p:nvPr>
            <p:ph type="sldNum" sz="quarter" idx="12"/>
          </p:nvPr>
        </p:nvSpPr>
        <p:spPr>
          <a:xfrm>
            <a:off x="7848600" y="6356350"/>
            <a:ext cx="838200" cy="365125"/>
          </a:xfrm>
        </p:spPr>
        <p:txBody>
          <a:bodyPr/>
          <a:lstStyle/>
          <a:p>
            <a:r>
              <a:rPr lang="en-US" dirty="0" smtClean="0"/>
              <a:t>3-</a:t>
            </a:r>
            <a:fld id="{FF0C40F8-E19A-41BF-9E38-36B162CD8F46}" type="slidenum">
              <a:rPr lang="en-US" smtClean="0"/>
              <a:t>8</a:t>
            </a:fld>
            <a:endParaRPr lang="en-US" dirty="0"/>
          </a:p>
        </p:txBody>
      </p:sp>
      <p:sp>
        <p:nvSpPr>
          <p:cNvPr id="5" name="Content Placeholder 2"/>
          <p:cNvSpPr txBox="1">
            <a:spLocks/>
          </p:cNvSpPr>
          <p:nvPr/>
        </p:nvSpPr>
        <p:spPr>
          <a:xfrm>
            <a:off x="457200" y="2514600"/>
            <a:ext cx="8229600" cy="1066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t>b</a:t>
            </a:r>
            <a:r>
              <a:rPr lang="en-US" sz="2800" dirty="0" smtClean="0"/>
              <a:t>oosts long-term memory.</a:t>
            </a:r>
            <a:endParaRPr lang="en-US" sz="2800" dirty="0"/>
          </a:p>
        </p:txBody>
      </p:sp>
      <p:sp>
        <p:nvSpPr>
          <p:cNvPr id="6" name="Content Placeholder 2"/>
          <p:cNvSpPr txBox="1">
            <a:spLocks/>
          </p:cNvSpPr>
          <p:nvPr/>
        </p:nvSpPr>
        <p:spPr>
          <a:xfrm>
            <a:off x="457200" y="3048000"/>
            <a:ext cx="82296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t>i</a:t>
            </a:r>
            <a:r>
              <a:rPr lang="en-US" sz="2800" dirty="0" smtClean="0"/>
              <a:t>lluminates patterns.</a:t>
            </a:r>
            <a:endParaRPr lang="en-US" sz="2800" dirty="0"/>
          </a:p>
        </p:txBody>
      </p:sp>
      <p:sp>
        <p:nvSpPr>
          <p:cNvPr id="7" name="Content Placeholder 2"/>
          <p:cNvSpPr txBox="1">
            <a:spLocks/>
          </p:cNvSpPr>
          <p:nvPr/>
        </p:nvSpPr>
        <p:spPr>
          <a:xfrm>
            <a:off x="457200" y="3505200"/>
            <a:ext cx="8229600" cy="1066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t>g</a:t>
            </a:r>
            <a:r>
              <a:rPr lang="en-US" sz="2800" dirty="0" smtClean="0"/>
              <a:t>ives the brain time for reflection.</a:t>
            </a:r>
            <a:endParaRPr lang="en-US" sz="2800" dirty="0"/>
          </a:p>
        </p:txBody>
      </p:sp>
      <p:sp>
        <p:nvSpPr>
          <p:cNvPr id="8" name="Content Placeholder 2"/>
          <p:cNvSpPr txBox="1">
            <a:spLocks/>
          </p:cNvSpPr>
          <p:nvPr/>
        </p:nvSpPr>
        <p:spPr>
          <a:xfrm>
            <a:off x="457200" y="4038600"/>
            <a:ext cx="8229600" cy="1066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t>i</a:t>
            </a:r>
            <a:r>
              <a:rPr lang="en-US" sz="2800" dirty="0" smtClean="0"/>
              <a:t>s a source of conceptual development and stimulus of the brain’s highest cognition.</a:t>
            </a:r>
            <a:endParaRPr lang="en-US" sz="28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9205" y="4929209"/>
            <a:ext cx="1565590" cy="1828800"/>
          </a:xfrm>
          <a:prstGeom prst="rect">
            <a:avLst/>
          </a:prstGeom>
        </p:spPr>
      </p:pic>
    </p:spTree>
    <p:extLst>
      <p:ext uri="{BB962C8B-B14F-4D97-AF65-F5344CB8AC3E}">
        <p14:creationId xmlns:p14="http://schemas.microsoft.com/office/powerpoint/2010/main" val="2814459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to Consider</a:t>
            </a:r>
            <a:endParaRPr lang="en-US" dirty="0"/>
          </a:p>
        </p:txBody>
      </p:sp>
      <p:sp>
        <p:nvSpPr>
          <p:cNvPr id="3" name="Content Placeholder 2"/>
          <p:cNvSpPr>
            <a:spLocks noGrp="1"/>
          </p:cNvSpPr>
          <p:nvPr>
            <p:ph idx="1"/>
          </p:nvPr>
        </p:nvSpPr>
        <p:spPr/>
        <p:txBody>
          <a:bodyPr/>
          <a:lstStyle/>
          <a:p>
            <a:r>
              <a:rPr lang="en-US" dirty="0" smtClean="0"/>
              <a:t>“The skills and strategies that work well for writing in an English class may not lead to effective writing in other subjects.”—Applebee &amp; Langer</a:t>
            </a:r>
          </a:p>
          <a:p>
            <a:endParaRPr lang="en-US" dirty="0"/>
          </a:p>
          <a:p>
            <a:r>
              <a:rPr lang="en-US" dirty="0" smtClean="0"/>
              <a:t>“Writing, as well as reading, is now understood to be rooted </a:t>
            </a:r>
            <a:r>
              <a:rPr lang="en-US" i="1" dirty="0" smtClean="0"/>
              <a:t>within</a:t>
            </a:r>
            <a:r>
              <a:rPr lang="en-US" dirty="0" smtClean="0"/>
              <a:t> content areas, not across them.”—</a:t>
            </a:r>
            <a:r>
              <a:rPr lang="en-US" dirty="0" err="1" smtClean="0"/>
              <a:t>ReLeah</a:t>
            </a:r>
            <a:r>
              <a:rPr lang="en-US" dirty="0" smtClean="0"/>
              <a:t> Lent</a:t>
            </a:r>
            <a:endParaRPr lang="en-US" dirty="0"/>
          </a:p>
        </p:txBody>
      </p:sp>
      <p:sp>
        <p:nvSpPr>
          <p:cNvPr id="4" name="Slide Number Placeholder 3"/>
          <p:cNvSpPr>
            <a:spLocks noGrp="1"/>
          </p:cNvSpPr>
          <p:nvPr>
            <p:ph type="sldNum" sz="quarter" idx="12"/>
          </p:nvPr>
        </p:nvSpPr>
        <p:spPr>
          <a:xfrm>
            <a:off x="8077200" y="6356350"/>
            <a:ext cx="609600" cy="365125"/>
          </a:xfrm>
        </p:spPr>
        <p:txBody>
          <a:bodyPr/>
          <a:lstStyle/>
          <a:p>
            <a:r>
              <a:rPr lang="en-US" dirty="0" smtClean="0"/>
              <a:t>3-</a:t>
            </a:r>
            <a:fld id="{FF0C40F8-E19A-41BF-9E38-36B162CD8F46}" type="slidenum">
              <a:rPr lang="en-US" smtClean="0"/>
              <a:t>9</a:t>
            </a:fld>
            <a:endParaRPr lang="en-US" dirty="0"/>
          </a:p>
        </p:txBody>
      </p:sp>
    </p:spTree>
    <p:extLst>
      <p:ext uri="{BB962C8B-B14F-4D97-AF65-F5344CB8AC3E}">
        <p14:creationId xmlns:p14="http://schemas.microsoft.com/office/powerpoint/2010/main" val="3334914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PLG PPT Template_Lent</Template>
  <TotalTime>467</TotalTime>
  <Words>501</Words>
  <Application>Microsoft Office PowerPoint</Application>
  <PresentationFormat>On-screen Show (4:3)</PresentationFormat>
  <Paragraphs>60</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Module 3: Writing in the Content Areas</vt:lpstr>
      <vt:lpstr>Celebrations and Challenges</vt:lpstr>
      <vt:lpstr>Objectives for This Session</vt:lpstr>
      <vt:lpstr>Reflection</vt:lpstr>
      <vt:lpstr>Relief from ReLeah</vt:lpstr>
      <vt:lpstr>Formative vs. Summative Assessment of Writing</vt:lpstr>
      <vt:lpstr>What is Feedback?</vt:lpstr>
      <vt:lpstr>Writing Embedded Across  the Curriculum</vt:lpstr>
      <vt:lpstr>Points to Consider</vt:lpstr>
      <vt:lpstr>Sort It Out!</vt:lpstr>
      <vt:lpstr>Bring It Back Task</vt:lpstr>
    </vt:vector>
  </TitlesOfParts>
  <Company>Sage Publications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Disciplinary Literacy and Reading</dc:title>
  <dc:creator>Nancy Allison</dc:creator>
  <cp:lastModifiedBy>conv</cp:lastModifiedBy>
  <cp:revision>28</cp:revision>
  <dcterms:created xsi:type="dcterms:W3CDTF">2015-06-08T21:01:12Z</dcterms:created>
  <dcterms:modified xsi:type="dcterms:W3CDTF">2023-04-19T11:10:02Z</dcterms:modified>
</cp:coreProperties>
</file>