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6" r:id="rId4"/>
    <p:sldId id="277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76" d="100"/>
          <a:sy n="76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A309-AFE2-4476-8E8B-527B3E791EB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8F25-222A-4670-8984-3A7AC7AAF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01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E76D-C75F-46B1-92F6-84A0FD1A431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C8D44-34E3-4684-B9F6-0BBE1ECD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15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Corwin</a:t>
            </a:r>
            <a:endParaRPr lang="en-US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2017 Corwin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2839-0D6C-5E42-BDBA-53DE52E104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2014 Corwin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696200" cy="990600"/>
          </a:xfrm>
        </p:spPr>
        <p:txBody>
          <a:bodyPr/>
          <a:lstStyle/>
          <a:p>
            <a:r>
              <a:rPr lang="en-US" dirty="0" smtClean="0"/>
              <a:t>The Teacher Clarity Playbook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</a:t>
            </a:r>
            <a:r>
              <a:rPr lang="en-US" dirty="0"/>
              <a:t>3</a:t>
            </a:r>
            <a:r>
              <a:rPr lang="en-US" dirty="0" smtClean="0"/>
              <a:t>. Elaborating Learning Intentions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Participants will</a:t>
            </a:r>
            <a:r>
              <a:rPr lang="en-US" dirty="0" smtClean="0"/>
              <a:t>:</a:t>
            </a:r>
          </a:p>
          <a:p>
            <a:r>
              <a:rPr lang="en-US" b="1" dirty="0"/>
              <a:t>Understand</a:t>
            </a:r>
            <a:r>
              <a:rPr lang="en-US" dirty="0"/>
              <a:t> the </a:t>
            </a:r>
            <a:r>
              <a:rPr lang="en-US" dirty="0" smtClean="0"/>
              <a:t>qualities of daily learning intentions and their importance for teacher clarity. 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Examine</a:t>
            </a:r>
            <a:r>
              <a:rPr lang="en-US" dirty="0"/>
              <a:t> </a:t>
            </a:r>
            <a:r>
              <a:rPr lang="en-US" b="1" dirty="0"/>
              <a:t>examples</a:t>
            </a:r>
            <a:r>
              <a:rPr lang="en-US" dirty="0"/>
              <a:t> of learning progressions in four grade levels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Complete</a:t>
            </a:r>
            <a:r>
              <a:rPr lang="en-US" dirty="0"/>
              <a:t> </a:t>
            </a:r>
            <a:r>
              <a:rPr lang="en-US" b="1" dirty="0"/>
              <a:t>two guided learning exercises </a:t>
            </a:r>
            <a:r>
              <a:rPr lang="en-US" dirty="0"/>
              <a:t>to check for understanding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Apply</a:t>
            </a:r>
            <a:r>
              <a:rPr lang="en-US" dirty="0"/>
              <a:t> </a:t>
            </a:r>
            <a:r>
              <a:rPr lang="en-US" b="1" dirty="0"/>
              <a:t>the process </a:t>
            </a:r>
            <a:r>
              <a:rPr lang="en-US" dirty="0"/>
              <a:t>to identify learning progressions in the selected standard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4712801" cy="5792747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Progressions vs. Learning Intentions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38" y="1981200"/>
            <a:ext cx="8164162" cy="3352800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E2839-0D6C-5E42-BDBA-53DE52E10458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05800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i="1" dirty="0" smtClean="0"/>
              <a:t>Read and discuss the four examples on pages 22-24.</a:t>
            </a:r>
          </a:p>
          <a:p>
            <a:r>
              <a:rPr lang="en-US" sz="3000" dirty="0" smtClean="0"/>
              <a:t>Are there points of divergence?</a:t>
            </a:r>
          </a:p>
          <a:p>
            <a:r>
              <a:rPr lang="en-US" sz="3000" dirty="0" smtClean="0"/>
              <a:t>How might we come to consensus? </a:t>
            </a:r>
          </a:p>
          <a:p>
            <a:endParaRPr lang="en-US" sz="3000" i="1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4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example on pages 25-26 to apply this process. </a:t>
            </a:r>
            <a:r>
              <a:rPr lang="en-US" i="1" dirty="0" smtClean="0"/>
              <a:t>Note that one in a series of learning progression has already been identified for you. </a:t>
            </a:r>
          </a:p>
          <a:p>
            <a:r>
              <a:rPr lang="en-US" dirty="0" smtClean="0"/>
              <a:t>Follow the detailed instructions to complete the two related exercises.</a:t>
            </a:r>
          </a:p>
          <a:p>
            <a:r>
              <a:rPr lang="en-US" dirty="0" smtClean="0"/>
              <a:t>Check for understanding by viewing the possible answers in </a:t>
            </a:r>
            <a:r>
              <a:rPr lang="en-US" i="1" dirty="0" smtClean="0"/>
              <a:t>The Teacher Clarity Playbook </a:t>
            </a:r>
            <a:r>
              <a:rPr lang="en-US" dirty="0" smtClean="0"/>
              <a:t>appendix.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6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Individually or in teams, use the same process  for </a:t>
            </a:r>
            <a:r>
              <a:rPr lang="en-US" u="sng" dirty="0" smtClean="0"/>
              <a:t>one</a:t>
            </a:r>
            <a:r>
              <a:rPr lang="en-US" dirty="0" smtClean="0"/>
              <a:t> of the learning progressions developed in Module 2. </a:t>
            </a:r>
          </a:p>
          <a:p>
            <a:r>
              <a:rPr lang="en-US" dirty="0" smtClean="0"/>
              <a:t>Complete this on chart paper, or using digital collaboration tools.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2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Conversations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What challenged you in this module?</a:t>
            </a:r>
          </a:p>
          <a:p>
            <a:pPr lvl="0"/>
            <a:r>
              <a:rPr lang="en-US" dirty="0"/>
              <a:t>Do any of our learning intentions focus more on tasks than expectations for learning?</a:t>
            </a:r>
          </a:p>
          <a:p>
            <a:pPr lvl="0"/>
            <a:r>
              <a:rPr lang="en-US" dirty="0"/>
              <a:t>What language should we use so students in our grade understand the learning intentions?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3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Wrap Up: Why Are We Doing This?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Learning intentions have a priming effect on learners. They signal to the students what they will be learning or what they have learned. </a:t>
            </a:r>
            <a:r>
              <a:rPr lang="en-US" dirty="0" smtClean="0"/>
              <a:t>” (p. 20)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26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PDRC Master 6-12_1-20-15</Template>
  <TotalTime>91</TotalTime>
  <Words>303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Arabic Typesetting</vt:lpstr>
      <vt:lpstr>Calibri</vt:lpstr>
      <vt:lpstr>Franklin Gothic Book</vt:lpstr>
      <vt:lpstr>Georgia</vt:lpstr>
      <vt:lpstr>Perpetua</vt:lpstr>
      <vt:lpstr>Wingdings 2</vt:lpstr>
      <vt:lpstr>PDRC Master 6-12_1-20-15</vt:lpstr>
      <vt:lpstr>Module 3. Elaborating Learning Intentions</vt:lpstr>
      <vt:lpstr>Objectives for Today</vt:lpstr>
      <vt:lpstr>PowerPoint Presentation</vt:lpstr>
      <vt:lpstr>Learning Progressions vs. Learning Intentions</vt:lpstr>
      <vt:lpstr>Modeling</vt:lpstr>
      <vt:lpstr>Guided Practice </vt:lpstr>
      <vt:lpstr>On Your Own</vt:lpstr>
      <vt:lpstr>PLC Conversations</vt:lpstr>
      <vt:lpstr>Wrap Up: Why Are We Doing This?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Instruction</dc:title>
  <dc:creator>Nancy Allison</dc:creator>
  <cp:lastModifiedBy>Sharon Wu</cp:lastModifiedBy>
  <cp:revision>16</cp:revision>
  <dcterms:created xsi:type="dcterms:W3CDTF">2016-01-15T12:34:13Z</dcterms:created>
  <dcterms:modified xsi:type="dcterms:W3CDTF">2018-10-08T15:22:29Z</dcterms:modified>
</cp:coreProperties>
</file>