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3F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B3E7D-48F1-46E5-8FE9-2C973BA22D3D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780B7-02A6-4CDD-AE62-D3E55A7C9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15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780B7-02A6-4CDD-AE62-D3E55A7C9D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86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780B7-02A6-4CDD-AE62-D3E55A7C9D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72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35635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C40F8-E19A-41BF-9E38-36B162CD8F4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914400" y="3429000"/>
            <a:ext cx="7467600" cy="0"/>
          </a:xfrm>
          <a:prstGeom prst="line">
            <a:avLst/>
          </a:prstGeom>
          <a:ln w="28575">
            <a:solidFill>
              <a:srgbClr val="AA3F3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49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914400" y="1371600"/>
            <a:ext cx="74676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666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09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914400" y="1371600"/>
            <a:ext cx="74676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168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914400" y="5715000"/>
            <a:ext cx="74676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679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914400" y="1371600"/>
            <a:ext cx="74676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808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914400" y="1371600"/>
            <a:ext cx="74676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988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14400" y="1371600"/>
            <a:ext cx="74676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88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407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3050"/>
            <a:ext cx="297180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273050"/>
            <a:ext cx="4724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1435100"/>
            <a:ext cx="29718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101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847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35635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C40F8-E19A-41BF-9E38-36B162CD8F4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685800"/>
            <a:ext cx="457200" cy="0"/>
          </a:xfrm>
          <a:prstGeom prst="line">
            <a:avLst/>
          </a:prstGeom>
          <a:ln w="12700">
            <a:solidFill>
              <a:srgbClr val="AA3F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0" y="764383"/>
            <a:ext cx="685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0" y="838200"/>
            <a:ext cx="342900" cy="0"/>
          </a:xfrm>
          <a:prstGeom prst="line">
            <a:avLst/>
          </a:prstGeom>
          <a:ln w="12700">
            <a:solidFill>
              <a:srgbClr val="AA3F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-4288" y="914400"/>
            <a:ext cx="60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-4288" y="990600"/>
            <a:ext cx="685800" cy="0"/>
          </a:xfrm>
          <a:prstGeom prst="line">
            <a:avLst/>
          </a:prstGeom>
          <a:ln w="19050">
            <a:solidFill>
              <a:srgbClr val="AA3F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 userDrawn="1"/>
        </p:nvSpPr>
        <p:spPr>
          <a:xfrm>
            <a:off x="445763" y="662939"/>
            <a:ext cx="45719" cy="45719"/>
          </a:xfrm>
          <a:prstGeom prst="ellipse">
            <a:avLst/>
          </a:prstGeom>
          <a:solidFill>
            <a:srgbClr val="AA3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22" name="Oval 21"/>
          <p:cNvSpPr/>
          <p:nvPr userDrawn="1"/>
        </p:nvSpPr>
        <p:spPr>
          <a:xfrm>
            <a:off x="661984" y="726284"/>
            <a:ext cx="76201" cy="761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23" name="Oval 22"/>
          <p:cNvSpPr/>
          <p:nvPr userDrawn="1"/>
        </p:nvSpPr>
        <p:spPr>
          <a:xfrm>
            <a:off x="320040" y="815340"/>
            <a:ext cx="45719" cy="45719"/>
          </a:xfrm>
          <a:prstGeom prst="ellipse">
            <a:avLst/>
          </a:prstGeom>
          <a:solidFill>
            <a:srgbClr val="AA3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24" name="Oval 23"/>
          <p:cNvSpPr/>
          <p:nvPr userDrawn="1"/>
        </p:nvSpPr>
        <p:spPr>
          <a:xfrm>
            <a:off x="601024" y="891539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25" name="Oval 24"/>
          <p:cNvSpPr/>
          <p:nvPr userDrawn="1"/>
        </p:nvSpPr>
        <p:spPr>
          <a:xfrm>
            <a:off x="657696" y="952501"/>
            <a:ext cx="76201" cy="76198"/>
          </a:xfrm>
          <a:prstGeom prst="ellipse">
            <a:avLst/>
          </a:prstGeom>
          <a:solidFill>
            <a:srgbClr val="AA3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69611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AA3F3C"/>
          </a:solidFill>
          <a:latin typeface="Rockwell" panose="02060603020205020403" pitchFamily="18" charset="0"/>
          <a:ea typeface="Dotum" panose="020B0600000101010101" pitchFamily="34" charset="-127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Module 2: Reading Effectively in the Content Areas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ReLeah Lent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r>
              <a:rPr lang="en-US" dirty="0" smtClean="0"/>
              <a:t>2-</a:t>
            </a:r>
            <a:fld id="{FF0C40F8-E19A-41BF-9E38-36B162CD8F4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38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last text you read aloud to your students?</a:t>
            </a:r>
          </a:p>
          <a:p>
            <a:r>
              <a:rPr lang="en-US" dirty="0" smtClean="0"/>
              <a:t>What was your purpose for reading it?</a:t>
            </a:r>
          </a:p>
          <a:p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r>
              <a:rPr lang="en-US" dirty="0" smtClean="0"/>
              <a:t>2-</a:t>
            </a:r>
            <a:fld id="{FF0C40F8-E19A-41BF-9E38-36B162CD8F46}" type="slidenum">
              <a:rPr lang="en-US" smtClean="0"/>
              <a:t>10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352800"/>
            <a:ext cx="4497509" cy="31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Read-</a:t>
            </a:r>
            <a:r>
              <a:rPr lang="en-US" dirty="0" err="1" smtClean="0"/>
              <a:t>Alouds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Read aloud to your students regularly from sources such as </a:t>
            </a:r>
            <a:r>
              <a:rPr lang="en-US" b="1" dirty="0" smtClean="0">
                <a:solidFill>
                  <a:srgbClr val="AA3F3C"/>
                </a:solidFill>
              </a:rPr>
              <a:t>journals, novels, nonfiction, blogs, and commentaries </a:t>
            </a:r>
            <a:r>
              <a:rPr lang="en-US" dirty="0" smtClean="0"/>
              <a:t>to engage your students with your discipline.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“…students need to hear how experts in the field communicate—especially when text is too challenging for readers to access on their own.”</a:t>
            </a:r>
          </a:p>
          <a:p>
            <a:pPr marL="0" indent="0" algn="r">
              <a:buNone/>
            </a:pPr>
            <a:r>
              <a:rPr lang="en-US" dirty="0" smtClean="0"/>
              <a:t>—ReLeah Lent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r>
              <a:rPr lang="en-US" dirty="0" smtClean="0"/>
              <a:t>2-</a:t>
            </a:r>
            <a:fld id="{FF0C40F8-E19A-41BF-9E38-36B162CD8F4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53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Read Aloud </a:t>
            </a:r>
            <a:br>
              <a:rPr lang="en-US" dirty="0" smtClean="0"/>
            </a:br>
            <a:r>
              <a:rPr lang="en-US" sz="2700" dirty="0" smtClean="0"/>
              <a:t>(from </a:t>
            </a:r>
            <a:r>
              <a:rPr lang="en-US" sz="2700" dirty="0" err="1" smtClean="0"/>
              <a:t>Releah</a:t>
            </a:r>
            <a:r>
              <a:rPr lang="en-US" sz="2700" dirty="0" smtClean="0"/>
              <a:t> Lent)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Read slowly and with as much showmanship as you possess.</a:t>
            </a:r>
          </a:p>
          <a:p>
            <a:r>
              <a:rPr lang="en-US" dirty="0" smtClean="0"/>
              <a:t>Sprinkle in your own thoughts about the content as you read.</a:t>
            </a:r>
          </a:p>
          <a:p>
            <a:r>
              <a:rPr lang="en-US" dirty="0" smtClean="0"/>
              <a:t>Have students jot questions in their learning logs for later discussion.</a:t>
            </a:r>
          </a:p>
          <a:p>
            <a:r>
              <a:rPr lang="en-US" dirty="0" smtClean="0"/>
              <a:t>Stop periodically to ask questions about the content.</a:t>
            </a:r>
          </a:p>
          <a:p>
            <a:r>
              <a:rPr lang="en-US" dirty="0" smtClean="0"/>
              <a:t>Model how you might disagree with the author or questions facts or sources.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/>
          <a:p>
            <a:r>
              <a:rPr lang="en-US" dirty="0" smtClean="0"/>
              <a:t>2-</a:t>
            </a:r>
            <a:fld id="{FF0C40F8-E19A-41BF-9E38-36B162CD8F4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31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Read Aloud</a:t>
            </a:r>
            <a:br>
              <a:rPr lang="en-US" dirty="0" smtClean="0"/>
            </a:br>
            <a:r>
              <a:rPr lang="en-US" sz="2800" dirty="0" smtClean="0"/>
              <a:t>(from ReLeah Lent)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Stop often to have students turn and talk.</a:t>
            </a:r>
          </a:p>
          <a:p>
            <a:r>
              <a:rPr lang="en-US" dirty="0" smtClean="0"/>
              <a:t>You may want to project visuals or the complete text while reading.</a:t>
            </a:r>
          </a:p>
          <a:p>
            <a:r>
              <a:rPr lang="en-US" dirty="0" smtClean="0"/>
              <a:t>Provide links to online sources so students can access the text later.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r>
              <a:rPr lang="en-US" dirty="0" smtClean="0"/>
              <a:t>2-</a:t>
            </a:r>
            <a:fld id="{FF0C40F8-E19A-41BF-9E38-36B162CD8F46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419600"/>
            <a:ext cx="82296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/>
              <a:t>“…Try </a:t>
            </a:r>
            <a:r>
              <a:rPr lang="en-US" sz="3200" dirty="0"/>
              <a:t>not to turn a read-aloud into an assignment; instead, approach it as a bonus—something enjoyable that you are sharing</a:t>
            </a:r>
            <a:r>
              <a:rPr lang="en-US" sz="3200" dirty="0" smtClean="0"/>
              <a:t>.”</a:t>
            </a:r>
          </a:p>
          <a:p>
            <a:pPr lvl="0" algn="r"/>
            <a:r>
              <a:rPr lang="en-US" sz="3200" dirty="0" smtClean="0"/>
              <a:t>—ReLeah Lent</a:t>
            </a:r>
          </a:p>
          <a:p>
            <a:pPr lvl="0"/>
            <a:r>
              <a:rPr lang="en-US" sz="3200" dirty="0" smtClean="0"/>
              <a:t> 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2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Visually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3875"/>
            <a:ext cx="8229600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Teach your students how to read</a:t>
            </a:r>
          </a:p>
          <a:p>
            <a:pPr lvl="1"/>
            <a:r>
              <a:rPr lang="en-US" dirty="0" smtClean="0"/>
              <a:t>Infographics</a:t>
            </a:r>
          </a:p>
          <a:p>
            <a:pPr lvl="1"/>
            <a:r>
              <a:rPr lang="en-US" dirty="0" smtClean="0"/>
              <a:t>Charts</a:t>
            </a:r>
          </a:p>
          <a:p>
            <a:pPr lvl="1"/>
            <a:r>
              <a:rPr lang="en-US" dirty="0" smtClean="0"/>
              <a:t>Graphs</a:t>
            </a:r>
          </a:p>
          <a:p>
            <a:pPr lvl="1"/>
            <a:r>
              <a:rPr lang="en-US" dirty="0" smtClean="0"/>
              <a:t>Political Cartoons</a:t>
            </a:r>
          </a:p>
          <a:p>
            <a:pPr lvl="1"/>
            <a:r>
              <a:rPr lang="en-US" dirty="0" smtClean="0"/>
              <a:t>Photographs</a:t>
            </a:r>
          </a:p>
          <a:p>
            <a:pPr lvl="1"/>
            <a:r>
              <a:rPr lang="en-US" dirty="0" smtClean="0"/>
              <a:t>Illustrations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r>
              <a:rPr lang="en-US" dirty="0" smtClean="0"/>
              <a:t>2-</a:t>
            </a:r>
            <a:fld id="{FF0C40F8-E19A-41BF-9E38-36B162CD8F46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593854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0">
              <a:buNone/>
            </a:pPr>
            <a:r>
              <a:rPr lang="en-US" sz="2400" b="1" dirty="0" smtClean="0"/>
              <a:t>Visual literacy is important </a:t>
            </a:r>
            <a:r>
              <a:rPr lang="en-US" sz="2400" b="1" dirty="0"/>
              <a:t>because we know that nonlinguistic representations of a concept, especially when paired with print, can increase students’ ability to learn.”</a:t>
            </a:r>
          </a:p>
          <a:p>
            <a:pPr marL="57150" indent="0" algn="r">
              <a:buNone/>
            </a:pPr>
            <a:r>
              <a:rPr lang="en-US" dirty="0"/>
              <a:t>--</a:t>
            </a:r>
            <a:r>
              <a:rPr lang="en-US" dirty="0" err="1"/>
              <a:t>Releah</a:t>
            </a:r>
            <a:r>
              <a:rPr lang="en-US" dirty="0"/>
              <a:t> Lent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702" y="3433288"/>
            <a:ext cx="2189512" cy="14630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350" y="4958504"/>
            <a:ext cx="1831157" cy="1371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9138" y="4198939"/>
            <a:ext cx="20481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09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26" y="1337479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Think about this question: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How did the questions help guide your understanding of the visual?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r>
              <a:rPr lang="en-US" dirty="0" smtClean="0"/>
              <a:t>2-</a:t>
            </a:r>
            <a:fld id="{FF0C40F8-E19A-41BF-9E38-36B162CD8F46}" type="slidenum">
              <a:rPr lang="en-US" smtClean="0"/>
              <a:t>15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646" y="3870451"/>
            <a:ext cx="2651760" cy="265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4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Blogs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“…a blog’s major function is to communicate with other web users around the world for the purpose of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AA3F3C"/>
                </a:solidFill>
              </a:rPr>
              <a:t>	</a:t>
            </a:r>
            <a:r>
              <a:rPr lang="en-US" b="1" dirty="0" smtClean="0">
                <a:solidFill>
                  <a:srgbClr val="AA3F3C"/>
                </a:solidFill>
              </a:rPr>
              <a:t>informing</a:t>
            </a:r>
          </a:p>
          <a:p>
            <a:pPr marL="114300" indent="0">
              <a:buNone/>
            </a:pPr>
            <a:r>
              <a:rPr lang="en-US" b="1" dirty="0">
                <a:solidFill>
                  <a:srgbClr val="AA3F3C"/>
                </a:solidFill>
              </a:rPr>
              <a:t>	</a:t>
            </a:r>
            <a:r>
              <a:rPr lang="en-US" b="1" dirty="0" smtClean="0">
                <a:solidFill>
                  <a:srgbClr val="AA3F3C"/>
                </a:solidFill>
              </a:rPr>
              <a:t>		interacting with</a:t>
            </a:r>
          </a:p>
          <a:p>
            <a:pPr marL="114300" indent="0">
              <a:buNone/>
            </a:pPr>
            <a:r>
              <a:rPr lang="en-US" b="1" dirty="0">
                <a:solidFill>
                  <a:srgbClr val="AA3F3C"/>
                </a:solidFill>
              </a:rPr>
              <a:t>	</a:t>
            </a:r>
            <a:r>
              <a:rPr lang="en-US" b="1" dirty="0" smtClean="0">
                <a:solidFill>
                  <a:srgbClr val="AA3F3C"/>
                </a:solidFill>
              </a:rPr>
              <a:t>		or persuading</a:t>
            </a:r>
          </a:p>
          <a:p>
            <a:pPr marL="114300" indent="0">
              <a:buNone/>
            </a:pPr>
            <a:r>
              <a:rPr lang="en-US" dirty="0"/>
              <a:t>a</a:t>
            </a:r>
            <a:r>
              <a:rPr lang="en-US" dirty="0" smtClean="0"/>
              <a:t> large number of people.”</a:t>
            </a:r>
          </a:p>
          <a:p>
            <a:pPr marL="114300" indent="0" algn="r">
              <a:buNone/>
            </a:pPr>
            <a:r>
              <a:rPr lang="en-US" dirty="0" smtClean="0"/>
              <a:t>—ReLeah Lent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r>
              <a:rPr lang="en-US" dirty="0" smtClean="0"/>
              <a:t>2-</a:t>
            </a:r>
            <a:fld id="{FF0C40F8-E19A-41BF-9E38-36B162CD8F4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622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Ideas for Using Blogs</a:t>
            </a:r>
            <a:br>
              <a:rPr lang="en-US" dirty="0" smtClean="0"/>
            </a:br>
            <a:r>
              <a:rPr lang="en-US" dirty="0" smtClean="0"/>
              <a:t>in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 blogs reflecting two different opinions about the same topic and have students list the points on each side.</a:t>
            </a:r>
          </a:p>
          <a:p>
            <a:r>
              <a:rPr lang="en-US" dirty="0" smtClean="0"/>
              <a:t>Have students evaluate blogs on credibility and impartiality.</a:t>
            </a:r>
          </a:p>
          <a:p>
            <a:r>
              <a:rPr lang="en-US" dirty="0" smtClean="0"/>
              <a:t>Use blogs to help students understand author’s message.</a:t>
            </a:r>
          </a:p>
          <a:p>
            <a:r>
              <a:rPr lang="en-US" dirty="0" smtClean="0"/>
              <a:t>Have students write a response to one blog a week in their learning logs.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r>
              <a:rPr lang="en-US" dirty="0" smtClean="0"/>
              <a:t>2-</a:t>
            </a:r>
            <a:fld id="{FF0C40F8-E19A-41BF-9E38-36B162CD8F4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82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Collaborative Close Reading of Challenging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Text selection is crucial. The text must be—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AA3F3C"/>
                </a:solidFill>
              </a:rPr>
              <a:t>short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AA3F3C"/>
                </a:solidFill>
              </a:rPr>
              <a:t>challenging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AA3F3C"/>
                </a:solidFill>
              </a:rPr>
              <a:t> </a:t>
            </a:r>
            <a:r>
              <a:rPr lang="en-US" sz="3200" dirty="0" smtClean="0">
                <a:solidFill>
                  <a:srgbClr val="AA3F3C"/>
                </a:solidFill>
              </a:rPr>
              <a:t>complex enough to engage students </a:t>
            </a:r>
            <a:r>
              <a:rPr lang="en-US" sz="3200" b="1" dirty="0" smtClean="0">
                <a:solidFill>
                  <a:srgbClr val="AA3F3C"/>
                </a:solidFill>
              </a:rPr>
              <a:t>over multiple readings</a:t>
            </a:r>
          </a:p>
          <a:p>
            <a:pPr marL="457200" lvl="1" indent="0">
              <a:buNone/>
            </a:pPr>
            <a:endParaRPr lang="en-US" sz="3200" b="1" dirty="0" smtClean="0">
              <a:solidFill>
                <a:srgbClr val="C00000"/>
              </a:solidFill>
            </a:endParaRPr>
          </a:p>
          <a:p>
            <a:pPr marL="57150" indent="0">
              <a:buNone/>
            </a:pPr>
            <a:r>
              <a:rPr lang="en-US" dirty="0" smtClean="0"/>
              <a:t>Students will work with partners or in groups to comprehend and derive meaning from the text.</a:t>
            </a:r>
          </a:p>
          <a:p>
            <a:pPr marL="5715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r>
              <a:rPr lang="en-US" dirty="0" smtClean="0"/>
              <a:t>2-</a:t>
            </a:r>
            <a:fld id="{FF0C40F8-E19A-41BF-9E38-36B162CD8F46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7335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 It Back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Read the second half of Chapter 2 in </a:t>
            </a:r>
            <a:r>
              <a:rPr lang="en-US" i="1" dirty="0" smtClean="0"/>
              <a:t>This Is Disciplinary Literacy, </a:t>
            </a:r>
            <a:r>
              <a:rPr lang="en-US" b="1" dirty="0">
                <a:solidFill>
                  <a:srgbClr val="AA3F3C"/>
                </a:solidFill>
              </a:rPr>
              <a:t>pp. </a:t>
            </a:r>
            <a:r>
              <a:rPr lang="en-US" b="1" smtClean="0">
                <a:solidFill>
                  <a:srgbClr val="AA3F3C"/>
                </a:solidFill>
              </a:rPr>
              <a:t>33–58 </a:t>
            </a:r>
            <a:r>
              <a:rPr lang="en-US" dirty="0" smtClean="0">
                <a:solidFill>
                  <a:srgbClr val="AA3F3C"/>
                </a:solidFill>
              </a:rPr>
              <a:t>(Beginning with How to Get Students Reading in Every Discipline Every Day to end of chapter</a:t>
            </a:r>
            <a:r>
              <a:rPr lang="en-US" dirty="0" smtClean="0">
                <a:solidFill>
                  <a:srgbClr val="C00000"/>
                </a:solidFill>
              </a:rPr>
              <a:t>) </a:t>
            </a:r>
            <a:r>
              <a:rPr lang="en-US" dirty="0" smtClean="0"/>
              <a:t>to deepen your understanding of what we discussed today.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Choose </a:t>
            </a:r>
            <a:r>
              <a:rPr lang="en-US" b="1" dirty="0" smtClean="0">
                <a:solidFill>
                  <a:srgbClr val="AA3F3C"/>
                </a:solidFill>
              </a:rPr>
              <a:t>ONE</a:t>
            </a:r>
            <a:r>
              <a:rPr lang="en-US" b="1" dirty="0" smtClean="0"/>
              <a:t> </a:t>
            </a:r>
            <a:r>
              <a:rPr lang="en-US" dirty="0" smtClean="0"/>
              <a:t>of the ideas we explored today for reading in the content areas and include it in a lesson between now and the next time we meet.</a:t>
            </a:r>
          </a:p>
          <a:p>
            <a:r>
              <a:rPr lang="en-US" dirty="0" smtClean="0"/>
              <a:t>Be prepared to talk with a partner about the celebrations and challenges of your experience.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/>
          <a:p>
            <a:r>
              <a:rPr lang="en-US" dirty="0" smtClean="0"/>
              <a:t>2-</a:t>
            </a:r>
            <a:fld id="{FF0C40F8-E19A-41BF-9E38-36B162CD8F46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790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 It Back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Find a partner with whom to share your thinking around the text you have chosen to use in your classroom. You will each talk </a:t>
            </a:r>
            <a:r>
              <a:rPr lang="en-US" sz="2000" b="1" dirty="0">
                <a:solidFill>
                  <a:srgbClr val="AA3F3C"/>
                </a:solidFill>
              </a:rPr>
              <a:t>2</a:t>
            </a:r>
            <a:r>
              <a:rPr lang="en-US" sz="2000" b="1" dirty="0" smtClean="0">
                <a:solidFill>
                  <a:srgbClr val="AA3F3C"/>
                </a:solidFill>
              </a:rPr>
              <a:t> minutes.</a:t>
            </a:r>
            <a:endParaRPr lang="en-US" sz="2000" dirty="0" smtClean="0">
              <a:solidFill>
                <a:srgbClr val="AA3F3C"/>
              </a:solidFill>
            </a:endParaRP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Discuss these points:</a:t>
            </a:r>
          </a:p>
          <a:p>
            <a:pPr lvl="1"/>
            <a:r>
              <a:rPr lang="en-US" sz="2000" dirty="0" smtClean="0"/>
              <a:t>What makes this text an </a:t>
            </a:r>
            <a:r>
              <a:rPr lang="en-US" sz="2000" b="1" dirty="0" smtClean="0">
                <a:solidFill>
                  <a:srgbClr val="AA3F3C"/>
                </a:solidFill>
              </a:rPr>
              <a:t>authentic</a:t>
            </a:r>
            <a:r>
              <a:rPr lang="en-US" sz="2000" dirty="0" smtClean="0">
                <a:solidFill>
                  <a:srgbClr val="AA3F3C"/>
                </a:solidFill>
              </a:rPr>
              <a:t> </a:t>
            </a:r>
            <a:r>
              <a:rPr lang="en-US" sz="2000" dirty="0" smtClean="0"/>
              <a:t>choice for </a:t>
            </a:r>
            <a:r>
              <a:rPr lang="en-US" sz="2000" dirty="0" err="1" smtClean="0"/>
              <a:t>yourstudents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What will make this text </a:t>
            </a:r>
            <a:r>
              <a:rPr lang="en-US" sz="2000" b="1" dirty="0" smtClean="0">
                <a:solidFill>
                  <a:srgbClr val="AA3F3C"/>
                </a:solidFill>
              </a:rPr>
              <a:t>engaging</a:t>
            </a:r>
            <a:r>
              <a:rPr lang="en-US" sz="2000" dirty="0" smtClean="0">
                <a:solidFill>
                  <a:srgbClr val="AA3F3C"/>
                </a:solidFill>
              </a:rPr>
              <a:t> </a:t>
            </a:r>
            <a:r>
              <a:rPr lang="en-US" sz="2000" dirty="0" smtClean="0"/>
              <a:t>to your students?</a:t>
            </a:r>
          </a:p>
          <a:p>
            <a:pPr lvl="1"/>
            <a:r>
              <a:rPr lang="en-US" sz="2000" dirty="0" smtClean="0"/>
              <a:t>How will this text build your students’ </a:t>
            </a:r>
            <a:r>
              <a:rPr lang="en-US" sz="2000" b="1" dirty="0" smtClean="0">
                <a:solidFill>
                  <a:srgbClr val="AA3F3C"/>
                </a:solidFill>
              </a:rPr>
              <a:t>complex knowledge </a:t>
            </a:r>
            <a:r>
              <a:rPr lang="en-US" sz="2000" dirty="0" smtClean="0"/>
              <a:t>of your content area?</a:t>
            </a:r>
          </a:p>
          <a:p>
            <a:pPr lvl="1"/>
            <a:r>
              <a:rPr lang="en-US" sz="2000" dirty="0" smtClean="0"/>
              <a:t>Which reading </a:t>
            </a:r>
            <a:r>
              <a:rPr lang="en-US" sz="2000" b="1" dirty="0" smtClean="0">
                <a:solidFill>
                  <a:srgbClr val="AA3F3C"/>
                </a:solidFill>
              </a:rPr>
              <a:t>habits of experts </a:t>
            </a:r>
            <a:r>
              <a:rPr lang="en-US" sz="2000" dirty="0" smtClean="0"/>
              <a:t>in your field will students use when reading this text?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r>
              <a:rPr lang="en-US" dirty="0" smtClean="0"/>
              <a:t>2-</a:t>
            </a:r>
            <a:fld id="{FF0C40F8-E19A-41BF-9E38-36B162CD8F4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980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667000"/>
          </a:xfrm>
        </p:spPr>
        <p:txBody>
          <a:bodyPr/>
          <a:lstStyle/>
          <a:p>
            <a:r>
              <a:rPr lang="en-US" dirty="0" smtClean="0"/>
              <a:t>Take a minute to reflect on the experience of finding a text to use in your classroom.</a:t>
            </a:r>
          </a:p>
          <a:p>
            <a:r>
              <a:rPr lang="en-US" dirty="0" smtClean="0"/>
              <a:t>What were the biggest challenges in finding an </a:t>
            </a:r>
            <a:r>
              <a:rPr lang="en-US" dirty="0" smtClean="0">
                <a:solidFill>
                  <a:srgbClr val="AA3F3C"/>
                </a:solidFill>
              </a:rPr>
              <a:t>authentic, engaging </a:t>
            </a:r>
            <a:r>
              <a:rPr lang="en-US" dirty="0" smtClean="0"/>
              <a:t>text to use with your students?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r>
              <a:rPr lang="en-US" dirty="0" smtClean="0"/>
              <a:t>2-</a:t>
            </a:r>
            <a:fld id="{FF0C40F8-E19A-41BF-9E38-36B162CD8F46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649" y="1493679"/>
            <a:ext cx="1736702" cy="201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04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for This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Participants will:</a:t>
            </a:r>
          </a:p>
          <a:p>
            <a:r>
              <a:rPr lang="en-US" dirty="0"/>
              <a:t>r</a:t>
            </a:r>
            <a:r>
              <a:rPr lang="en-US" dirty="0" smtClean="0"/>
              <a:t>eflect on the experience of choosing a text to use in the classroom.</a:t>
            </a:r>
          </a:p>
          <a:p>
            <a:r>
              <a:rPr lang="en-US" dirty="0"/>
              <a:t>e</a:t>
            </a:r>
            <a:r>
              <a:rPr lang="en-US" dirty="0" smtClean="0"/>
              <a:t>xplore five instructional practices that are effective tools in helping students construct deep knowledge through the reading of engaging, authentic texts in every discipline.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r>
              <a:rPr lang="en-US" dirty="0" smtClean="0"/>
              <a:t>2-</a:t>
            </a:r>
            <a:fld id="{FF0C40F8-E19A-41BF-9E38-36B162CD8F4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46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Paths to Authentic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r>
              <a:rPr lang="en-US" dirty="0" smtClean="0"/>
              <a:t>Current Events Short Takes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r>
              <a:rPr lang="en-US" dirty="0" smtClean="0"/>
              <a:t>2-</a:t>
            </a:r>
            <a:fld id="{FF0C40F8-E19A-41BF-9E38-36B162CD8F46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5908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Read-</a:t>
            </a:r>
            <a:r>
              <a:rPr lang="en-US" dirty="0" err="1" smtClean="0"/>
              <a:t>Alouds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5814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Reading Visually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5720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Blog Reading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54864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Collaborative Reading of Challenging Texts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96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Event Short 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Current event short takes increase—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3200" dirty="0"/>
              <a:t>r</a:t>
            </a:r>
            <a:r>
              <a:rPr lang="en-US" sz="3200" dirty="0" smtClean="0"/>
              <a:t>elevance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3200" dirty="0"/>
              <a:t>i</a:t>
            </a:r>
            <a:r>
              <a:rPr lang="en-US" sz="3200" dirty="0" smtClean="0"/>
              <a:t>nterest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3200" dirty="0"/>
              <a:t>l</a:t>
            </a:r>
            <a:r>
              <a:rPr lang="en-US" sz="3200" dirty="0" smtClean="0"/>
              <a:t>earning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r>
              <a:rPr lang="en-US" dirty="0" smtClean="0"/>
              <a:t>2-</a:t>
            </a:r>
            <a:fld id="{FF0C40F8-E19A-41BF-9E38-36B162CD8F46}" type="slidenum">
              <a:rPr lang="en-US" smtClean="0"/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81046"/>
            <a:ext cx="2882912" cy="19202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240" y="1600200"/>
            <a:ext cx="4049438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5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Reflecting on Sample 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the texts just shown you in mind, </a:t>
            </a:r>
            <a:r>
              <a:rPr lang="en-US" dirty="0"/>
              <a:t>r</a:t>
            </a:r>
            <a:r>
              <a:rPr lang="en-US" dirty="0" smtClean="0"/>
              <a:t>eflect on this question: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AA3F3C"/>
                </a:solidFill>
              </a:rPr>
              <a:t>How might texts like these make my content area seem more interesting and relevant to my students?</a:t>
            </a:r>
            <a:endParaRPr lang="en-US" b="1" dirty="0">
              <a:solidFill>
                <a:srgbClr val="AA3F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r>
              <a:rPr lang="en-US" dirty="0" smtClean="0"/>
              <a:t>2-</a:t>
            </a:r>
            <a:fld id="{FF0C40F8-E19A-41BF-9E38-36B162CD8F4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0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Incorporate Current Event Short 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 them to begin class each day to capture students’ interest and focus them on your content area.</a:t>
            </a:r>
          </a:p>
          <a:p>
            <a:r>
              <a:rPr lang="en-US" dirty="0" smtClean="0"/>
              <a:t>Use them to introduce a lesson.</a:t>
            </a:r>
          </a:p>
          <a:p>
            <a:r>
              <a:rPr lang="en-US" dirty="0" smtClean="0"/>
              <a:t>Create reading breaks during the lesson to recapture attention and encourage engagement.</a:t>
            </a:r>
          </a:p>
          <a:p>
            <a:r>
              <a:rPr lang="en-US" dirty="0" smtClean="0"/>
              <a:t>Provide links to articles students can read during independent reading time or when students have finished their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/>
          <a:p>
            <a:r>
              <a:rPr lang="en-US" dirty="0" smtClean="0"/>
              <a:t>2-</a:t>
            </a:r>
            <a:fld id="{FF0C40F8-E19A-41BF-9E38-36B162CD8F4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10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Incorporate Current Events Short 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 students in small groups and have one group member each day responsible for breaking in a current event </a:t>
            </a:r>
            <a:r>
              <a:rPr lang="en-US" dirty="0" smtClean="0"/>
              <a:t>the group can discuss.</a:t>
            </a:r>
          </a:p>
          <a:p>
            <a:r>
              <a:rPr lang="en-US" dirty="0" smtClean="0"/>
              <a:t>Choose a longer article with parts and read one part a day for the week.</a:t>
            </a:r>
          </a:p>
          <a:p>
            <a:r>
              <a:rPr lang="en-US" dirty="0" smtClean="0"/>
              <a:t>Provide one article a week for everyone to read and discuss.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r>
              <a:rPr lang="en-US" dirty="0" smtClean="0"/>
              <a:t>2-</a:t>
            </a:r>
            <a:fld id="{FF0C40F8-E19A-41BF-9E38-36B162CD8F4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24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PLG PPT Template_Lent</Template>
  <TotalTime>659</TotalTime>
  <Words>882</Words>
  <Application>Microsoft Office PowerPoint</Application>
  <PresentationFormat>On-screen Show (4:3)</PresentationFormat>
  <Paragraphs>126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Module 2: Reading Effectively in the Content Areas</vt:lpstr>
      <vt:lpstr>Bring It Back Activity</vt:lpstr>
      <vt:lpstr>Reflection</vt:lpstr>
      <vt:lpstr>Objectives for This Session</vt:lpstr>
      <vt:lpstr>Five Paths to Authentic Reading</vt:lpstr>
      <vt:lpstr>Current Event Short Takes</vt:lpstr>
      <vt:lpstr>Reflecting on Sample Texts</vt:lpstr>
      <vt:lpstr>How to Incorporate Current Event Short Takes</vt:lpstr>
      <vt:lpstr>How to Incorporate Current Events Short Takes</vt:lpstr>
      <vt:lpstr>Reflection</vt:lpstr>
      <vt:lpstr>Read-Alouds</vt:lpstr>
      <vt:lpstr>How to Read Aloud  (from Releah Lent)</vt:lpstr>
      <vt:lpstr>How to Read Aloud (from ReLeah Lent)</vt:lpstr>
      <vt:lpstr>Reading Visually</vt:lpstr>
      <vt:lpstr>Reflection</vt:lpstr>
      <vt:lpstr>Reading Blogs</vt:lpstr>
      <vt:lpstr>Ideas for Using Blogs in the Classroom</vt:lpstr>
      <vt:lpstr>Collaborative Close Reading of Challenging Text</vt:lpstr>
      <vt:lpstr>Bring It Back Task</vt:lpstr>
    </vt:vector>
  </TitlesOfParts>
  <Company>Sage Publications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1: Disciplinary Literacy and Reading</dc:title>
  <dc:creator>Nancy Allison</dc:creator>
  <cp:lastModifiedBy>conv</cp:lastModifiedBy>
  <cp:revision>34</cp:revision>
  <dcterms:created xsi:type="dcterms:W3CDTF">2015-06-08T21:01:12Z</dcterms:created>
  <dcterms:modified xsi:type="dcterms:W3CDTF">2023-04-19T11:07:31Z</dcterms:modified>
</cp:coreProperties>
</file>