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4" r:id="rId4"/>
    <p:sldId id="273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76" d="100"/>
          <a:sy n="76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A309-AFE2-4476-8E8B-527B3E791EB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68F25-222A-4670-8984-3A7AC7AAF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01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E76D-C75F-46B1-92F6-84A0FD1A431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C8D44-34E3-4684-B9F6-0BBE1ECD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15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933994" y="3580031"/>
            <a:ext cx="7696200" cy="990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200" b="1" i="1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Engagement by Design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Corwin</a:t>
            </a:r>
            <a:endParaRPr lang="en-US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89078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83820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41812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94741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Module 1</a:t>
            </a:r>
            <a:endParaRPr kumimoji="0"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2017 Corwin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1106" y="1355750"/>
            <a:ext cx="9142894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40" y="1320395"/>
            <a:ext cx="914316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44780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2839-0D6C-5E42-BDBA-53DE52E104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24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2014 Corwin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latin typeface="Calibri" panose="020F0502020204030204" pitchFamily="34" charset="0"/>
          <a:ea typeface="+mj-ea"/>
          <a:cs typeface="Arabic Typesetting" panose="03020402040406030203" pitchFamily="66" charset="-78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696200" cy="990600"/>
          </a:xfrm>
        </p:spPr>
        <p:txBody>
          <a:bodyPr/>
          <a:lstStyle/>
          <a:p>
            <a:r>
              <a:rPr lang="en-US" dirty="0" smtClean="0"/>
              <a:t>The Teacher Clarity Playbook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Module </a:t>
            </a:r>
            <a:r>
              <a:rPr lang="en-US" sz="4800" dirty="0"/>
              <a:t>2</a:t>
            </a:r>
            <a:r>
              <a:rPr lang="en-US" sz="4800" dirty="0" smtClean="0"/>
              <a:t>. Sequencing </a:t>
            </a:r>
            <a:r>
              <a:rPr lang="en-US" sz="4800" smtClean="0"/>
              <a:t>Learning Progressions</a:t>
            </a:r>
            <a:endParaRPr lang="en-US" sz="480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Participants will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Understand</a:t>
            </a:r>
            <a:r>
              <a:rPr lang="en-US" dirty="0" smtClean="0"/>
              <a:t> the nature of learning progressions and their role in planning with clarity in mind. </a:t>
            </a:r>
          </a:p>
          <a:p>
            <a:pPr>
              <a:lnSpc>
                <a:spcPct val="110000"/>
              </a:lnSpc>
            </a:pPr>
            <a:r>
              <a:rPr lang="en-US" b="1" dirty="0"/>
              <a:t>Examine</a:t>
            </a:r>
            <a:r>
              <a:rPr lang="en-US" dirty="0"/>
              <a:t> </a:t>
            </a:r>
            <a:r>
              <a:rPr lang="en-US" b="1" dirty="0"/>
              <a:t>examples</a:t>
            </a:r>
            <a:r>
              <a:rPr lang="en-US" dirty="0"/>
              <a:t> of </a:t>
            </a:r>
            <a:r>
              <a:rPr lang="en-US" dirty="0" smtClean="0"/>
              <a:t>learning progressions in </a:t>
            </a:r>
            <a:r>
              <a:rPr lang="en-US" dirty="0"/>
              <a:t>four grade levels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Complete</a:t>
            </a:r>
            <a:r>
              <a:rPr lang="en-US" dirty="0"/>
              <a:t> </a:t>
            </a:r>
            <a:r>
              <a:rPr lang="en-US" b="1" dirty="0" smtClean="0"/>
              <a:t>two </a:t>
            </a:r>
            <a:r>
              <a:rPr lang="en-US" b="1" dirty="0"/>
              <a:t>guided learning </a:t>
            </a:r>
            <a:r>
              <a:rPr lang="en-US" b="1" dirty="0" smtClean="0"/>
              <a:t>exercises </a:t>
            </a:r>
            <a:r>
              <a:rPr lang="en-US" dirty="0"/>
              <a:t>to check for understanding </a:t>
            </a:r>
          </a:p>
          <a:p>
            <a:pPr>
              <a:lnSpc>
                <a:spcPct val="110000"/>
              </a:lnSpc>
            </a:pPr>
            <a:r>
              <a:rPr lang="en-US" b="1" dirty="0"/>
              <a:t>Apply</a:t>
            </a:r>
            <a:r>
              <a:rPr lang="en-US" dirty="0"/>
              <a:t> </a:t>
            </a:r>
            <a:r>
              <a:rPr lang="en-US" b="1" dirty="0"/>
              <a:t>the process </a:t>
            </a:r>
            <a:r>
              <a:rPr lang="en-US" dirty="0"/>
              <a:t>to identify </a:t>
            </a:r>
            <a:r>
              <a:rPr lang="en-US" dirty="0" smtClean="0"/>
              <a:t>learning progressions in the </a:t>
            </a:r>
            <a:r>
              <a:rPr lang="en-US" dirty="0"/>
              <a:t>selected standard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348" y="76200"/>
            <a:ext cx="4709652" cy="5839969"/>
          </a:xfrm>
          <a:prstGeom prst="rect">
            <a:avLst/>
          </a:prstGeom>
        </p:spPr>
      </p:pic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Learning Progressions vs. </a:t>
            </a:r>
            <a:br>
              <a:rPr lang="en-US" sz="3600" dirty="0" smtClean="0"/>
            </a:br>
            <a:r>
              <a:rPr lang="en-US" sz="3600" dirty="0" smtClean="0"/>
              <a:t>Learning Intentions</a:t>
            </a:r>
            <a:endParaRPr lang="en-US" sz="36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26" y="2062734"/>
            <a:ext cx="8151174" cy="3347466"/>
          </a:xfrm>
          <a:prstGeom prst="rect">
            <a:avLst/>
          </a:prstGeom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E2839-0D6C-5E42-BDBA-53DE52E10458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98704" y="1905000"/>
            <a:ext cx="8921496" cy="2514600"/>
          </a:xfrm>
        </p:spPr>
        <p:txBody>
          <a:bodyPr/>
          <a:lstStyle/>
          <a:p>
            <a:pPr marL="0" indent="0">
              <a:buNone/>
            </a:pPr>
            <a:r>
              <a:rPr lang="en-US" sz="3000" i="1" dirty="0" smtClean="0"/>
              <a:t>Read and discuss the four examples on pages 13-15.</a:t>
            </a:r>
          </a:p>
          <a:p>
            <a:r>
              <a:rPr lang="en-US" sz="3000" dirty="0" smtClean="0"/>
              <a:t>Are there points of divergence?</a:t>
            </a:r>
          </a:p>
          <a:p>
            <a:r>
              <a:rPr lang="en-US" sz="3000" dirty="0" smtClean="0"/>
              <a:t>How might we come to consensus? </a:t>
            </a:r>
          </a:p>
          <a:p>
            <a:endParaRPr lang="en-US" sz="3000" i="1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8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two examples on page 16 to apply this process. </a:t>
            </a:r>
          </a:p>
          <a:p>
            <a:r>
              <a:rPr lang="en-US" dirty="0" smtClean="0"/>
              <a:t>Follow the detailed instructions to complete the exercises.</a:t>
            </a:r>
          </a:p>
          <a:p>
            <a:r>
              <a:rPr lang="en-US" dirty="0" smtClean="0"/>
              <a:t>Check for understanding by viewing the possible answers in </a:t>
            </a:r>
            <a:r>
              <a:rPr lang="en-US" i="1" dirty="0" smtClean="0"/>
              <a:t>The Teacher Clarity Playbook </a:t>
            </a:r>
            <a:r>
              <a:rPr lang="en-US" dirty="0" smtClean="0"/>
              <a:t>appendix.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Individually or in teams, use the same process with your selected standard. </a:t>
            </a:r>
          </a:p>
          <a:p>
            <a:r>
              <a:rPr lang="en-US" dirty="0" smtClean="0"/>
              <a:t>Complete this on chart paper, or using digital collaboration tools.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8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PLC Conversations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3581400"/>
          </a:xfrm>
        </p:spPr>
        <p:txBody>
          <a:bodyPr/>
          <a:lstStyle/>
          <a:p>
            <a:pPr lvl="0"/>
            <a:r>
              <a:rPr lang="en-US" dirty="0"/>
              <a:t>What challenged you in this module?</a:t>
            </a:r>
          </a:p>
          <a:p>
            <a:pPr lvl="0"/>
            <a:r>
              <a:rPr lang="en-US" dirty="0"/>
              <a:t>How are learning progressions different from learning intentions, and why is this important?</a:t>
            </a:r>
          </a:p>
          <a:p>
            <a:pPr lvl="0"/>
            <a:r>
              <a:rPr lang="en-US" dirty="0"/>
              <a:t>How can you reach agreement about the learning progressions for a given standard?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7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Wrap Up: Why Are We Doing This?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2019 </a:t>
            </a:r>
            <a:r>
              <a:rPr lang="en-US" dirty="0" smtClean="0"/>
              <a:t>Corwin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3200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Learning progressions articulate a pathway to proficiency. The learning progressions are like tent poles for a unit of study in that they delineate the major supports for the standard. To use another metaphor, they are the stones that mark a path</a:t>
            </a:r>
            <a:r>
              <a:rPr lang="en-US" dirty="0" smtClean="0"/>
              <a:t>.” (p. 10)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81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DRC Master 6-12_1-20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PDRC Master 6-12_1-20-15</Template>
  <TotalTime>94</TotalTime>
  <Words>298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Arabic Typesetting</vt:lpstr>
      <vt:lpstr>Calibri</vt:lpstr>
      <vt:lpstr>Franklin Gothic Book</vt:lpstr>
      <vt:lpstr>Georgia</vt:lpstr>
      <vt:lpstr>Perpetua</vt:lpstr>
      <vt:lpstr>Wingdings 2</vt:lpstr>
      <vt:lpstr>PDRC Master 6-12_1-20-15</vt:lpstr>
      <vt:lpstr>Module 2. Sequencing Learning Progressions</vt:lpstr>
      <vt:lpstr>Objectives for Today</vt:lpstr>
      <vt:lpstr>PowerPoint Presentation</vt:lpstr>
      <vt:lpstr>Learning Progressions vs.  Learning Intentions</vt:lpstr>
      <vt:lpstr>Modeling</vt:lpstr>
      <vt:lpstr>Guided Practice </vt:lpstr>
      <vt:lpstr>On Your Own</vt:lpstr>
      <vt:lpstr>PLC Conversations</vt:lpstr>
      <vt:lpstr>Wrap Up: Why Are We Doing This?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Instruction</dc:title>
  <dc:creator>Nancy Allison</dc:creator>
  <cp:lastModifiedBy>Sharon Wu</cp:lastModifiedBy>
  <cp:revision>16</cp:revision>
  <dcterms:created xsi:type="dcterms:W3CDTF">2016-01-15T12:34:13Z</dcterms:created>
  <dcterms:modified xsi:type="dcterms:W3CDTF">2018-10-08T15:20:36Z</dcterms:modified>
</cp:coreProperties>
</file>