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4F195-67E6-4790-ACC1-7B312867B42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ED0E0-20F1-4CD1-85C5-7E295D8CB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8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ED0E0-20F1-4CD1-85C5-7E295D8CB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9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14400" y="3429000"/>
            <a:ext cx="7467600" cy="0"/>
          </a:xfrm>
          <a:prstGeom prst="line">
            <a:avLst/>
          </a:prstGeom>
          <a:ln w="28575">
            <a:solidFill>
              <a:srgbClr val="AA3F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4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6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0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6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57150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7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8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0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9718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73050"/>
            <a:ext cx="4724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971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4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85800"/>
            <a:ext cx="4572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4383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838200"/>
            <a:ext cx="3429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4288" y="9144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4288" y="990600"/>
            <a:ext cx="685800" cy="0"/>
          </a:xfrm>
          <a:prstGeom prst="line">
            <a:avLst/>
          </a:prstGeom>
          <a:ln w="1905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445763" y="662939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2" name="Oval 21"/>
          <p:cNvSpPr/>
          <p:nvPr userDrawn="1"/>
        </p:nvSpPr>
        <p:spPr>
          <a:xfrm>
            <a:off x="661984" y="726284"/>
            <a:ext cx="76201" cy="761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3" name="Oval 22"/>
          <p:cNvSpPr/>
          <p:nvPr userDrawn="1"/>
        </p:nvSpPr>
        <p:spPr>
          <a:xfrm>
            <a:off x="320040" y="815340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4" name="Oval 23"/>
          <p:cNvSpPr/>
          <p:nvPr userDrawn="1"/>
        </p:nvSpPr>
        <p:spPr>
          <a:xfrm>
            <a:off x="601024" y="89153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5" name="Oval 24"/>
          <p:cNvSpPr/>
          <p:nvPr userDrawn="1"/>
        </p:nvSpPr>
        <p:spPr>
          <a:xfrm>
            <a:off x="657696" y="952501"/>
            <a:ext cx="76201" cy="76198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9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AA3F3C"/>
          </a:solidFill>
          <a:latin typeface="Rockwell" panose="02060603020205020403" pitchFamily="18" charset="0"/>
          <a:ea typeface="Dotum" panose="020B0600000101010101" pitchFamily="34" charset="-127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1: Disciplinary Literacy and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FF0C40F8-E19A-41BF-9E38-36B162CD8F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first staff meeting of the year, your administrators announce that this year </a:t>
            </a:r>
            <a:r>
              <a:rPr lang="en-US" i="1" dirty="0"/>
              <a:t>all</a:t>
            </a:r>
            <a:r>
              <a:rPr lang="en-US" dirty="0"/>
              <a:t> teachers will teach reading and writing.</a:t>
            </a:r>
          </a:p>
          <a:p>
            <a:endParaRPr lang="en-US" dirty="0"/>
          </a:p>
          <a:p>
            <a:r>
              <a:rPr lang="en-US" dirty="0"/>
              <a:t>Write your honest reaction to this statement.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FF0C40F8-E19A-41BF-9E38-36B162CD8F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Participants will: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istinguish between content area reading and disciplinary literacy.</a:t>
            </a:r>
          </a:p>
          <a:p>
            <a:r>
              <a:rPr lang="en-US" dirty="0"/>
              <a:t>u</a:t>
            </a:r>
            <a:r>
              <a:rPr lang="en-US" dirty="0" smtClean="0"/>
              <a:t>nderstand the purpose of disciplinary literacy.</a:t>
            </a:r>
          </a:p>
          <a:p>
            <a:r>
              <a:rPr lang="en-US" dirty="0"/>
              <a:t> </a:t>
            </a:r>
            <a:r>
              <a:rPr lang="en-US" dirty="0" smtClean="0"/>
              <a:t>investigate how experts in the various disciplines read authentic texts.</a:t>
            </a:r>
          </a:p>
          <a:p>
            <a:r>
              <a:rPr lang="en-US" dirty="0"/>
              <a:t>b</a:t>
            </a:r>
            <a:r>
              <a:rPr lang="en-US" dirty="0" smtClean="0"/>
              <a:t>roaden their concept of texts appropriate for use in the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FF0C40F8-E19A-41BF-9E38-36B162CD8F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1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Disciplinary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Disciplinary Literacy involves the use of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reading,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reasoning,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investigating,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speaking,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writing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</a:t>
            </a:r>
            <a:r>
              <a:rPr lang="en-US" b="1" dirty="0">
                <a:solidFill>
                  <a:srgbClr val="AA3F3C"/>
                </a:solidFill>
              </a:rPr>
              <a:t>to</a:t>
            </a:r>
            <a:r>
              <a:rPr lang="en-US" dirty="0">
                <a:solidFill>
                  <a:srgbClr val="AA3F3C"/>
                </a:solidFill>
              </a:rPr>
              <a:t> </a:t>
            </a:r>
            <a:r>
              <a:rPr lang="en-US" b="1" dirty="0" smtClean="0">
                <a:solidFill>
                  <a:srgbClr val="AA3F3C"/>
                </a:solidFill>
              </a:rPr>
              <a:t>learn and form complex knowledge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AA3F3C"/>
                </a:solidFill>
              </a:rPr>
              <a:t>a</a:t>
            </a:r>
            <a:r>
              <a:rPr lang="en-US" b="1" dirty="0" smtClean="0">
                <a:solidFill>
                  <a:srgbClr val="AA3F3C"/>
                </a:solidFill>
              </a:rPr>
              <a:t>ppropriate to a particular discipline.</a:t>
            </a:r>
            <a:endParaRPr lang="en-US" b="1" dirty="0">
              <a:solidFill>
                <a:srgbClr val="AA3F3C"/>
              </a:solidFill>
            </a:endParaRPr>
          </a:p>
          <a:p>
            <a:pPr marL="457200" lvl="1" indent="0" algn="r">
              <a:buNone/>
            </a:pPr>
            <a:r>
              <a:rPr lang="en-US" dirty="0"/>
              <a:t> </a:t>
            </a:r>
            <a:r>
              <a:rPr lang="en-US" dirty="0" err="1"/>
              <a:t>McConachie</a:t>
            </a:r>
            <a:r>
              <a:rPr lang="en-US" dirty="0"/>
              <a:t>, 2010, p. 16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FF0C40F8-E19A-41BF-9E38-36B162CD8F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0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from ReLeah 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11" y="3200400"/>
            <a:ext cx="8229600" cy="2122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“…teachers…must </a:t>
            </a:r>
            <a:r>
              <a:rPr lang="en-US" sz="2400" dirty="0"/>
              <a:t>be given permission to use their professional expertise, preferably within PLCs or with colleagues, in selecting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texts</a:t>
            </a:r>
            <a:r>
              <a:rPr lang="en-US" sz="2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curriculum</a:t>
            </a:r>
            <a:r>
              <a:rPr lang="en-US" sz="2400" dirty="0"/>
              <a:t>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tasks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that push students beyond superficial facts to deeper understanding </a:t>
            </a:r>
            <a:r>
              <a:rPr lang="en-US" sz="2400" b="1" dirty="0" smtClean="0">
                <a:solidFill>
                  <a:srgbClr val="AA3F3C"/>
                </a:solidFill>
              </a:rPr>
              <a:t>through immersion in reading, writing, thinking, and social practices.”</a:t>
            </a:r>
            <a:endParaRPr lang="en-US" sz="2400" dirty="0">
              <a:solidFill>
                <a:srgbClr val="AA3F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FF0C40F8-E19A-41BF-9E38-36B162CD8F46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1447800"/>
            <a:ext cx="11430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385" y="3600846"/>
            <a:ext cx="7886700" cy="1123554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/>
              <a:t>What are the reading </a:t>
            </a:r>
            <a:r>
              <a:rPr lang="en-US" sz="3000" b="1" dirty="0">
                <a:solidFill>
                  <a:srgbClr val="AA3F3C"/>
                </a:solidFill>
              </a:rPr>
              <a:t>purposes</a:t>
            </a:r>
            <a:r>
              <a:rPr lang="en-US" sz="3000" dirty="0">
                <a:solidFill>
                  <a:srgbClr val="AA3F3C"/>
                </a:solidFill>
              </a:rPr>
              <a:t> </a:t>
            </a:r>
            <a:r>
              <a:rPr lang="en-US" sz="3000" dirty="0"/>
              <a:t>and </a:t>
            </a:r>
            <a:r>
              <a:rPr lang="en-US" sz="3000" b="1" dirty="0">
                <a:solidFill>
                  <a:srgbClr val="AA3F3C"/>
                </a:solidFill>
              </a:rPr>
              <a:t>habits</a:t>
            </a:r>
            <a:r>
              <a:rPr lang="en-US" sz="3000" dirty="0">
                <a:solidFill>
                  <a:srgbClr val="AA3F3C"/>
                </a:solidFill>
              </a:rPr>
              <a:t> </a:t>
            </a:r>
            <a:r>
              <a:rPr lang="en-US" sz="3000" dirty="0"/>
              <a:t>of people who work every day in these disciplines?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fld id="{CE0EFC8D-E417-4282-8EAD-6457107E9BA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AutoShape 2" descr="Image result for scientist"/>
          <p:cNvSpPr>
            <a:spLocks noChangeAspect="1" noChangeArrowheads="1"/>
          </p:cNvSpPr>
          <p:nvPr/>
        </p:nvSpPr>
        <p:spPr bwMode="auto">
          <a:xfrm>
            <a:off x="-23813" y="75485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AutoShape 4" descr="Image result for scientist"/>
          <p:cNvSpPr>
            <a:spLocks noChangeAspect="1" noChangeArrowheads="1"/>
          </p:cNvSpPr>
          <p:nvPr/>
        </p:nvSpPr>
        <p:spPr bwMode="auto">
          <a:xfrm>
            <a:off x="90488" y="869156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5067300"/>
            <a:ext cx="2580350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1554480"/>
            <a:ext cx="2468880" cy="16459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421" y="5067300"/>
            <a:ext cx="2342410" cy="1714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4" y="1562100"/>
            <a:ext cx="2575976" cy="171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381000"/>
            <a:ext cx="7504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AA3F3C"/>
                </a:solidFill>
                <a:latin typeface="Rockwell" panose="02060603020205020403" pitchFamily="18" charset="0"/>
              </a:rPr>
              <a:t>Reading in the Real World</a:t>
            </a:r>
            <a:endParaRPr lang="en-US" sz="4000" b="1" dirty="0">
              <a:solidFill>
                <a:srgbClr val="AA3F3C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76587"/>
            <a:ext cx="7886700" cy="2533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“…reading within a discipline doesn’t mean simply ‘unlocking’ the text or answering questions related to comprehension. It means students read for a purpose and consider what they are reading in light of the </a:t>
            </a:r>
            <a:r>
              <a:rPr lang="en-US" sz="2400" b="1" dirty="0">
                <a:solidFill>
                  <a:srgbClr val="AA3F3C"/>
                </a:solidFill>
              </a:rPr>
              <a:t>context</a:t>
            </a:r>
            <a:r>
              <a:rPr lang="en-US" sz="2400" dirty="0">
                <a:solidFill>
                  <a:srgbClr val="AA3F3C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AA3F3C"/>
                </a:solidFill>
              </a:rPr>
              <a:t>content</a:t>
            </a:r>
            <a:r>
              <a:rPr lang="en-US" sz="2400" dirty="0"/>
              <a:t>. Most important, they learn how to apply the knowledge they have gained through reading. “—</a:t>
            </a:r>
            <a:r>
              <a:rPr lang="en-US" sz="2400" dirty="0" err="1"/>
              <a:t>ReLeah</a:t>
            </a:r>
            <a:r>
              <a:rPr lang="en-US" sz="2400" dirty="0"/>
              <a:t> 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CE0EFC8D-E417-4282-8EAD-6457107E9BA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7" y="1640681"/>
            <a:ext cx="857250" cy="117871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30731" y="5775661"/>
            <a:ext cx="7886700" cy="54893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00" b="1" dirty="0"/>
              <a:t>So…what should our students be reading?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304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AA3F3C"/>
                </a:solidFill>
                <a:latin typeface="Rockwell" panose="02060603020205020403" pitchFamily="18" charset="0"/>
              </a:rPr>
              <a:t>A New View of Reading</a:t>
            </a:r>
            <a:endParaRPr lang="en-US" sz="4000" b="1" dirty="0">
              <a:solidFill>
                <a:srgbClr val="AA3F3C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2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from </a:t>
            </a:r>
            <a:r>
              <a:rPr lang="en-US" dirty="0" err="1" smtClean="0"/>
              <a:t>ReLeah</a:t>
            </a:r>
            <a:r>
              <a:rPr lang="en-US" dirty="0" smtClean="0"/>
              <a:t> 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78" y="3733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“…as </a:t>
            </a:r>
            <a:r>
              <a:rPr lang="en-US" dirty="0"/>
              <a:t>a content area </a:t>
            </a:r>
            <a:r>
              <a:rPr lang="en-US" dirty="0" smtClean="0"/>
              <a:t>teacher</a:t>
            </a:r>
            <a:r>
              <a:rPr lang="en-US" dirty="0"/>
              <a:t>, your job is to make </a:t>
            </a:r>
            <a:r>
              <a:rPr lang="en-US" b="1" dirty="0">
                <a:solidFill>
                  <a:srgbClr val="AA3F3C"/>
                </a:solidFill>
              </a:rPr>
              <a:t>engaging</a:t>
            </a:r>
            <a:r>
              <a:rPr lang="en-US" dirty="0">
                <a:solidFill>
                  <a:srgbClr val="AA3F3C"/>
                </a:solidFill>
              </a:rPr>
              <a:t>, </a:t>
            </a:r>
            <a:r>
              <a:rPr lang="en-US" b="1" dirty="0">
                <a:solidFill>
                  <a:srgbClr val="AA3F3C"/>
                </a:solidFill>
              </a:rPr>
              <a:t>disciplinary-relevant texts </a:t>
            </a:r>
            <a:r>
              <a:rPr lang="en-US" dirty="0"/>
              <a:t>available to your students, and give them time to read. </a:t>
            </a:r>
            <a:r>
              <a:rPr lang="en-US" dirty="0" smtClean="0"/>
              <a:t>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FF0C40F8-E19A-41BF-9E38-36B162CD8F46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447800"/>
            <a:ext cx="149629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7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Please read </a:t>
            </a:r>
            <a:r>
              <a:rPr lang="en-US" b="1" dirty="0">
                <a:solidFill>
                  <a:srgbClr val="AA3F3C"/>
                </a:solidFill>
              </a:rPr>
              <a:t>pp. </a:t>
            </a:r>
            <a:r>
              <a:rPr lang="en-US" b="1" dirty="0">
                <a:solidFill>
                  <a:srgbClr val="AA3F3C"/>
                </a:solidFill>
              </a:rPr>
              <a:t>1-33 </a:t>
            </a:r>
            <a:r>
              <a:rPr lang="en-US" dirty="0" smtClean="0"/>
              <a:t>in </a:t>
            </a:r>
            <a:r>
              <a:rPr lang="en-US" b="1" i="1" dirty="0" smtClean="0"/>
              <a:t>This Is Disciplinary Literacy </a:t>
            </a:r>
            <a:r>
              <a:rPr lang="en-US" dirty="0" smtClean="0"/>
              <a:t>to deepen your knowledge and understanding of what we’ve discussed today.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Locate one </a:t>
            </a:r>
            <a:r>
              <a:rPr lang="en-US" b="1" dirty="0" smtClean="0">
                <a:solidFill>
                  <a:srgbClr val="AA3F3C"/>
                </a:solidFill>
              </a:rPr>
              <a:t>authentic text </a:t>
            </a:r>
            <a:r>
              <a:rPr lang="en-US" dirty="0" smtClean="0"/>
              <a:t>you can use with your students to develop complex knowledge of your subject.</a:t>
            </a:r>
          </a:p>
          <a:p>
            <a:pPr lvl="0"/>
            <a:r>
              <a:rPr lang="en-US" dirty="0" smtClean="0"/>
              <a:t>Come back prepared to talk to a partner about </a:t>
            </a:r>
            <a:r>
              <a:rPr lang="en-US" dirty="0"/>
              <a:t>why it is an authentic choice and which of the specific purposes and habits listed in </a:t>
            </a:r>
            <a:r>
              <a:rPr lang="en-US" b="1" dirty="0"/>
              <a:t>Handout 1 </a:t>
            </a:r>
            <a:r>
              <a:rPr lang="en-US" dirty="0"/>
              <a:t>this reading would foster.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1-</a:t>
            </a:r>
            <a:fld id="{FF0C40F8-E19A-41BF-9E38-36B162CD8F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PLG PPT Template_Lent</Template>
  <TotalTime>109</TotalTime>
  <Words>392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Module 1: Disciplinary Literacy and Reading</vt:lpstr>
      <vt:lpstr>Reflection</vt:lpstr>
      <vt:lpstr>Objectives for Today</vt:lpstr>
      <vt:lpstr>Disciplinary Literacy</vt:lpstr>
      <vt:lpstr>Guidance from ReLeah Lent</vt:lpstr>
      <vt:lpstr>PowerPoint Presentation</vt:lpstr>
      <vt:lpstr>PowerPoint Presentation</vt:lpstr>
      <vt:lpstr>Direction from ReLeah Lent</vt:lpstr>
      <vt:lpstr>Bring It Back Assignment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Disciplinary Literacy and Reading</dc:title>
  <dc:creator>Nancy Allison</dc:creator>
  <cp:lastModifiedBy>conv</cp:lastModifiedBy>
  <cp:revision>12</cp:revision>
  <dcterms:created xsi:type="dcterms:W3CDTF">2015-06-08T21:01:12Z</dcterms:created>
  <dcterms:modified xsi:type="dcterms:W3CDTF">2023-04-19T11:05:11Z</dcterms:modified>
</cp:coreProperties>
</file>