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8" r:id="rId3"/>
    <p:sldId id="271" r:id="rId4"/>
    <p:sldId id="257" r:id="rId5"/>
    <p:sldId id="259" r:id="rId6"/>
    <p:sldId id="262" r:id="rId7"/>
    <p:sldId id="263" r:id="rId8"/>
    <p:sldId id="264" r:id="rId9"/>
    <p:sldId id="265" r:id="rId10"/>
    <p:sldId id="266" r:id="rId11"/>
    <p:sldId id="260" r:id="rId12"/>
    <p:sldId id="261" r:id="rId13"/>
    <p:sldId id="268" r:id="rId14"/>
    <p:sldId id="269" r:id="rId15"/>
    <p:sldId id="267"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3F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44" y="-3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A47EC2-D9AC-43B0-BC12-6155954A7758}" type="datetimeFigureOut">
              <a:rPr lang="en-US" smtClean="0"/>
              <a:t>4/19/2023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19605E-9F2D-4978-B4BC-7B2E24D5CBB1}" type="slidenum">
              <a:rPr lang="en-US" smtClean="0"/>
              <a:t>‹#›</a:t>
            </a:fld>
            <a:endParaRPr lang="en-US"/>
          </a:p>
        </p:txBody>
      </p:sp>
    </p:spTree>
    <p:extLst>
      <p:ext uri="{BB962C8B-B14F-4D97-AF65-F5344CB8AC3E}">
        <p14:creationId xmlns:p14="http://schemas.microsoft.com/office/powerpoint/2010/main" val="3940256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19605E-9F2D-4978-B4BC-7B2E24D5CBB1}" type="slidenum">
              <a:rPr lang="en-US" smtClean="0"/>
              <a:t>4</a:t>
            </a:fld>
            <a:endParaRPr lang="en-US"/>
          </a:p>
        </p:txBody>
      </p:sp>
    </p:spTree>
    <p:extLst>
      <p:ext uri="{BB962C8B-B14F-4D97-AF65-F5344CB8AC3E}">
        <p14:creationId xmlns:p14="http://schemas.microsoft.com/office/powerpoint/2010/main" val="1200647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3" name="Date Placeholder 3"/>
          <p:cNvSpPr>
            <a:spLocks noGrp="1"/>
          </p:cNvSpPr>
          <p:nvPr>
            <p:ph type="dt" sz="half" idx="2"/>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sp>
        <p:nvSpPr>
          <p:cNvPr id="14" name="Slide Number Placeholder 5"/>
          <p:cNvSpPr>
            <a:spLocks noGrp="1"/>
          </p:cNvSpPr>
          <p:nvPr>
            <p:ph type="sldNum" sz="quarter" idx="4"/>
          </p:nvPr>
        </p:nvSpPr>
        <p:spPr>
          <a:xfrm>
            <a:off x="8305800" y="6356350"/>
            <a:ext cx="3810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0C40F8-E19A-41BF-9E38-36B162CD8F46}" type="slidenum">
              <a:rPr lang="en-US" smtClean="0"/>
              <a:t>‹#›</a:t>
            </a:fld>
            <a:endParaRPr lang="en-US" dirty="0"/>
          </a:p>
        </p:txBody>
      </p:sp>
      <p:cxnSp>
        <p:nvCxnSpPr>
          <p:cNvPr id="15" name="Straight Connector 14"/>
          <p:cNvCxnSpPr/>
          <p:nvPr userDrawn="1"/>
        </p:nvCxnSpPr>
        <p:spPr>
          <a:xfrm>
            <a:off x="914400" y="3429000"/>
            <a:ext cx="7467600" cy="0"/>
          </a:xfrm>
          <a:prstGeom prst="line">
            <a:avLst/>
          </a:prstGeom>
          <a:ln w="28575">
            <a:solidFill>
              <a:srgbClr val="AA3F3C"/>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8491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FF0C40F8-E19A-41BF-9E38-36B162CD8F46}" type="slidenum">
              <a:rPr lang="en-US" smtClean="0"/>
              <a:t>‹#›</a:t>
            </a:fld>
            <a:endParaRPr lang="en-US"/>
          </a:p>
        </p:txBody>
      </p:sp>
      <p:sp>
        <p:nvSpPr>
          <p:cNvPr id="7" name="Date Placeholder 3"/>
          <p:cNvSpPr>
            <a:spLocks noGrp="1"/>
          </p:cNvSpPr>
          <p:nvPr>
            <p:ph type="dt" sz="half" idx="2"/>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cxnSp>
        <p:nvCxnSpPr>
          <p:cNvPr id="8" name="Straight Connector 7"/>
          <p:cNvCxnSpPr/>
          <p:nvPr userDrawn="1"/>
        </p:nvCxnSpPr>
        <p:spPr>
          <a:xfrm>
            <a:off x="914400" y="1371600"/>
            <a:ext cx="7467600" cy="0"/>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566611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FF0C40F8-E19A-41BF-9E38-36B162CD8F46}" type="slidenum">
              <a:rPr lang="en-US" smtClean="0"/>
              <a:t>‹#›</a:t>
            </a:fld>
            <a:endParaRPr lang="en-US"/>
          </a:p>
        </p:txBody>
      </p:sp>
      <p:sp>
        <p:nvSpPr>
          <p:cNvPr id="7" name="Date Placeholder 3"/>
          <p:cNvSpPr>
            <a:spLocks noGrp="1"/>
          </p:cNvSpPr>
          <p:nvPr>
            <p:ph type="dt" sz="half" idx="2"/>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spTree>
    <p:extLst>
      <p:ext uri="{BB962C8B-B14F-4D97-AF65-F5344CB8AC3E}">
        <p14:creationId xmlns:p14="http://schemas.microsoft.com/office/powerpoint/2010/main" val="9920096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FF0C40F8-E19A-41BF-9E38-36B162CD8F46}" type="slidenum">
              <a:rPr lang="en-US" smtClean="0"/>
              <a:t>‹#›</a:t>
            </a:fld>
            <a:endParaRPr lang="en-US"/>
          </a:p>
        </p:txBody>
      </p:sp>
      <p:sp>
        <p:nvSpPr>
          <p:cNvPr id="12" name="Date Placeholder 3"/>
          <p:cNvSpPr>
            <a:spLocks noGrp="1"/>
          </p:cNvSpPr>
          <p:nvPr>
            <p:ph type="dt" sz="half" idx="2"/>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cxnSp>
        <p:nvCxnSpPr>
          <p:cNvPr id="13" name="Straight Connector 12"/>
          <p:cNvCxnSpPr/>
          <p:nvPr userDrawn="1"/>
        </p:nvCxnSpPr>
        <p:spPr>
          <a:xfrm>
            <a:off x="914400" y="1371600"/>
            <a:ext cx="7467600" cy="0"/>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51687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FF0C40F8-E19A-41BF-9E38-36B162CD8F46}" type="slidenum">
              <a:rPr lang="en-US" smtClean="0"/>
              <a:t>‹#›</a:t>
            </a:fld>
            <a:endParaRPr lang="en-US"/>
          </a:p>
        </p:txBody>
      </p:sp>
      <p:sp>
        <p:nvSpPr>
          <p:cNvPr id="10" name="Date Placeholder 3"/>
          <p:cNvSpPr>
            <a:spLocks noGrp="1"/>
          </p:cNvSpPr>
          <p:nvPr>
            <p:ph type="dt" sz="half" idx="2"/>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cxnSp>
        <p:nvCxnSpPr>
          <p:cNvPr id="11" name="Straight Connector 10"/>
          <p:cNvCxnSpPr/>
          <p:nvPr userDrawn="1"/>
        </p:nvCxnSpPr>
        <p:spPr>
          <a:xfrm>
            <a:off x="914400" y="5715000"/>
            <a:ext cx="7467600" cy="0"/>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96793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FF0C40F8-E19A-41BF-9E38-36B162CD8F46}" type="slidenum">
              <a:rPr lang="en-US" smtClean="0"/>
              <a:t>‹#›</a:t>
            </a:fld>
            <a:endParaRPr lang="en-US"/>
          </a:p>
        </p:txBody>
      </p:sp>
      <p:sp>
        <p:nvSpPr>
          <p:cNvPr id="11" name="Date Placeholder 3"/>
          <p:cNvSpPr>
            <a:spLocks noGrp="1"/>
          </p:cNvSpPr>
          <p:nvPr>
            <p:ph type="dt" sz="half" idx="13"/>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cxnSp>
        <p:nvCxnSpPr>
          <p:cNvPr id="12" name="Straight Connector 11"/>
          <p:cNvCxnSpPr/>
          <p:nvPr userDrawn="1"/>
        </p:nvCxnSpPr>
        <p:spPr>
          <a:xfrm>
            <a:off x="914400" y="1371600"/>
            <a:ext cx="7467600" cy="0"/>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880883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FF0C40F8-E19A-41BF-9E38-36B162CD8F46}" type="slidenum">
              <a:rPr lang="en-US" smtClean="0"/>
              <a:t>‹#›</a:t>
            </a:fld>
            <a:endParaRPr lang="en-US"/>
          </a:p>
        </p:txBody>
      </p:sp>
      <p:sp>
        <p:nvSpPr>
          <p:cNvPr id="10" name="Date Placeholder 3"/>
          <p:cNvSpPr>
            <a:spLocks noGrp="1"/>
          </p:cNvSpPr>
          <p:nvPr>
            <p:ph type="dt" sz="half" idx="13"/>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cxnSp>
        <p:nvCxnSpPr>
          <p:cNvPr id="11" name="Straight Connector 10"/>
          <p:cNvCxnSpPr/>
          <p:nvPr userDrawn="1"/>
        </p:nvCxnSpPr>
        <p:spPr>
          <a:xfrm>
            <a:off x="914400" y="1371600"/>
            <a:ext cx="7467600" cy="0"/>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198814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FF0C40F8-E19A-41BF-9E38-36B162CD8F46}" type="slidenum">
              <a:rPr lang="en-US" smtClean="0"/>
              <a:t>‹#›</a:t>
            </a:fld>
            <a:endParaRPr lang="en-US"/>
          </a:p>
        </p:txBody>
      </p:sp>
      <p:sp>
        <p:nvSpPr>
          <p:cNvPr id="6" name="Date Placeholder 3"/>
          <p:cNvSpPr>
            <a:spLocks noGrp="1"/>
          </p:cNvSpPr>
          <p:nvPr>
            <p:ph type="dt" sz="half" idx="2"/>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cxnSp>
        <p:nvCxnSpPr>
          <p:cNvPr id="7" name="Straight Connector 6"/>
          <p:cNvCxnSpPr/>
          <p:nvPr userDrawn="1"/>
        </p:nvCxnSpPr>
        <p:spPr>
          <a:xfrm>
            <a:off x="914400" y="1371600"/>
            <a:ext cx="7467600" cy="0"/>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78890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F0C40F8-E19A-41BF-9E38-36B162CD8F46}" type="slidenum">
              <a:rPr lang="en-US" smtClean="0"/>
              <a:t>‹#›</a:t>
            </a:fld>
            <a:endParaRPr lang="en-US"/>
          </a:p>
        </p:txBody>
      </p:sp>
      <p:sp>
        <p:nvSpPr>
          <p:cNvPr id="5" name="Date Placeholder 3"/>
          <p:cNvSpPr>
            <a:spLocks noGrp="1"/>
          </p:cNvSpPr>
          <p:nvPr>
            <p:ph type="dt" sz="half" idx="2"/>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spTree>
    <p:extLst>
      <p:ext uri="{BB962C8B-B14F-4D97-AF65-F5344CB8AC3E}">
        <p14:creationId xmlns:p14="http://schemas.microsoft.com/office/powerpoint/2010/main" val="299040714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200" y="273050"/>
            <a:ext cx="2971800" cy="1162050"/>
          </a:xfrm>
        </p:spPr>
        <p:txBody>
          <a:bodyPr anchor="b"/>
          <a:lstStyle>
            <a:lvl1pPr algn="l">
              <a:defRPr sz="2000" b="1" baseline="0"/>
            </a:lvl1pPr>
          </a:lstStyle>
          <a:p>
            <a:r>
              <a:rPr lang="en-US" smtClean="0"/>
              <a:t>Click to edit Master title style</a:t>
            </a:r>
            <a:endParaRPr lang="en-US" dirty="0"/>
          </a:p>
        </p:txBody>
      </p:sp>
      <p:sp>
        <p:nvSpPr>
          <p:cNvPr id="3" name="Content Placeholder 2"/>
          <p:cNvSpPr>
            <a:spLocks noGrp="1"/>
          </p:cNvSpPr>
          <p:nvPr>
            <p:ph idx="1"/>
          </p:nvPr>
        </p:nvSpPr>
        <p:spPr>
          <a:xfrm>
            <a:off x="3962400" y="273050"/>
            <a:ext cx="4724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8200" y="1435100"/>
            <a:ext cx="29718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FF0C40F8-E19A-41BF-9E38-36B162CD8F46}" type="slidenum">
              <a:rPr lang="en-US" smtClean="0"/>
              <a:t>‹#›</a:t>
            </a:fld>
            <a:endParaRPr lang="en-US"/>
          </a:p>
        </p:txBody>
      </p:sp>
      <p:sp>
        <p:nvSpPr>
          <p:cNvPr id="8" name="Date Placeholder 3"/>
          <p:cNvSpPr>
            <a:spLocks noGrp="1"/>
          </p:cNvSpPr>
          <p:nvPr>
            <p:ph type="dt" sz="half" idx="13"/>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spTree>
    <p:extLst>
      <p:ext uri="{BB962C8B-B14F-4D97-AF65-F5344CB8AC3E}">
        <p14:creationId xmlns:p14="http://schemas.microsoft.com/office/powerpoint/2010/main" val="158910139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FF0C40F8-E19A-41BF-9E38-36B162CD8F46}" type="slidenum">
              <a:rPr lang="en-US" smtClean="0"/>
              <a:t>‹#›</a:t>
            </a:fld>
            <a:endParaRPr lang="en-US"/>
          </a:p>
        </p:txBody>
      </p:sp>
      <p:sp>
        <p:nvSpPr>
          <p:cNvPr id="8" name="Date Placeholder 3"/>
          <p:cNvSpPr>
            <a:spLocks noGrp="1"/>
          </p:cNvSpPr>
          <p:nvPr>
            <p:ph type="dt" sz="half" idx="13"/>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spTree>
    <p:extLst>
      <p:ext uri="{BB962C8B-B14F-4D97-AF65-F5344CB8AC3E}">
        <p14:creationId xmlns:p14="http://schemas.microsoft.com/office/powerpoint/2010/main" val="22028476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777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Copyright Line</a:t>
            </a:r>
            <a:endParaRPr lang="en-US" dirty="0"/>
          </a:p>
        </p:txBody>
      </p:sp>
      <p:sp>
        <p:nvSpPr>
          <p:cNvPr id="6" name="Slide Number Placeholder 5"/>
          <p:cNvSpPr>
            <a:spLocks noGrp="1"/>
          </p:cNvSpPr>
          <p:nvPr>
            <p:ph type="sldNum" sz="quarter" idx="4"/>
          </p:nvPr>
        </p:nvSpPr>
        <p:spPr>
          <a:xfrm>
            <a:off x="8305800" y="6356350"/>
            <a:ext cx="3810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0C40F8-E19A-41BF-9E38-36B162CD8F46}" type="slidenum">
              <a:rPr lang="en-US" smtClean="0"/>
              <a:t>‹#›</a:t>
            </a:fld>
            <a:endParaRPr lang="en-US" dirty="0"/>
          </a:p>
        </p:txBody>
      </p:sp>
      <p:cxnSp>
        <p:nvCxnSpPr>
          <p:cNvPr id="12" name="Straight Connector 11"/>
          <p:cNvCxnSpPr/>
          <p:nvPr userDrawn="1"/>
        </p:nvCxnSpPr>
        <p:spPr>
          <a:xfrm>
            <a:off x="0" y="685800"/>
            <a:ext cx="457200" cy="0"/>
          </a:xfrm>
          <a:prstGeom prst="line">
            <a:avLst/>
          </a:prstGeom>
          <a:ln w="12700">
            <a:solidFill>
              <a:srgbClr val="AA3F3C"/>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0" y="764383"/>
            <a:ext cx="685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0" y="838200"/>
            <a:ext cx="342900" cy="0"/>
          </a:xfrm>
          <a:prstGeom prst="line">
            <a:avLst/>
          </a:prstGeom>
          <a:ln w="12700">
            <a:solidFill>
              <a:srgbClr val="AA3F3C"/>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4288" y="914400"/>
            <a:ext cx="609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4288" y="990600"/>
            <a:ext cx="685800" cy="0"/>
          </a:xfrm>
          <a:prstGeom prst="line">
            <a:avLst/>
          </a:prstGeom>
          <a:ln w="19050">
            <a:solidFill>
              <a:srgbClr val="AA3F3C"/>
            </a:solidFill>
          </a:ln>
        </p:spPr>
        <p:style>
          <a:lnRef idx="1">
            <a:schemeClr val="accent1"/>
          </a:lnRef>
          <a:fillRef idx="0">
            <a:schemeClr val="accent1"/>
          </a:fillRef>
          <a:effectRef idx="0">
            <a:schemeClr val="accent1"/>
          </a:effectRef>
          <a:fontRef idx="minor">
            <a:schemeClr val="tx1"/>
          </a:fontRef>
        </p:style>
      </p:cxnSp>
      <p:sp>
        <p:nvSpPr>
          <p:cNvPr id="21" name="Oval 20"/>
          <p:cNvSpPr/>
          <p:nvPr userDrawn="1"/>
        </p:nvSpPr>
        <p:spPr>
          <a:xfrm>
            <a:off x="445763" y="662939"/>
            <a:ext cx="45719" cy="45719"/>
          </a:xfrm>
          <a:prstGeom prst="ellipse">
            <a:avLst/>
          </a:prstGeom>
          <a:solidFill>
            <a:srgbClr val="AA3F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22" name="Oval 21"/>
          <p:cNvSpPr/>
          <p:nvPr userDrawn="1"/>
        </p:nvSpPr>
        <p:spPr>
          <a:xfrm>
            <a:off x="661984" y="726284"/>
            <a:ext cx="76201" cy="7619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23" name="Oval 22"/>
          <p:cNvSpPr/>
          <p:nvPr userDrawn="1"/>
        </p:nvSpPr>
        <p:spPr>
          <a:xfrm>
            <a:off x="320040" y="815340"/>
            <a:ext cx="45719" cy="45719"/>
          </a:xfrm>
          <a:prstGeom prst="ellipse">
            <a:avLst/>
          </a:prstGeom>
          <a:solidFill>
            <a:srgbClr val="AA3F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24" name="Oval 23"/>
          <p:cNvSpPr/>
          <p:nvPr userDrawn="1"/>
        </p:nvSpPr>
        <p:spPr>
          <a:xfrm>
            <a:off x="601024" y="891539"/>
            <a:ext cx="45719" cy="4571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25" name="Oval 24"/>
          <p:cNvSpPr/>
          <p:nvPr userDrawn="1"/>
        </p:nvSpPr>
        <p:spPr>
          <a:xfrm>
            <a:off x="657696" y="952501"/>
            <a:ext cx="76201" cy="76198"/>
          </a:xfrm>
          <a:prstGeom prst="ellipse">
            <a:avLst/>
          </a:prstGeom>
          <a:solidFill>
            <a:srgbClr val="AA3F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Tree>
    <p:extLst>
      <p:ext uri="{BB962C8B-B14F-4D97-AF65-F5344CB8AC3E}">
        <p14:creationId xmlns:p14="http://schemas.microsoft.com/office/powerpoint/2010/main" val="3696115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000" b="1" kern="1200">
          <a:solidFill>
            <a:srgbClr val="AA3F3C"/>
          </a:solidFill>
          <a:latin typeface="Rockwell" panose="02060603020205020403" pitchFamily="18" charset="0"/>
          <a:ea typeface="Dotum" panose="020B0600000101010101" pitchFamily="34" charset="-127"/>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Module 6: Effective Inquiry in Content Area Classrooms</a:t>
            </a:r>
            <a:endParaRPr lang="en-US" dirty="0"/>
          </a:p>
        </p:txBody>
      </p:sp>
      <p:sp>
        <p:nvSpPr>
          <p:cNvPr id="3" name="Subtitle 2"/>
          <p:cNvSpPr>
            <a:spLocks noGrp="1"/>
          </p:cNvSpPr>
          <p:nvPr>
            <p:ph type="subTitle" idx="1"/>
          </p:nvPr>
        </p:nvSpPr>
        <p:spPr/>
        <p:txBody>
          <a:bodyPr/>
          <a:lstStyle/>
          <a:p>
            <a:r>
              <a:rPr lang="en-US" dirty="0" smtClean="0"/>
              <a:t>By ReLeah Lent</a:t>
            </a:r>
            <a:endParaRPr lang="en-US" dirty="0"/>
          </a:p>
        </p:txBody>
      </p:sp>
      <p:sp>
        <p:nvSpPr>
          <p:cNvPr id="4" name="Slide Number Placeholder 3"/>
          <p:cNvSpPr>
            <a:spLocks noGrp="1"/>
          </p:cNvSpPr>
          <p:nvPr>
            <p:ph type="sldNum" sz="quarter" idx="4"/>
          </p:nvPr>
        </p:nvSpPr>
        <p:spPr>
          <a:xfrm>
            <a:off x="7467600" y="6400800"/>
            <a:ext cx="1181100" cy="365125"/>
          </a:xfrm>
        </p:spPr>
        <p:txBody>
          <a:bodyPr/>
          <a:lstStyle/>
          <a:p>
            <a:r>
              <a:rPr lang="en-US" dirty="0" smtClean="0"/>
              <a:t>6-</a:t>
            </a:r>
            <a:fld id="{FF0C40F8-E19A-41BF-9E38-36B162CD8F46}" type="slidenum">
              <a:rPr lang="en-US" smtClean="0"/>
              <a:t>1</a:t>
            </a:fld>
            <a:endParaRPr lang="en-US" dirty="0"/>
          </a:p>
        </p:txBody>
      </p:sp>
    </p:spTree>
    <p:extLst>
      <p:ext uri="{BB962C8B-B14F-4D97-AF65-F5344CB8AC3E}">
        <p14:creationId xmlns:p14="http://schemas.microsoft.com/office/powerpoint/2010/main" val="750381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Mystery</a:t>
            </a:r>
            <a:endParaRPr lang="en-US" dirty="0"/>
          </a:p>
        </p:txBody>
      </p:sp>
      <p:sp>
        <p:nvSpPr>
          <p:cNvPr id="3" name="Content Placeholder 2"/>
          <p:cNvSpPr>
            <a:spLocks noGrp="1"/>
          </p:cNvSpPr>
          <p:nvPr>
            <p:ph idx="1"/>
          </p:nvPr>
        </p:nvSpPr>
        <p:spPr>
          <a:xfrm>
            <a:off x="457200" y="1600200"/>
            <a:ext cx="8229600" cy="5121275"/>
          </a:xfrm>
        </p:spPr>
        <p:txBody>
          <a:bodyPr>
            <a:normAutofit/>
          </a:bodyPr>
          <a:lstStyle/>
          <a:p>
            <a:pPr marL="0" indent="0">
              <a:buNone/>
            </a:pPr>
            <a:endParaRPr lang="en-US" b="1" dirty="0" smtClean="0"/>
          </a:p>
          <a:p>
            <a:pPr marL="0" indent="0">
              <a:buNone/>
            </a:pPr>
            <a:endParaRPr lang="en-US" b="1" dirty="0"/>
          </a:p>
          <a:p>
            <a:pPr marL="0" indent="0">
              <a:buNone/>
            </a:pPr>
            <a:endParaRPr lang="en-US" b="1" dirty="0" smtClean="0"/>
          </a:p>
          <a:p>
            <a:pPr marL="0" indent="0">
              <a:buNone/>
            </a:pPr>
            <a:endParaRPr lang="en-US" b="1" dirty="0"/>
          </a:p>
          <a:p>
            <a:pPr marL="0" indent="0">
              <a:buNone/>
            </a:pPr>
            <a:endParaRPr lang="en-US" b="1" dirty="0" smtClean="0"/>
          </a:p>
          <a:p>
            <a:pPr marL="0" indent="0">
              <a:buNone/>
            </a:pPr>
            <a:r>
              <a:rPr lang="en-US" dirty="0" smtClean="0"/>
              <a:t>“A </a:t>
            </a:r>
            <a:r>
              <a:rPr lang="en-US" dirty="0"/>
              <a:t>mystery is a hook for learning and students will respond enthusiastically if they can act as investigators rather than as passive learners</a:t>
            </a:r>
            <a:r>
              <a:rPr lang="en-US" dirty="0" smtClean="0"/>
              <a:t>.”</a:t>
            </a:r>
            <a:endParaRPr lang="en-US" dirty="0"/>
          </a:p>
          <a:p>
            <a:pPr marL="0" indent="0" algn="r">
              <a:buNone/>
            </a:pPr>
            <a:r>
              <a:rPr lang="en-US" sz="2400" dirty="0" smtClean="0"/>
              <a:t>—ReLeah Lent</a:t>
            </a:r>
            <a:endParaRPr lang="en-US" sz="2400" dirty="0"/>
          </a:p>
        </p:txBody>
      </p:sp>
      <p:sp>
        <p:nvSpPr>
          <p:cNvPr id="4" name="Slide Number Placeholder 3"/>
          <p:cNvSpPr>
            <a:spLocks noGrp="1"/>
          </p:cNvSpPr>
          <p:nvPr>
            <p:ph type="sldNum" sz="quarter" idx="12"/>
          </p:nvPr>
        </p:nvSpPr>
        <p:spPr>
          <a:xfrm>
            <a:off x="7848600" y="6356350"/>
            <a:ext cx="838200" cy="365125"/>
          </a:xfrm>
        </p:spPr>
        <p:txBody>
          <a:bodyPr/>
          <a:lstStyle/>
          <a:p>
            <a:r>
              <a:rPr lang="en-US" dirty="0" smtClean="0"/>
              <a:t>6-</a:t>
            </a:r>
            <a:fld id="{FF0C40F8-E19A-41BF-9E38-36B162CD8F46}" type="slidenum">
              <a:rPr lang="en-US" smtClean="0"/>
              <a:t>10</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1590805"/>
            <a:ext cx="4119648" cy="2743200"/>
          </a:xfrm>
          <a:prstGeom prst="rect">
            <a:avLst/>
          </a:prstGeom>
        </p:spPr>
      </p:pic>
    </p:spTree>
    <p:extLst>
      <p:ext uri="{BB962C8B-B14F-4D97-AF65-F5344CB8AC3E}">
        <p14:creationId xmlns:p14="http://schemas.microsoft.com/office/powerpoint/2010/main" val="35269811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Personality of Questions</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3600" dirty="0" smtClean="0"/>
          </a:p>
          <a:p>
            <a:pPr marL="0" indent="0" algn="ctr">
              <a:buNone/>
            </a:pPr>
            <a:r>
              <a:rPr lang="en-US" sz="3600" dirty="0" smtClean="0"/>
              <a:t>The Skeptics’ Questions</a:t>
            </a:r>
          </a:p>
          <a:p>
            <a:pPr marL="0" indent="0" algn="ctr">
              <a:buNone/>
            </a:pPr>
            <a:endParaRPr lang="en-US" sz="3600" dirty="0" smtClean="0"/>
          </a:p>
          <a:p>
            <a:pPr marL="0" indent="0" algn="ctr">
              <a:buNone/>
            </a:pPr>
            <a:r>
              <a:rPr lang="en-US" sz="2800" dirty="0"/>
              <a:t>Skeptics question everything, doubting validity until they have proven it for themselves</a:t>
            </a:r>
            <a:r>
              <a:rPr lang="en-US" sz="1600" dirty="0"/>
              <a:t/>
            </a:r>
            <a:br>
              <a:rPr lang="en-US" sz="1600" dirty="0"/>
            </a:br>
            <a:endParaRPr lang="en-US" sz="1600" dirty="0"/>
          </a:p>
          <a:p>
            <a:pPr marL="0" indent="0" algn="ctr">
              <a:buNone/>
            </a:pPr>
            <a:endParaRPr lang="en-US" sz="3600" dirty="0" smtClean="0"/>
          </a:p>
        </p:txBody>
      </p:sp>
      <p:sp>
        <p:nvSpPr>
          <p:cNvPr id="4" name="Slide Number Placeholder 3"/>
          <p:cNvSpPr>
            <a:spLocks noGrp="1"/>
          </p:cNvSpPr>
          <p:nvPr>
            <p:ph type="sldNum" sz="quarter" idx="12"/>
          </p:nvPr>
        </p:nvSpPr>
        <p:spPr>
          <a:xfrm>
            <a:off x="7924800" y="6356350"/>
            <a:ext cx="762000" cy="365125"/>
          </a:xfrm>
        </p:spPr>
        <p:txBody>
          <a:bodyPr/>
          <a:lstStyle/>
          <a:p>
            <a:r>
              <a:rPr lang="en-US" dirty="0" smtClean="0"/>
              <a:t>6-</a:t>
            </a:r>
            <a:fld id="{FF0C40F8-E19A-41BF-9E38-36B162CD8F46}" type="slidenum">
              <a:rPr lang="en-US" smtClean="0"/>
              <a:t>11</a:t>
            </a:fld>
            <a:endParaRPr lang="en-US" dirty="0"/>
          </a:p>
        </p:txBody>
      </p:sp>
    </p:spTree>
    <p:extLst>
      <p:ext uri="{BB962C8B-B14F-4D97-AF65-F5344CB8AC3E}">
        <p14:creationId xmlns:p14="http://schemas.microsoft.com/office/powerpoint/2010/main" val="3208084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Value of Skepticism</a:t>
            </a:r>
            <a:endParaRPr lang="en-US" dirty="0"/>
          </a:p>
        </p:txBody>
      </p:sp>
      <p:sp>
        <p:nvSpPr>
          <p:cNvPr id="4" name="Slide Number Placeholder 3"/>
          <p:cNvSpPr>
            <a:spLocks noGrp="1"/>
          </p:cNvSpPr>
          <p:nvPr>
            <p:ph type="sldNum" sz="quarter" idx="12"/>
          </p:nvPr>
        </p:nvSpPr>
        <p:spPr/>
        <p:txBody>
          <a:bodyPr/>
          <a:lstStyle/>
          <a:p>
            <a:fld id="{FF0C40F8-E19A-41BF-9E38-36B162CD8F46}" type="slidenum">
              <a:rPr lang="en-US" smtClean="0"/>
              <a:t>12</a:t>
            </a:fld>
            <a:endParaRPr lang="en-US"/>
          </a:p>
        </p:txBody>
      </p:sp>
      <p:sp>
        <p:nvSpPr>
          <p:cNvPr id="5" name="Content Placeholder 4"/>
          <p:cNvSpPr>
            <a:spLocks noGrp="1"/>
          </p:cNvSpPr>
          <p:nvPr>
            <p:ph idx="1"/>
          </p:nvPr>
        </p:nvSpPr>
        <p:spPr>
          <a:xfrm>
            <a:off x="457200" y="1447800"/>
            <a:ext cx="8229600" cy="5115246"/>
          </a:xfrm>
          <a:prstGeom prst="rect">
            <a:avLst/>
          </a:prstGeom>
        </p:spPr>
        <p:txBody>
          <a:bodyPr wrap="square">
            <a:spAutoFit/>
          </a:bodyPr>
          <a:lstStyle/>
          <a:p>
            <a:pPr algn="ctr"/>
            <a:endParaRPr lang="en-US" sz="3200" b="1" dirty="0" smtClean="0"/>
          </a:p>
          <a:p>
            <a:pPr algn="ctr"/>
            <a:endParaRPr lang="en-US" b="1" dirty="0"/>
          </a:p>
          <a:p>
            <a:pPr algn="ctr"/>
            <a:endParaRPr lang="en-US" sz="3200" b="1" dirty="0" smtClean="0"/>
          </a:p>
          <a:p>
            <a:pPr algn="ctr"/>
            <a:endParaRPr lang="en-US" b="1" dirty="0"/>
          </a:p>
          <a:p>
            <a:pPr marL="0" indent="0" algn="ctr">
              <a:buNone/>
            </a:pPr>
            <a:endParaRPr lang="en-US" sz="3200" b="1" dirty="0" smtClean="0"/>
          </a:p>
          <a:p>
            <a:pPr marL="0" indent="0" algn="ctr">
              <a:buNone/>
            </a:pPr>
            <a:r>
              <a:rPr lang="en-US" sz="3200" dirty="0" smtClean="0"/>
              <a:t>“</a:t>
            </a:r>
            <a:r>
              <a:rPr lang="en-US" sz="3200" dirty="0"/>
              <a:t>Skepticism: the mark and even the pose of the educated mind.”</a:t>
            </a:r>
          </a:p>
          <a:p>
            <a:pPr marL="0" indent="0" algn="r">
              <a:buNone/>
            </a:pPr>
            <a:r>
              <a:rPr lang="en-US" sz="3200" dirty="0" smtClean="0"/>
              <a:t>—John </a:t>
            </a:r>
            <a:r>
              <a:rPr lang="en-US" sz="3200" dirty="0"/>
              <a:t>Dewey</a:t>
            </a:r>
            <a:r>
              <a:rPr lang="en-US" dirty="0"/>
              <a:t/>
            </a:r>
            <a:br>
              <a:rPr lang="en-US" dirty="0"/>
            </a:b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2800" y="1752600"/>
            <a:ext cx="2120793" cy="2743200"/>
          </a:xfrm>
          <a:prstGeom prst="rect">
            <a:avLst/>
          </a:prstGeom>
        </p:spPr>
      </p:pic>
    </p:spTree>
    <p:extLst>
      <p:ext uri="{BB962C8B-B14F-4D97-AF65-F5344CB8AC3E}">
        <p14:creationId xmlns:p14="http://schemas.microsoft.com/office/powerpoint/2010/main" val="1200357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ReLeah</a:t>
            </a:r>
            <a:r>
              <a:rPr lang="en-US" dirty="0" smtClean="0"/>
              <a:t> Lent reminds us…</a:t>
            </a:r>
            <a:endParaRPr lang="en-US" dirty="0"/>
          </a:p>
        </p:txBody>
      </p:sp>
      <p:sp>
        <p:nvSpPr>
          <p:cNvPr id="3" name="Content Placeholder 2"/>
          <p:cNvSpPr>
            <a:spLocks noGrp="1"/>
          </p:cNvSpPr>
          <p:nvPr>
            <p:ph idx="1"/>
          </p:nvPr>
        </p:nvSpPr>
        <p:spPr/>
        <p:txBody>
          <a:bodyPr>
            <a:normAutofit/>
          </a:bodyPr>
          <a:lstStyle/>
          <a:p>
            <a:pPr marL="0" indent="0">
              <a:buNone/>
            </a:pPr>
            <a:r>
              <a:rPr lang="en-US" sz="4400" i="1" dirty="0" smtClean="0"/>
              <a:t>“Students </a:t>
            </a:r>
            <a:r>
              <a:rPr lang="en-US" sz="4400" i="1" dirty="0"/>
              <a:t>who think about information with a questioning eye learn to use inquiry in ways that will benefit them for life</a:t>
            </a:r>
            <a:r>
              <a:rPr lang="en-US" sz="4400" i="1" dirty="0" smtClean="0"/>
              <a:t>.”</a:t>
            </a:r>
          </a:p>
          <a:p>
            <a:pPr marL="0" indent="0">
              <a:buNone/>
            </a:pPr>
            <a:endParaRPr lang="en-US" sz="4400" i="1" dirty="0"/>
          </a:p>
          <a:p>
            <a:pPr marL="0" indent="0" algn="ctr">
              <a:buNone/>
            </a:pPr>
            <a:endParaRPr lang="en-US" sz="4400" dirty="0"/>
          </a:p>
        </p:txBody>
      </p:sp>
      <p:sp>
        <p:nvSpPr>
          <p:cNvPr id="4" name="Slide Number Placeholder 3"/>
          <p:cNvSpPr>
            <a:spLocks noGrp="1"/>
          </p:cNvSpPr>
          <p:nvPr>
            <p:ph type="sldNum" sz="quarter" idx="12"/>
          </p:nvPr>
        </p:nvSpPr>
        <p:spPr>
          <a:xfrm>
            <a:off x="8077200" y="6356350"/>
            <a:ext cx="609600" cy="365125"/>
          </a:xfrm>
        </p:spPr>
        <p:txBody>
          <a:bodyPr/>
          <a:lstStyle/>
          <a:p>
            <a:r>
              <a:rPr lang="en-US" dirty="0" smtClean="0"/>
              <a:t>6-</a:t>
            </a:r>
            <a:fld id="{FF0C40F8-E19A-41BF-9E38-36B162CD8F46}" type="slidenum">
              <a:rPr lang="en-US" smtClean="0"/>
              <a:t>13</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1800" y="4527232"/>
            <a:ext cx="3015221" cy="2011680"/>
          </a:xfrm>
          <a:prstGeom prst="rect">
            <a:avLst/>
          </a:prstGeom>
        </p:spPr>
      </p:pic>
    </p:spTree>
    <p:extLst>
      <p:ext uri="{BB962C8B-B14F-4D97-AF65-F5344CB8AC3E}">
        <p14:creationId xmlns:p14="http://schemas.microsoft.com/office/powerpoint/2010/main" val="420011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Bring It Back Task</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pPr marL="0" indent="0">
              <a:buNone/>
            </a:pPr>
            <a:r>
              <a:rPr lang="en-US" dirty="0"/>
              <a:t>Read Chapter 4, from How to Get Students Inquiring to the end of chapter, </a:t>
            </a:r>
            <a:r>
              <a:rPr lang="en-US" b="1" dirty="0">
                <a:solidFill>
                  <a:schemeClr val="accent2"/>
                </a:solidFill>
              </a:rPr>
              <a:t>pp. 124‒142. </a:t>
            </a:r>
          </a:p>
          <a:p>
            <a:pPr marL="0" indent="0">
              <a:buNone/>
            </a:pPr>
            <a:endParaRPr lang="en-US" dirty="0" smtClean="0"/>
          </a:p>
          <a:p>
            <a:pPr marL="0" indent="0">
              <a:buNone/>
            </a:pPr>
            <a:r>
              <a:rPr lang="en-US" dirty="0" smtClean="0"/>
              <a:t>This part of Chapter 4 will show you how to engage students in authentic activities that provide first-hand experience with the types of questions we discussed today.</a:t>
            </a:r>
          </a:p>
        </p:txBody>
      </p:sp>
      <p:sp>
        <p:nvSpPr>
          <p:cNvPr id="4" name="Slide Number Placeholder 3"/>
          <p:cNvSpPr>
            <a:spLocks noGrp="1"/>
          </p:cNvSpPr>
          <p:nvPr>
            <p:ph type="sldNum" sz="quarter" idx="12"/>
          </p:nvPr>
        </p:nvSpPr>
        <p:spPr>
          <a:xfrm>
            <a:off x="7924800" y="6356350"/>
            <a:ext cx="762000" cy="365125"/>
          </a:xfrm>
        </p:spPr>
        <p:txBody>
          <a:bodyPr/>
          <a:lstStyle/>
          <a:p>
            <a:r>
              <a:rPr lang="en-US" dirty="0"/>
              <a:t>6</a:t>
            </a:r>
            <a:r>
              <a:rPr lang="en-US" dirty="0" smtClean="0"/>
              <a:t>-</a:t>
            </a:r>
            <a:fld id="{FF0C40F8-E19A-41BF-9E38-36B162CD8F46}" type="slidenum">
              <a:rPr lang="en-US" smtClean="0"/>
              <a:t>14</a:t>
            </a:fld>
            <a:endParaRPr lang="en-US" dirty="0"/>
          </a:p>
        </p:txBody>
      </p:sp>
    </p:spTree>
    <p:extLst>
      <p:ext uri="{BB962C8B-B14F-4D97-AF65-F5344CB8AC3E}">
        <p14:creationId xmlns:p14="http://schemas.microsoft.com/office/powerpoint/2010/main" val="473393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will learn about</a:t>
            </a:r>
            <a:endParaRPr lang="en-US" dirty="0"/>
          </a:p>
        </p:txBody>
      </p:sp>
      <p:sp>
        <p:nvSpPr>
          <p:cNvPr id="3" name="Content Placeholder 2"/>
          <p:cNvSpPr>
            <a:spLocks noGrp="1"/>
          </p:cNvSpPr>
          <p:nvPr>
            <p:ph idx="1"/>
          </p:nvPr>
        </p:nvSpPr>
        <p:spPr>
          <a:xfrm>
            <a:off x="457200" y="1600200"/>
            <a:ext cx="8229600" cy="5121275"/>
          </a:xfrm>
        </p:spPr>
        <p:txBody>
          <a:bodyPr/>
          <a:lstStyle/>
          <a:p>
            <a:r>
              <a:rPr lang="en-US" dirty="0" smtClean="0"/>
              <a:t>Thinking as a Skeptic (Skeptics’ Questions)</a:t>
            </a:r>
          </a:p>
          <a:p>
            <a:r>
              <a:rPr lang="en-US" dirty="0" smtClean="0"/>
              <a:t>Playing the Philadelphia Lawyer (Lawyers’ Questions)</a:t>
            </a:r>
          </a:p>
          <a:p>
            <a:r>
              <a:rPr lang="en-US" dirty="0" smtClean="0"/>
              <a:t>Solving the Mystery (Detectives’ Questions)</a:t>
            </a:r>
          </a:p>
          <a:p>
            <a:r>
              <a:rPr lang="en-US" dirty="0" smtClean="0"/>
              <a:t>Interviewing the Subject (Reporters’ Questions)</a:t>
            </a:r>
          </a:p>
          <a:p>
            <a:pPr marL="0" indent="0" algn="ctr">
              <a:buNone/>
            </a:pPr>
            <a:r>
              <a:rPr lang="en-US" dirty="0"/>
              <a:t>a</a:t>
            </a:r>
            <a:r>
              <a:rPr lang="en-US" dirty="0" smtClean="0"/>
              <a:t>nd</a:t>
            </a:r>
          </a:p>
          <a:p>
            <a:pPr marL="0" indent="0" algn="ctr">
              <a:buNone/>
            </a:pPr>
            <a:r>
              <a:rPr lang="en-US" dirty="0" smtClean="0"/>
              <a:t>Independent or Small Group Inquiry Projects (A combination of all types of questions)</a:t>
            </a:r>
            <a:endParaRPr lang="en-US" dirty="0"/>
          </a:p>
        </p:txBody>
      </p:sp>
      <p:sp>
        <p:nvSpPr>
          <p:cNvPr id="4" name="Slide Number Placeholder 3"/>
          <p:cNvSpPr>
            <a:spLocks noGrp="1"/>
          </p:cNvSpPr>
          <p:nvPr>
            <p:ph type="sldNum" sz="quarter" idx="12"/>
          </p:nvPr>
        </p:nvSpPr>
        <p:spPr>
          <a:xfrm>
            <a:off x="7620000" y="6356350"/>
            <a:ext cx="1066800" cy="365125"/>
          </a:xfrm>
        </p:spPr>
        <p:txBody>
          <a:bodyPr/>
          <a:lstStyle/>
          <a:p>
            <a:r>
              <a:rPr lang="en-US" dirty="0" smtClean="0"/>
              <a:t>6-</a:t>
            </a:r>
            <a:fld id="{FF0C40F8-E19A-41BF-9E38-36B162CD8F46}" type="slidenum">
              <a:rPr lang="en-US" smtClean="0"/>
              <a:t>15</a:t>
            </a:fld>
            <a:endParaRPr lang="en-US" dirty="0"/>
          </a:p>
        </p:txBody>
      </p:sp>
    </p:spTree>
    <p:extLst>
      <p:ext uri="{BB962C8B-B14F-4D97-AF65-F5344CB8AC3E}">
        <p14:creationId xmlns:p14="http://schemas.microsoft.com/office/powerpoint/2010/main" val="485671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Bring It Back Task</a:t>
            </a:r>
            <a:endParaRPr lang="en-US" dirty="0"/>
          </a:p>
        </p:txBody>
      </p:sp>
      <p:sp>
        <p:nvSpPr>
          <p:cNvPr id="3" name="Content Placeholder 2"/>
          <p:cNvSpPr>
            <a:spLocks noGrp="1"/>
          </p:cNvSpPr>
          <p:nvPr>
            <p:ph idx="1"/>
          </p:nvPr>
        </p:nvSpPr>
        <p:spPr/>
        <p:txBody>
          <a:bodyPr/>
          <a:lstStyle/>
          <a:p>
            <a:r>
              <a:rPr lang="en-US" dirty="0" smtClean="0"/>
              <a:t>Choose one inquiry practice to try in your classroom.</a:t>
            </a:r>
          </a:p>
          <a:p>
            <a:r>
              <a:rPr lang="en-US" dirty="0" smtClean="0"/>
              <a:t>Jot notes on the success of the experience—what worked and what didn’t.</a:t>
            </a:r>
          </a:p>
          <a:p>
            <a:r>
              <a:rPr lang="en-US" dirty="0" smtClean="0"/>
              <a:t>Think about what you might change.</a:t>
            </a:r>
          </a:p>
          <a:p>
            <a:pPr marL="0" indent="0">
              <a:buNone/>
            </a:pPr>
            <a:endParaRPr lang="en-US" dirty="0" smtClean="0"/>
          </a:p>
          <a:p>
            <a:pPr marL="0" indent="0" algn="ctr">
              <a:buNone/>
            </a:pPr>
            <a:r>
              <a:rPr lang="en-US" dirty="0" smtClean="0"/>
              <a:t>Be prepared to discuss your experience with a partner.</a:t>
            </a:r>
            <a:endParaRPr lang="en-US" dirty="0"/>
          </a:p>
        </p:txBody>
      </p:sp>
      <p:sp>
        <p:nvSpPr>
          <p:cNvPr id="4" name="Slide Number Placeholder 3"/>
          <p:cNvSpPr>
            <a:spLocks noGrp="1"/>
          </p:cNvSpPr>
          <p:nvPr>
            <p:ph type="sldNum" sz="quarter" idx="12"/>
          </p:nvPr>
        </p:nvSpPr>
        <p:spPr/>
        <p:txBody>
          <a:bodyPr/>
          <a:lstStyle/>
          <a:p>
            <a:fld id="{FF0C40F8-E19A-41BF-9E38-36B162CD8F46}" type="slidenum">
              <a:rPr lang="en-US" smtClean="0"/>
              <a:t>16</a:t>
            </a:fld>
            <a:endParaRPr lang="en-US"/>
          </a:p>
        </p:txBody>
      </p:sp>
    </p:spTree>
    <p:extLst>
      <p:ext uri="{BB962C8B-B14F-4D97-AF65-F5344CB8AC3E}">
        <p14:creationId xmlns:p14="http://schemas.microsoft.com/office/powerpoint/2010/main" val="3320930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Bring It Back Activity</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endParaRPr lang="en-US" dirty="0" smtClean="0"/>
          </a:p>
          <a:p>
            <a:r>
              <a:rPr lang="en-US" dirty="0" smtClean="0"/>
              <a:t>Think about the ideas presented about inquiry in the section of </a:t>
            </a:r>
            <a:r>
              <a:rPr lang="en-US" i="1" dirty="0" smtClean="0"/>
              <a:t>This Is Disciplinary Literacy </a:t>
            </a:r>
            <a:r>
              <a:rPr lang="en-US" dirty="0" smtClean="0"/>
              <a:t>that you read.</a:t>
            </a:r>
          </a:p>
          <a:p>
            <a:r>
              <a:rPr lang="en-US" dirty="0" smtClean="0"/>
              <a:t>Using the notes you took on the reading as a guide, discuss your reactions to the possibilities and/or challenges of inquiry-based learning.</a:t>
            </a:r>
            <a:endParaRPr lang="en-US" dirty="0"/>
          </a:p>
        </p:txBody>
      </p:sp>
      <p:sp>
        <p:nvSpPr>
          <p:cNvPr id="4" name="Slide Number Placeholder 3"/>
          <p:cNvSpPr>
            <a:spLocks noGrp="1"/>
          </p:cNvSpPr>
          <p:nvPr>
            <p:ph type="sldNum" sz="quarter" idx="12"/>
          </p:nvPr>
        </p:nvSpPr>
        <p:spPr>
          <a:xfrm>
            <a:off x="7848600" y="6356350"/>
            <a:ext cx="838200" cy="365125"/>
          </a:xfrm>
        </p:spPr>
        <p:txBody>
          <a:bodyPr/>
          <a:lstStyle/>
          <a:p>
            <a:r>
              <a:rPr lang="en-US" dirty="0" smtClean="0"/>
              <a:t>6-</a:t>
            </a:r>
            <a:fld id="{FF0C40F8-E19A-41BF-9E38-36B162CD8F46}" type="slidenum">
              <a:rPr lang="en-US" smtClean="0"/>
              <a:t>2</a:t>
            </a:fld>
            <a:endParaRPr lang="en-US" dirty="0"/>
          </a:p>
        </p:txBody>
      </p:sp>
    </p:spTree>
    <p:extLst>
      <p:ext uri="{BB962C8B-B14F-4D97-AF65-F5344CB8AC3E}">
        <p14:creationId xmlns:p14="http://schemas.microsoft.com/office/powerpoint/2010/main" val="40182564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for this Session</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Participants will:</a:t>
            </a:r>
          </a:p>
          <a:p>
            <a:pPr lvl="1">
              <a:buFont typeface="Arial" panose="020B0604020202020204" pitchFamily="34" charset="0"/>
              <a:buChar char="•"/>
            </a:pPr>
            <a:r>
              <a:rPr lang="en-US" dirty="0"/>
              <a:t>u</a:t>
            </a:r>
            <a:r>
              <a:rPr lang="en-US" dirty="0" smtClean="0"/>
              <a:t>nderstand how the elements of inquiry work together to build complex knowledge.</a:t>
            </a:r>
          </a:p>
          <a:p>
            <a:pPr lvl="1">
              <a:buFont typeface="Arial" panose="020B0604020202020204" pitchFamily="34" charset="0"/>
              <a:buChar char="•"/>
            </a:pPr>
            <a:r>
              <a:rPr lang="en-US" dirty="0"/>
              <a:t>e</a:t>
            </a:r>
            <a:r>
              <a:rPr lang="en-US" dirty="0" smtClean="0"/>
              <a:t>xplore four types of questions that lead to effective inquiry.</a:t>
            </a:r>
            <a:endParaRPr lang="en-US" dirty="0"/>
          </a:p>
        </p:txBody>
      </p:sp>
      <p:sp>
        <p:nvSpPr>
          <p:cNvPr id="4" name="Slide Number Placeholder 3"/>
          <p:cNvSpPr>
            <a:spLocks noGrp="1"/>
          </p:cNvSpPr>
          <p:nvPr>
            <p:ph type="sldNum" sz="quarter" idx="12"/>
          </p:nvPr>
        </p:nvSpPr>
        <p:spPr>
          <a:xfrm>
            <a:off x="8153400" y="6356350"/>
            <a:ext cx="533400" cy="365125"/>
          </a:xfrm>
        </p:spPr>
        <p:txBody>
          <a:bodyPr/>
          <a:lstStyle/>
          <a:p>
            <a:r>
              <a:rPr lang="en-US" dirty="0" smtClean="0"/>
              <a:t>6-</a:t>
            </a:r>
            <a:fld id="{FF0C40F8-E19A-41BF-9E38-36B162CD8F46}" type="slidenum">
              <a:rPr lang="en-US" smtClean="0"/>
              <a:t>3</a:t>
            </a:fld>
            <a:endParaRPr lang="en-US" dirty="0"/>
          </a:p>
        </p:txBody>
      </p:sp>
    </p:spTree>
    <p:extLst>
      <p:ext uri="{BB962C8B-B14F-4D97-AF65-F5344CB8AC3E}">
        <p14:creationId xmlns:p14="http://schemas.microsoft.com/office/powerpoint/2010/main" val="2689260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Generating Complex Knowledge</a:t>
            </a:r>
            <a:endParaRPr lang="en-US" dirty="0"/>
          </a:p>
        </p:txBody>
      </p:sp>
      <p:sp>
        <p:nvSpPr>
          <p:cNvPr id="3" name="Content Placeholder 2"/>
          <p:cNvSpPr>
            <a:spLocks noGrp="1"/>
          </p:cNvSpPr>
          <p:nvPr>
            <p:ph idx="1"/>
          </p:nvPr>
        </p:nvSpPr>
        <p:spPr>
          <a:xfrm>
            <a:off x="4419600" y="1600200"/>
            <a:ext cx="4267200" cy="685800"/>
          </a:xfrm>
        </p:spPr>
        <p:txBody>
          <a:bodyPr/>
          <a:lstStyle/>
          <a:p>
            <a:pPr marL="0" indent="0" algn="ctr">
              <a:buNone/>
            </a:pPr>
            <a:r>
              <a:rPr lang="en-US" b="1" dirty="0" smtClean="0"/>
              <a:t>Background Knowledge</a:t>
            </a:r>
          </a:p>
          <a:p>
            <a:pPr marL="0" indent="0" algn="ctr">
              <a:buNone/>
            </a:pPr>
            <a:endParaRPr lang="en-US" b="1" dirty="0"/>
          </a:p>
        </p:txBody>
      </p:sp>
      <p:sp>
        <p:nvSpPr>
          <p:cNvPr id="4" name="Slide Number Placeholder 3"/>
          <p:cNvSpPr>
            <a:spLocks noGrp="1"/>
          </p:cNvSpPr>
          <p:nvPr>
            <p:ph type="sldNum" sz="quarter" idx="12"/>
          </p:nvPr>
        </p:nvSpPr>
        <p:spPr>
          <a:xfrm>
            <a:off x="8001000" y="6356350"/>
            <a:ext cx="685800" cy="365125"/>
          </a:xfrm>
        </p:spPr>
        <p:txBody>
          <a:bodyPr/>
          <a:lstStyle/>
          <a:p>
            <a:r>
              <a:rPr lang="en-US" dirty="0" smtClean="0"/>
              <a:t>6-</a:t>
            </a:r>
            <a:fld id="{FF0C40F8-E19A-41BF-9E38-36B162CD8F46}" type="slidenum">
              <a:rPr lang="en-US" smtClean="0"/>
              <a:t>4</a:t>
            </a:fld>
            <a:endParaRPr lang="en-US" dirty="0"/>
          </a:p>
        </p:txBody>
      </p:sp>
      <p:sp>
        <p:nvSpPr>
          <p:cNvPr id="5" name="Content Placeholder 2"/>
          <p:cNvSpPr txBox="1">
            <a:spLocks/>
          </p:cNvSpPr>
          <p:nvPr/>
        </p:nvSpPr>
        <p:spPr>
          <a:xfrm>
            <a:off x="457200" y="2133600"/>
            <a:ext cx="82296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b="1" dirty="0"/>
          </a:p>
        </p:txBody>
      </p:sp>
      <p:sp>
        <p:nvSpPr>
          <p:cNvPr id="13" name="AutoShape 2" descr="Image result for public domain images for match"/>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9559" y="1692592"/>
            <a:ext cx="3619855" cy="4846320"/>
          </a:xfrm>
          <a:prstGeom prst="rect">
            <a:avLst/>
          </a:prstGeom>
        </p:spPr>
      </p:pic>
      <p:sp>
        <p:nvSpPr>
          <p:cNvPr id="16" name="Content Placeholder 2"/>
          <p:cNvSpPr txBox="1">
            <a:spLocks/>
          </p:cNvSpPr>
          <p:nvPr/>
        </p:nvSpPr>
        <p:spPr>
          <a:xfrm>
            <a:off x="4419600" y="2209800"/>
            <a:ext cx="42672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b="1" dirty="0" smtClean="0">
                <a:solidFill>
                  <a:srgbClr val="AA3F3C"/>
                </a:solidFill>
              </a:rPr>
              <a:t>generates</a:t>
            </a:r>
          </a:p>
          <a:p>
            <a:pPr marL="0" indent="0" algn="ctr">
              <a:buFont typeface="Arial" panose="020B0604020202020204" pitchFamily="34" charset="0"/>
              <a:buNone/>
            </a:pPr>
            <a:endParaRPr lang="en-US" b="1" dirty="0"/>
          </a:p>
        </p:txBody>
      </p:sp>
      <p:sp>
        <p:nvSpPr>
          <p:cNvPr id="17" name="Content Placeholder 2"/>
          <p:cNvSpPr txBox="1">
            <a:spLocks/>
          </p:cNvSpPr>
          <p:nvPr/>
        </p:nvSpPr>
        <p:spPr>
          <a:xfrm>
            <a:off x="4419600" y="2743200"/>
            <a:ext cx="42672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b="1" dirty="0" smtClean="0"/>
              <a:t>Curiosity</a:t>
            </a:r>
          </a:p>
          <a:p>
            <a:pPr marL="0" indent="0" algn="ctr">
              <a:buFont typeface="Arial" panose="020B0604020202020204" pitchFamily="34" charset="0"/>
              <a:buNone/>
            </a:pPr>
            <a:endParaRPr lang="en-US" b="1" dirty="0"/>
          </a:p>
        </p:txBody>
      </p:sp>
      <p:sp>
        <p:nvSpPr>
          <p:cNvPr id="18" name="Content Placeholder 2"/>
          <p:cNvSpPr txBox="1">
            <a:spLocks/>
          </p:cNvSpPr>
          <p:nvPr/>
        </p:nvSpPr>
        <p:spPr>
          <a:xfrm>
            <a:off x="4419600" y="3276600"/>
            <a:ext cx="42672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b="1" dirty="0" smtClean="0">
                <a:solidFill>
                  <a:srgbClr val="AA3F3C"/>
                </a:solidFill>
              </a:rPr>
              <a:t>generates</a:t>
            </a:r>
          </a:p>
          <a:p>
            <a:pPr marL="0" indent="0" algn="ctr">
              <a:buFont typeface="Arial" panose="020B0604020202020204" pitchFamily="34" charset="0"/>
              <a:buNone/>
            </a:pPr>
            <a:endParaRPr lang="en-US" b="1" dirty="0"/>
          </a:p>
        </p:txBody>
      </p:sp>
      <p:sp>
        <p:nvSpPr>
          <p:cNvPr id="19" name="Content Placeholder 2"/>
          <p:cNvSpPr txBox="1">
            <a:spLocks/>
          </p:cNvSpPr>
          <p:nvPr/>
        </p:nvSpPr>
        <p:spPr>
          <a:xfrm>
            <a:off x="4419600" y="3810000"/>
            <a:ext cx="42672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b="1" dirty="0" smtClean="0"/>
              <a:t>Questions</a:t>
            </a:r>
          </a:p>
          <a:p>
            <a:pPr marL="0" indent="0" algn="ctr">
              <a:buFont typeface="Arial" panose="020B0604020202020204" pitchFamily="34" charset="0"/>
              <a:buNone/>
            </a:pPr>
            <a:endParaRPr lang="en-US" b="1" dirty="0"/>
          </a:p>
        </p:txBody>
      </p:sp>
      <p:sp>
        <p:nvSpPr>
          <p:cNvPr id="20" name="Content Placeholder 2"/>
          <p:cNvSpPr txBox="1">
            <a:spLocks/>
          </p:cNvSpPr>
          <p:nvPr/>
        </p:nvSpPr>
        <p:spPr>
          <a:xfrm>
            <a:off x="4419600" y="4343400"/>
            <a:ext cx="42672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b="1" dirty="0" smtClean="0">
                <a:solidFill>
                  <a:srgbClr val="AA3F3C"/>
                </a:solidFill>
              </a:rPr>
              <a:t>generate</a:t>
            </a:r>
          </a:p>
          <a:p>
            <a:pPr marL="0" indent="0" algn="ctr">
              <a:buFont typeface="Arial" panose="020B0604020202020204" pitchFamily="34" charset="0"/>
              <a:buNone/>
            </a:pPr>
            <a:endParaRPr lang="en-US" b="1" dirty="0"/>
          </a:p>
        </p:txBody>
      </p:sp>
      <p:sp>
        <p:nvSpPr>
          <p:cNvPr id="21" name="Content Placeholder 2"/>
          <p:cNvSpPr txBox="1">
            <a:spLocks/>
          </p:cNvSpPr>
          <p:nvPr/>
        </p:nvSpPr>
        <p:spPr>
          <a:xfrm>
            <a:off x="4419600" y="4876800"/>
            <a:ext cx="42672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b="1" dirty="0" smtClean="0"/>
              <a:t>Inquiry</a:t>
            </a:r>
          </a:p>
          <a:p>
            <a:pPr marL="0" indent="0" algn="ctr">
              <a:buFont typeface="Arial" panose="020B0604020202020204" pitchFamily="34" charset="0"/>
              <a:buNone/>
            </a:pPr>
            <a:endParaRPr lang="en-US" b="1" dirty="0"/>
          </a:p>
        </p:txBody>
      </p:sp>
      <p:sp>
        <p:nvSpPr>
          <p:cNvPr id="22" name="Content Placeholder 2"/>
          <p:cNvSpPr txBox="1">
            <a:spLocks/>
          </p:cNvSpPr>
          <p:nvPr/>
        </p:nvSpPr>
        <p:spPr>
          <a:xfrm>
            <a:off x="4419600" y="5410200"/>
            <a:ext cx="42672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b="1" dirty="0" smtClean="0">
                <a:solidFill>
                  <a:srgbClr val="AA3F3C"/>
                </a:solidFill>
              </a:rPr>
              <a:t>generates</a:t>
            </a:r>
          </a:p>
          <a:p>
            <a:pPr marL="0" indent="0" algn="ctr">
              <a:buFont typeface="Arial" panose="020B0604020202020204" pitchFamily="34" charset="0"/>
              <a:buNone/>
            </a:pPr>
            <a:endParaRPr lang="en-US" b="1" dirty="0"/>
          </a:p>
        </p:txBody>
      </p:sp>
      <p:sp>
        <p:nvSpPr>
          <p:cNvPr id="23" name="Content Placeholder 2"/>
          <p:cNvSpPr txBox="1">
            <a:spLocks/>
          </p:cNvSpPr>
          <p:nvPr/>
        </p:nvSpPr>
        <p:spPr>
          <a:xfrm>
            <a:off x="4419600" y="6019800"/>
            <a:ext cx="42672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b="1" dirty="0" smtClean="0"/>
              <a:t>Complex Knowledge</a:t>
            </a:r>
          </a:p>
          <a:p>
            <a:pPr marL="0" indent="0" algn="ctr">
              <a:buFont typeface="Arial" panose="020B0604020202020204" pitchFamily="34" charset="0"/>
              <a:buNone/>
            </a:pPr>
            <a:endParaRPr lang="en-US" b="1" dirty="0"/>
          </a:p>
        </p:txBody>
      </p:sp>
    </p:spTree>
    <p:extLst>
      <p:ext uri="{BB962C8B-B14F-4D97-AF65-F5344CB8AC3E}">
        <p14:creationId xmlns:p14="http://schemas.microsoft.com/office/powerpoint/2010/main" val="3807980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6" grpId="0"/>
      <p:bldP spid="17" grpId="0"/>
      <p:bldP spid="18" grpId="0"/>
      <p:bldP spid="19" grpId="0"/>
      <p:bldP spid="20" grpId="0"/>
      <p:bldP spid="21" grpId="0"/>
      <p:bldP spid="22" grpId="0"/>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Questions</a:t>
            </a:r>
            <a:endParaRPr lang="en-US" dirty="0"/>
          </a:p>
        </p:txBody>
      </p:sp>
      <p:sp>
        <p:nvSpPr>
          <p:cNvPr id="3" name="Content Placeholder 2"/>
          <p:cNvSpPr>
            <a:spLocks noGrp="1"/>
          </p:cNvSpPr>
          <p:nvPr>
            <p:ph idx="1"/>
          </p:nvPr>
        </p:nvSpPr>
        <p:spPr>
          <a:xfrm>
            <a:off x="457200" y="1600200"/>
            <a:ext cx="8229600" cy="5121275"/>
          </a:xfrm>
        </p:spPr>
        <p:txBody>
          <a:bodyPr>
            <a:normAutofit lnSpcReduction="10000"/>
          </a:bodyPr>
          <a:lstStyle/>
          <a:p>
            <a:pPr marL="0" indent="0">
              <a:buNone/>
            </a:pPr>
            <a:r>
              <a:rPr lang="en-US" dirty="0" smtClean="0"/>
              <a:t>Good questions are…</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lgn="r">
              <a:buNone/>
            </a:pPr>
            <a:endParaRPr lang="en-US" dirty="0" smtClean="0"/>
          </a:p>
          <a:p>
            <a:pPr marL="0" indent="0" algn="r">
              <a:buNone/>
            </a:pPr>
            <a:endParaRPr lang="en-US" dirty="0"/>
          </a:p>
          <a:p>
            <a:pPr marL="0" indent="0" algn="r">
              <a:buNone/>
            </a:pPr>
            <a:r>
              <a:rPr lang="en-US" dirty="0" smtClean="0"/>
              <a:t>the springboard to effective inquiry.</a:t>
            </a:r>
            <a:endParaRPr lang="en-US" dirty="0"/>
          </a:p>
        </p:txBody>
      </p:sp>
      <p:sp>
        <p:nvSpPr>
          <p:cNvPr id="4" name="Slide Number Placeholder 3"/>
          <p:cNvSpPr>
            <a:spLocks noGrp="1"/>
          </p:cNvSpPr>
          <p:nvPr>
            <p:ph type="sldNum" sz="quarter" idx="12"/>
          </p:nvPr>
        </p:nvSpPr>
        <p:spPr>
          <a:xfrm>
            <a:off x="7543800" y="6356350"/>
            <a:ext cx="1143000" cy="365125"/>
          </a:xfrm>
        </p:spPr>
        <p:txBody>
          <a:bodyPr/>
          <a:lstStyle/>
          <a:p>
            <a:r>
              <a:rPr lang="en-US" dirty="0" smtClean="0"/>
              <a:t>6-</a:t>
            </a:r>
            <a:fld id="{FF0C40F8-E19A-41BF-9E38-36B162CD8F46}" type="slidenum">
              <a:rPr lang="en-US" smtClean="0"/>
              <a:t>5</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2545080"/>
            <a:ext cx="4866967" cy="3017520"/>
          </a:xfrm>
          <a:prstGeom prst="rect">
            <a:avLst/>
          </a:prstGeom>
        </p:spPr>
      </p:pic>
    </p:spTree>
    <p:extLst>
      <p:ext uri="{BB962C8B-B14F-4D97-AF65-F5344CB8AC3E}">
        <p14:creationId xmlns:p14="http://schemas.microsoft.com/office/powerpoint/2010/main" val="12244296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Personality of Questions</a:t>
            </a:r>
            <a:endParaRPr lang="en-US" dirty="0"/>
          </a:p>
        </p:txBody>
      </p:sp>
      <p:sp>
        <p:nvSpPr>
          <p:cNvPr id="3" name="Content Placeholder 2"/>
          <p:cNvSpPr>
            <a:spLocks noGrp="1"/>
          </p:cNvSpPr>
          <p:nvPr>
            <p:ph idx="1"/>
          </p:nvPr>
        </p:nvSpPr>
        <p:spPr>
          <a:xfrm>
            <a:off x="457200" y="1600200"/>
            <a:ext cx="8229600" cy="5121275"/>
          </a:xfrm>
        </p:spPr>
        <p:txBody>
          <a:bodyPr>
            <a:normAutofit fontScale="92500" lnSpcReduction="20000"/>
          </a:bodyPr>
          <a:lstStyle/>
          <a:p>
            <a:pPr marL="0" indent="0" algn="ctr">
              <a:buNone/>
            </a:pPr>
            <a:r>
              <a:rPr lang="en-US" b="1" dirty="0" smtClean="0"/>
              <a:t>Lawyers’ Questions</a:t>
            </a:r>
          </a:p>
          <a:p>
            <a:pPr marL="0" indent="0" algn="ctr">
              <a:buNone/>
            </a:pPr>
            <a:endParaRPr lang="en-US" b="1" dirty="0"/>
          </a:p>
          <a:p>
            <a:pPr marL="0" indent="0" algn="ctr">
              <a:buNone/>
            </a:pPr>
            <a:endParaRPr lang="en-US" b="1" dirty="0" smtClean="0"/>
          </a:p>
          <a:p>
            <a:pPr marL="0" indent="0" algn="ctr">
              <a:buNone/>
            </a:pPr>
            <a:endParaRPr lang="en-US" b="1" dirty="0"/>
          </a:p>
          <a:p>
            <a:pPr marL="0" indent="0" algn="ctr">
              <a:buNone/>
            </a:pPr>
            <a:endParaRPr lang="en-US" b="1" dirty="0" smtClean="0"/>
          </a:p>
          <a:p>
            <a:pPr marL="0" indent="0" algn="ctr">
              <a:buNone/>
            </a:pPr>
            <a:endParaRPr lang="en-US" b="1" dirty="0"/>
          </a:p>
          <a:p>
            <a:pPr marL="0" indent="0" algn="ctr">
              <a:buNone/>
            </a:pPr>
            <a:endParaRPr lang="en-US" b="1" dirty="0" smtClean="0"/>
          </a:p>
          <a:p>
            <a:pPr marL="0" indent="0" algn="ctr">
              <a:buNone/>
            </a:pPr>
            <a:endParaRPr lang="en-US" b="1" dirty="0" smtClean="0"/>
          </a:p>
          <a:p>
            <a:pPr marL="0" indent="0" algn="ctr">
              <a:buNone/>
            </a:pPr>
            <a:r>
              <a:rPr lang="en-US" b="1" dirty="0" smtClean="0"/>
              <a:t>Lawyers’ questions are designed to build on what is known (background knowledge) to dig more deeply into a topic of interest.</a:t>
            </a:r>
            <a:endParaRPr lang="en-US" b="1" dirty="0"/>
          </a:p>
        </p:txBody>
      </p:sp>
      <p:sp>
        <p:nvSpPr>
          <p:cNvPr id="4" name="Slide Number Placeholder 3"/>
          <p:cNvSpPr>
            <a:spLocks noGrp="1"/>
          </p:cNvSpPr>
          <p:nvPr>
            <p:ph type="sldNum" sz="quarter" idx="12"/>
          </p:nvPr>
        </p:nvSpPr>
        <p:spPr>
          <a:xfrm>
            <a:off x="7543800" y="6356350"/>
            <a:ext cx="1143000" cy="365125"/>
          </a:xfrm>
        </p:spPr>
        <p:txBody>
          <a:bodyPr/>
          <a:lstStyle/>
          <a:p>
            <a:r>
              <a:rPr lang="en-US" dirty="0" smtClean="0"/>
              <a:t>6-</a:t>
            </a:r>
            <a:fld id="{FF0C40F8-E19A-41BF-9E38-36B162CD8F46}" type="slidenum">
              <a:rPr lang="en-US" smtClean="0"/>
              <a:t>6</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43200" y="2400777"/>
            <a:ext cx="3840480" cy="2560320"/>
          </a:xfrm>
          <a:prstGeom prst="rect">
            <a:avLst/>
          </a:prstGeom>
        </p:spPr>
      </p:pic>
    </p:spTree>
    <p:extLst>
      <p:ext uri="{BB962C8B-B14F-4D97-AF65-F5344CB8AC3E}">
        <p14:creationId xmlns:p14="http://schemas.microsoft.com/office/powerpoint/2010/main" val="2369729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Personality of Questions</a:t>
            </a:r>
            <a:endParaRPr lang="en-US" dirty="0"/>
          </a:p>
        </p:txBody>
      </p:sp>
      <p:sp>
        <p:nvSpPr>
          <p:cNvPr id="3" name="Content Placeholder 2"/>
          <p:cNvSpPr>
            <a:spLocks noGrp="1"/>
          </p:cNvSpPr>
          <p:nvPr>
            <p:ph idx="1"/>
          </p:nvPr>
        </p:nvSpPr>
        <p:spPr>
          <a:xfrm>
            <a:off x="457200" y="1600200"/>
            <a:ext cx="8229600" cy="5121275"/>
          </a:xfrm>
        </p:spPr>
        <p:txBody>
          <a:bodyPr>
            <a:normAutofit fontScale="92500" lnSpcReduction="10000"/>
          </a:bodyPr>
          <a:lstStyle/>
          <a:p>
            <a:pPr marL="0" indent="0" algn="ctr">
              <a:buNone/>
            </a:pPr>
            <a:r>
              <a:rPr lang="en-US" b="1" dirty="0" smtClean="0"/>
              <a:t>Reporters’ Questions</a:t>
            </a:r>
          </a:p>
          <a:p>
            <a:pPr marL="0" indent="0" algn="ctr">
              <a:buNone/>
            </a:pPr>
            <a:endParaRPr lang="en-US" b="1" dirty="0"/>
          </a:p>
          <a:p>
            <a:pPr marL="0" indent="0" algn="ctr">
              <a:buNone/>
            </a:pPr>
            <a:endParaRPr lang="en-US" b="1" dirty="0" smtClean="0"/>
          </a:p>
          <a:p>
            <a:pPr marL="0" indent="0" algn="ctr">
              <a:buNone/>
            </a:pPr>
            <a:endParaRPr lang="en-US" b="1" dirty="0"/>
          </a:p>
          <a:p>
            <a:pPr marL="0" indent="0" algn="ctr">
              <a:buNone/>
            </a:pPr>
            <a:endParaRPr lang="en-US" b="1" dirty="0" smtClean="0"/>
          </a:p>
          <a:p>
            <a:pPr marL="0" indent="0" algn="ctr">
              <a:buNone/>
            </a:pPr>
            <a:endParaRPr lang="en-US" b="1" dirty="0"/>
          </a:p>
          <a:p>
            <a:pPr marL="0" indent="0" algn="ctr">
              <a:buNone/>
            </a:pPr>
            <a:endParaRPr lang="en-US" b="1" dirty="0" smtClean="0"/>
          </a:p>
          <a:p>
            <a:pPr marL="0" indent="0" algn="ctr">
              <a:buNone/>
            </a:pPr>
            <a:r>
              <a:rPr lang="en-US" b="1" dirty="0" smtClean="0"/>
              <a:t>Reporters interview people with deep knowledge of a subject, asking questions which help them see things from an expert’s point of view.</a:t>
            </a:r>
            <a:endParaRPr lang="en-US" b="1" dirty="0"/>
          </a:p>
        </p:txBody>
      </p:sp>
      <p:sp>
        <p:nvSpPr>
          <p:cNvPr id="4" name="Slide Number Placeholder 3"/>
          <p:cNvSpPr>
            <a:spLocks noGrp="1"/>
          </p:cNvSpPr>
          <p:nvPr>
            <p:ph type="sldNum" sz="quarter" idx="12"/>
          </p:nvPr>
        </p:nvSpPr>
        <p:spPr>
          <a:xfrm>
            <a:off x="7848600" y="6356350"/>
            <a:ext cx="838200" cy="365125"/>
          </a:xfrm>
        </p:spPr>
        <p:txBody>
          <a:bodyPr/>
          <a:lstStyle/>
          <a:p>
            <a:r>
              <a:rPr lang="en-US" dirty="0" smtClean="0"/>
              <a:t>6-</a:t>
            </a:r>
            <a:fld id="{FF0C40F8-E19A-41BF-9E38-36B162CD8F46}" type="slidenum">
              <a:rPr lang="en-US" smtClean="0"/>
              <a:t>7</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2800" y="2346960"/>
            <a:ext cx="2406465" cy="2651760"/>
          </a:xfrm>
          <a:prstGeom prst="rect">
            <a:avLst/>
          </a:prstGeom>
        </p:spPr>
      </p:pic>
    </p:spTree>
    <p:extLst>
      <p:ext uri="{BB962C8B-B14F-4D97-AF65-F5344CB8AC3E}">
        <p14:creationId xmlns:p14="http://schemas.microsoft.com/office/powerpoint/2010/main" val="409333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21</a:t>
            </a:r>
            <a:r>
              <a:rPr lang="en-US" baseline="30000" dirty="0" smtClean="0"/>
              <a:t>st</a:t>
            </a:r>
            <a:r>
              <a:rPr lang="en-US" dirty="0" smtClean="0"/>
              <a:t> Century Interviews</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pPr marL="0" indent="0">
              <a:buNone/>
            </a:pPr>
            <a:endParaRPr lang="en-US" b="1" dirty="0" smtClean="0"/>
          </a:p>
          <a:p>
            <a:pPr marL="0" indent="0">
              <a:buNone/>
            </a:pPr>
            <a:endParaRPr lang="en-US" b="1" dirty="0"/>
          </a:p>
          <a:p>
            <a:pPr marL="0" indent="0">
              <a:buNone/>
            </a:pPr>
            <a:endParaRPr lang="en-US" b="1" dirty="0" smtClean="0"/>
          </a:p>
          <a:p>
            <a:pPr marL="0" indent="0">
              <a:buNone/>
            </a:pPr>
            <a:endParaRPr lang="en-US" b="1" dirty="0" smtClean="0"/>
          </a:p>
          <a:p>
            <a:pPr marL="0" indent="0">
              <a:buNone/>
            </a:pPr>
            <a:endParaRPr lang="en-US" b="1" dirty="0" smtClean="0"/>
          </a:p>
          <a:p>
            <a:pPr marL="0" indent="0">
              <a:buNone/>
            </a:pPr>
            <a:r>
              <a:rPr lang="en-US" sz="3000" dirty="0" smtClean="0"/>
              <a:t>“No </a:t>
            </a:r>
            <a:r>
              <a:rPr lang="en-US" sz="3000" dirty="0"/>
              <a:t>longer do students call for an appointment and then sit across the desk from an expert, notebook in lap. They can now reach out to just about anyone through communication tools such as Skype or email, making it easier to focus on the interview itself. </a:t>
            </a:r>
            <a:r>
              <a:rPr lang="en-US" sz="3000" dirty="0" smtClean="0"/>
              <a:t>“</a:t>
            </a:r>
          </a:p>
          <a:p>
            <a:pPr marL="0" indent="0" algn="r">
              <a:buNone/>
            </a:pPr>
            <a:r>
              <a:rPr lang="en-US" sz="2600" dirty="0" smtClean="0"/>
              <a:t>—ReLeah Lent</a:t>
            </a:r>
          </a:p>
        </p:txBody>
      </p:sp>
      <p:sp>
        <p:nvSpPr>
          <p:cNvPr id="4" name="Slide Number Placeholder 3"/>
          <p:cNvSpPr>
            <a:spLocks noGrp="1"/>
          </p:cNvSpPr>
          <p:nvPr>
            <p:ph type="sldNum" sz="quarter" idx="12"/>
          </p:nvPr>
        </p:nvSpPr>
        <p:spPr>
          <a:xfrm>
            <a:off x="7772400" y="6356350"/>
            <a:ext cx="914400" cy="365125"/>
          </a:xfrm>
        </p:spPr>
        <p:txBody>
          <a:bodyPr/>
          <a:lstStyle/>
          <a:p>
            <a:r>
              <a:rPr lang="en-US" dirty="0" smtClean="0"/>
              <a:t>  6-</a:t>
            </a:r>
            <a:fld id="{FF0C40F8-E19A-41BF-9E38-36B162CD8F46}" type="slidenum">
              <a:rPr lang="en-US" smtClean="0"/>
              <a:t>8</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86711" y="1599156"/>
            <a:ext cx="3548424" cy="2363244"/>
          </a:xfrm>
          <a:prstGeom prst="rect">
            <a:avLst/>
          </a:prstGeom>
        </p:spPr>
      </p:pic>
    </p:spTree>
    <p:extLst>
      <p:ext uri="{BB962C8B-B14F-4D97-AF65-F5344CB8AC3E}">
        <p14:creationId xmlns:p14="http://schemas.microsoft.com/office/powerpoint/2010/main" val="12994805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The Personality of Questions</a:t>
            </a:r>
            <a:endParaRPr lang="en-US" dirty="0"/>
          </a:p>
        </p:txBody>
      </p:sp>
      <p:sp>
        <p:nvSpPr>
          <p:cNvPr id="3" name="Content Placeholder 2"/>
          <p:cNvSpPr>
            <a:spLocks noGrp="1"/>
          </p:cNvSpPr>
          <p:nvPr>
            <p:ph idx="1"/>
          </p:nvPr>
        </p:nvSpPr>
        <p:spPr>
          <a:xfrm>
            <a:off x="457200" y="1600200"/>
            <a:ext cx="8229600" cy="5410200"/>
          </a:xfrm>
        </p:spPr>
        <p:txBody>
          <a:bodyPr>
            <a:normAutofit/>
          </a:bodyPr>
          <a:lstStyle/>
          <a:p>
            <a:pPr marL="0" indent="0" algn="ctr">
              <a:buNone/>
            </a:pPr>
            <a:r>
              <a:rPr lang="en-US" dirty="0" smtClean="0"/>
              <a:t>Detectives’ Questions</a:t>
            </a:r>
          </a:p>
          <a:p>
            <a:pPr marL="0" indent="0" algn="ctr">
              <a:buNone/>
            </a:pPr>
            <a:endParaRPr lang="en-US" b="1" dirty="0" smtClean="0"/>
          </a:p>
          <a:p>
            <a:pPr marL="0" indent="0" algn="ctr">
              <a:buNone/>
            </a:pPr>
            <a:endParaRPr lang="en-US" b="1" dirty="0"/>
          </a:p>
          <a:p>
            <a:pPr marL="0" indent="0" algn="ctr">
              <a:buNone/>
            </a:pPr>
            <a:endParaRPr lang="en-US" b="1" dirty="0" smtClean="0"/>
          </a:p>
          <a:p>
            <a:pPr marL="0" indent="0" algn="ctr">
              <a:buNone/>
            </a:pPr>
            <a:r>
              <a:rPr lang="en-US" b="1" dirty="0"/>
              <a:t/>
            </a:r>
            <a:br>
              <a:rPr lang="en-US" b="1" dirty="0"/>
            </a:br>
            <a:endParaRPr lang="en-US" b="1" dirty="0" smtClean="0"/>
          </a:p>
          <a:p>
            <a:pPr marL="0" indent="0" algn="ctr">
              <a:buNone/>
            </a:pPr>
            <a:r>
              <a:rPr lang="en-US" dirty="0" smtClean="0"/>
              <a:t>Detectives’ questions try to solve a mystery, looking first at a problem and then attempting to find its cause.</a:t>
            </a:r>
            <a:endParaRPr lang="en-US" dirty="0"/>
          </a:p>
          <a:p>
            <a:pPr marL="0" indent="0" algn="ctr">
              <a:buNone/>
            </a:pPr>
            <a:endParaRPr lang="en-US" b="1" dirty="0"/>
          </a:p>
          <a:p>
            <a:pPr marL="0" indent="0" algn="ctr">
              <a:buNone/>
            </a:pPr>
            <a:endParaRPr lang="en-US" b="1" dirty="0" smtClean="0"/>
          </a:p>
          <a:p>
            <a:pPr marL="0" indent="0" algn="ctr">
              <a:buNone/>
            </a:pPr>
            <a:endParaRPr lang="en-US" b="1" dirty="0"/>
          </a:p>
          <a:p>
            <a:pPr marL="0" indent="0" algn="ctr">
              <a:buNone/>
            </a:pPr>
            <a:endParaRPr lang="en-US" b="1" dirty="0" smtClean="0"/>
          </a:p>
          <a:p>
            <a:pPr marL="0" indent="0" algn="ctr">
              <a:buNone/>
            </a:pPr>
            <a:endParaRPr lang="en-US" b="1" dirty="0"/>
          </a:p>
          <a:p>
            <a:pPr marL="0" indent="0" algn="ctr">
              <a:buNone/>
            </a:pPr>
            <a:endParaRPr lang="en-US" b="1" dirty="0" smtClean="0"/>
          </a:p>
          <a:p>
            <a:pPr marL="0" indent="0" algn="ctr">
              <a:buNone/>
            </a:pPr>
            <a:endParaRPr lang="en-US" b="1" dirty="0"/>
          </a:p>
        </p:txBody>
      </p:sp>
      <p:sp>
        <p:nvSpPr>
          <p:cNvPr id="4" name="Slide Number Placeholder 3"/>
          <p:cNvSpPr>
            <a:spLocks noGrp="1"/>
          </p:cNvSpPr>
          <p:nvPr>
            <p:ph type="sldNum" sz="quarter" idx="12"/>
          </p:nvPr>
        </p:nvSpPr>
        <p:spPr>
          <a:xfrm>
            <a:off x="7162800" y="6356350"/>
            <a:ext cx="1524000" cy="365125"/>
          </a:xfrm>
        </p:spPr>
        <p:txBody>
          <a:bodyPr/>
          <a:lstStyle/>
          <a:p>
            <a:r>
              <a:rPr lang="en-US" dirty="0" smtClean="0"/>
              <a:t>6-</a:t>
            </a:r>
            <a:fld id="{FF0C40F8-E19A-41BF-9E38-36B162CD8F46}" type="slidenum">
              <a:rPr lang="en-US" smtClean="0"/>
              <a:t>9</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2362200"/>
            <a:ext cx="4124733" cy="2389981"/>
          </a:xfrm>
          <a:prstGeom prst="rect">
            <a:avLst/>
          </a:prstGeom>
        </p:spPr>
      </p:pic>
    </p:spTree>
    <p:extLst>
      <p:ext uri="{BB962C8B-B14F-4D97-AF65-F5344CB8AC3E}">
        <p14:creationId xmlns:p14="http://schemas.microsoft.com/office/powerpoint/2010/main" val="3463952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PLG PPT Template_Lent</Template>
  <TotalTime>300</TotalTime>
  <Words>510</Words>
  <Application>Microsoft Office PowerPoint</Application>
  <PresentationFormat>On-screen Show (4:3)</PresentationFormat>
  <Paragraphs>127</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Module 6: Effective Inquiry in Content Area Classrooms</vt:lpstr>
      <vt:lpstr>Bring It Back Activity</vt:lpstr>
      <vt:lpstr>Objectives for this Session</vt:lpstr>
      <vt:lpstr>Generating Complex Knowledge</vt:lpstr>
      <vt:lpstr>Good Questions</vt:lpstr>
      <vt:lpstr>The Personality of Questions</vt:lpstr>
      <vt:lpstr>The Personality of Questions</vt:lpstr>
      <vt:lpstr>21st Century Interviews</vt:lpstr>
      <vt:lpstr> The Personality of Questions</vt:lpstr>
      <vt:lpstr>The Power of Mystery</vt:lpstr>
      <vt:lpstr>The Personality of Questions</vt:lpstr>
      <vt:lpstr>The Value of Skepticism</vt:lpstr>
      <vt:lpstr>ReLeah Lent reminds us…</vt:lpstr>
      <vt:lpstr>Bring It Back Task</vt:lpstr>
      <vt:lpstr>You will learn about</vt:lpstr>
      <vt:lpstr>Bring It Back Task</vt:lpstr>
    </vt:vector>
  </TitlesOfParts>
  <Company>Sage Publications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 Disciplinary Literacy and Reading</dc:title>
  <dc:creator>Nancy Allison</dc:creator>
  <cp:lastModifiedBy>conv</cp:lastModifiedBy>
  <cp:revision>21</cp:revision>
  <dcterms:created xsi:type="dcterms:W3CDTF">2015-06-08T21:01:12Z</dcterms:created>
  <dcterms:modified xsi:type="dcterms:W3CDTF">2023-04-19T11:19:20Z</dcterms:modified>
</cp:coreProperties>
</file>