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metadata" ContentType="application/binary"/>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authors.xml" ContentType="application/vnd.ms-powerpoint.author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tiff" ContentType="image/tif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8"/>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Lst>
  <p:sldSz cx="9144000" cy="6858000" type="screen4x3"/>
  <p:notesSz cx="6858000" cy="9144000"/>
  <p:embeddedFontLst>
    <p:embeddedFont>
      <p:font typeface="Open Sans" charset="0"/>
      <p:regular r:id="rId19"/>
      <p:bold r:id="rId20"/>
      <p:italic r:id="rId21"/>
      <p:boldItalic r:id="rId22"/>
    </p:embeddedFont>
    <p:embeddedFont>
      <p:font typeface="Economica" charset="0"/>
      <p:regular r:id="rId23"/>
      <p:bold r:id="rId24"/>
      <p:italic r:id="rId25"/>
      <p:boldItalic r:id="rId26"/>
    </p:embeddedFont>
    <p:embeddedFont>
      <p:font typeface="Garamond" pitchFamily="18" charset="0"/>
      <p:regular r:id="rId27"/>
      <p:bold r:id="rId28"/>
      <p:italic r:id="rId29"/>
    </p:embeddedFont>
    <p:embeddedFont>
      <p:font typeface="Calibri" pitchFamily="34" charset="0"/>
      <p:regular r:id="rId30"/>
      <p:bold r:id="rId31"/>
      <p:italic r:id="rId32"/>
      <p:boldItalic r:id="rId33"/>
    </p:embeddedFont>
    <p:embeddedFont>
      <p:font typeface="Raleway" charset="0"/>
      <p:regular r:id="rId34"/>
      <p:bold r:id="rId35"/>
      <p:italic r:id="rId36"/>
      <p:boldItalic r:id="rId37"/>
    </p:embeddedFont>
    <p:embeddedFont>
      <p:font typeface="Corbel" pitchFamily="3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78" roundtripDataSignature="AMtx7mhe2+Q5kih3s2ZkB+v9mS2wqa2Uv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8EBE2C1-C776-62F1-E523-9E5B5EC79800}" name="Tori Mirsadjadi (she/her/hers)" initials="TM(" userId="S::Tori.Mirsadjadi@sagepub.com::829506b3-188b-40ef-b775-a5ec767efb4e"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447CDC70-9483-45EF-92CA-92E173B3BE02}">
  <a:tblStyle styleId="{447CDC70-9483-45EF-92CA-92E173B3BE02}"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17956218-9CB0-4DAA-A24F-257A34DD6626}" styleName="Table_1">
    <a:wholeTbl>
      <a:tcTxStyle b="off" i="off">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varScale="1">
        <p:scale>
          <a:sx n="110" d="100"/>
          <a:sy n="110" d="100"/>
        </p:scale>
        <p:origin x="-1644" y="-90"/>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9" Type="http://schemas.openxmlformats.org/officeDocument/2006/relationships/font" Target="fonts/font21.fntdata"/><Relationship Id="rId80"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3.fntdata"/><Relationship Id="rId34" Type="http://schemas.openxmlformats.org/officeDocument/2006/relationships/font" Target="fonts/font16.fntdata"/><Relationship Id="rId84"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font" Target="fonts/font20.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font" Target="fonts/font11.fntdata"/><Relationship Id="rId41" Type="http://schemas.openxmlformats.org/officeDocument/2006/relationships/font" Target="fonts/font23.fntdata"/><Relationship Id="rId83"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font" Target="fonts/font19.fntdata"/><Relationship Id="rId40" Type="http://schemas.openxmlformats.org/officeDocument/2006/relationships/font" Target="fonts/font22.fntdata"/><Relationship Id="rId79"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font" Target="fonts/font18.fntdata"/><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font" Target="fonts/font13.fntdata"/><Relationship Id="rId78" Type="http://customschemas.google.com/relationships/presentationmetadata" Target="metadata"/><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ri Mirsadjadi (she/her/hers)" userId="829506b3-188b-40ef-b775-a5ec767efb4e" providerId="ADAL" clId="{ACCA83CE-F58D-4B7D-9C8F-06B52A7D39EF}"/>
    <pc:docChg chg="">
      <pc:chgData name="Tori Mirsadjadi (she/her/hers)" userId="829506b3-188b-40ef-b775-a5ec767efb4e" providerId="ADAL" clId="{ACCA83CE-F58D-4B7D-9C8F-06B52A7D39EF}" dt="2022-07-15T18:27:05.834" v="1"/>
      <pc:docMkLst>
        <pc:docMk/>
      </pc:docMkLst>
      <pc:sldChg chg="delCm">
        <pc:chgData name="Tori Mirsadjadi (she/her/hers)" userId="829506b3-188b-40ef-b775-a5ec767efb4e" providerId="ADAL" clId="{ACCA83CE-F58D-4B7D-9C8F-06B52A7D39EF}" dt="2022-07-15T18:26:55.547" v="0"/>
        <pc:sldMkLst>
          <pc:docMk/>
          <pc:sldMk cId="0" sldId="278"/>
        </pc:sldMkLst>
      </pc:sldChg>
      <pc:sldChg chg="delCm">
        <pc:chgData name="Tori Mirsadjadi (she/her/hers)" userId="829506b3-188b-40ef-b775-a5ec767efb4e" providerId="ADAL" clId="{ACCA83CE-F58D-4B7D-9C8F-06B52A7D39EF}" dt="2022-07-15T18:27:05.834" v="1"/>
        <pc:sldMkLst>
          <pc:docMk/>
          <pc:sldMk cId="0" sldId="27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Google Shape;27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2" name="Google Shape;28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9" name="Google Shape;28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6" name="Google Shape;29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3" name="Google Shape;30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
                <a:solidFill>
                  <a:schemeClr val="dk1"/>
                </a:solidFill>
                <a:latin typeface="Raleway"/>
                <a:ea typeface="Raleway"/>
                <a:cs typeface="Raleway"/>
                <a:sym typeface="Raleway"/>
              </a:rPr>
              <a:t>3, 2, 1 press enter in chat</a:t>
            </a:r>
            <a:endParaRPr>
              <a:solidFill>
                <a:schemeClr val="dk1"/>
              </a:solidFill>
              <a:latin typeface="Raleway"/>
              <a:ea typeface="Raleway"/>
              <a:cs typeface="Raleway"/>
              <a:sym typeface="Raleway"/>
            </a:endParaRPr>
          </a:p>
          <a:p>
            <a:pPr marL="457200" lvl="0" indent="-298450" algn="l" rtl="0">
              <a:lnSpc>
                <a:spcPct val="115000"/>
              </a:lnSpc>
              <a:spcBef>
                <a:spcPts val="0"/>
              </a:spcBef>
              <a:spcAft>
                <a:spcPts val="0"/>
              </a:spcAft>
              <a:buClr>
                <a:schemeClr val="dk1"/>
              </a:buClr>
              <a:buSzPts val="1100"/>
              <a:buFont typeface="Raleway"/>
              <a:buChar char="●"/>
            </a:pPr>
            <a:r>
              <a:rPr lang="en">
                <a:solidFill>
                  <a:schemeClr val="dk1"/>
                </a:solidFill>
                <a:latin typeface="Raleway"/>
                <a:ea typeface="Raleway"/>
                <a:cs typeface="Raleway"/>
                <a:sym typeface="Raleway"/>
              </a:rPr>
              <a:t>What are the strengths of each representation? What’s effective about the representation?  </a:t>
            </a:r>
            <a:endParaRPr>
              <a:solidFill>
                <a:schemeClr val="dk1"/>
              </a:solidFill>
              <a:latin typeface="Raleway"/>
              <a:ea typeface="Raleway"/>
              <a:cs typeface="Raleway"/>
              <a:sym typeface="Raleway"/>
            </a:endParaRPr>
          </a:p>
          <a:p>
            <a:pPr marL="457200" lvl="0" indent="-298450" algn="l" rtl="0">
              <a:lnSpc>
                <a:spcPct val="115000"/>
              </a:lnSpc>
              <a:spcBef>
                <a:spcPts val="0"/>
              </a:spcBef>
              <a:spcAft>
                <a:spcPts val="0"/>
              </a:spcAft>
              <a:buClr>
                <a:schemeClr val="dk1"/>
              </a:buClr>
              <a:buSzPts val="1100"/>
              <a:buFont typeface="Raleway"/>
              <a:buChar char="●"/>
            </a:pPr>
            <a:r>
              <a:rPr lang="en">
                <a:solidFill>
                  <a:schemeClr val="dk1"/>
                </a:solidFill>
                <a:latin typeface="Raleway"/>
                <a:ea typeface="Raleway"/>
                <a:cs typeface="Raleway"/>
                <a:sym typeface="Raleway"/>
              </a:rPr>
              <a:t>What type of emotional response does this elicit from you?</a:t>
            </a:r>
            <a:endParaRPr>
              <a:solidFill>
                <a:schemeClr val="dk1"/>
              </a:solidFill>
              <a:latin typeface="Raleway"/>
              <a:ea typeface="Raleway"/>
              <a:cs typeface="Raleway"/>
              <a:sym typeface="Raleway"/>
            </a:endParaRPr>
          </a:p>
          <a:p>
            <a:pPr marL="457200" lvl="0" indent="-317500" algn="l" rtl="0">
              <a:lnSpc>
                <a:spcPct val="115000"/>
              </a:lnSpc>
              <a:spcBef>
                <a:spcPts val="0"/>
              </a:spcBef>
              <a:spcAft>
                <a:spcPts val="0"/>
              </a:spcAft>
              <a:buClr>
                <a:schemeClr val="dk1"/>
              </a:buClr>
              <a:buSzPts val="1400"/>
              <a:buFont typeface="Raleway"/>
              <a:buChar char="●"/>
            </a:pPr>
            <a:r>
              <a:rPr lang="en">
                <a:solidFill>
                  <a:schemeClr val="dk1"/>
                </a:solidFill>
                <a:latin typeface="Raleway"/>
                <a:ea typeface="Raleway"/>
                <a:cs typeface="Raleway"/>
                <a:sym typeface="Raleway"/>
              </a:rPr>
              <a:t>How would you improve it?</a:t>
            </a:r>
            <a:endParaRPr>
              <a:solidFill>
                <a:schemeClr val="dk1"/>
              </a:solidFill>
              <a:latin typeface="Raleway"/>
              <a:ea typeface="Raleway"/>
              <a:cs typeface="Raleway"/>
              <a:sym typeface="Raleway"/>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highlight>
                  <a:schemeClr val="lt1"/>
                </a:highlight>
                <a:latin typeface="Calibri"/>
                <a:ea typeface="Calibri"/>
                <a:cs typeface="Calibri"/>
                <a:sym typeface="Calibri"/>
              </a:rPr>
              <a:t>The purpose of data visualization is to increase the clarity or understanding of data and its patterns, trends and relationships. </a:t>
            </a:r>
            <a:endParaRPr sz="1200">
              <a:solidFill>
                <a:schemeClr val="dk1"/>
              </a:solidFill>
              <a:highlight>
                <a:schemeClr val="lt1"/>
              </a:highlight>
              <a:latin typeface="Calibri"/>
              <a:ea typeface="Calibri"/>
              <a:cs typeface="Calibri"/>
              <a:sym typeface="Calibri"/>
            </a:endParaRPr>
          </a:p>
          <a:p>
            <a:pPr marL="0" lvl="0" indent="0" algn="l" rtl="0">
              <a:lnSpc>
                <a:spcPct val="100000"/>
              </a:lnSpc>
              <a:spcBef>
                <a:spcPts val="0"/>
              </a:spcBef>
              <a:spcAft>
                <a:spcPts val="0"/>
              </a:spcAft>
              <a:buSzPts val="1400"/>
              <a:buNone/>
            </a:pPr>
            <a:endParaRPr sz="1200">
              <a:latin typeface="Calibri"/>
              <a:ea typeface="Calibri"/>
              <a:cs typeface="Calibri"/>
              <a:sym typeface="Calibri"/>
            </a:endParaRPr>
          </a:p>
          <a:p>
            <a:pPr marL="0" lvl="0" indent="0" algn="l" rtl="0">
              <a:lnSpc>
                <a:spcPct val="100000"/>
              </a:lnSpc>
              <a:spcBef>
                <a:spcPts val="0"/>
              </a:spcBef>
              <a:spcAft>
                <a:spcPts val="0"/>
              </a:spcAft>
              <a:buSzPts val="1400"/>
              <a:buNone/>
            </a:pPr>
            <a:r>
              <a:rPr lang="en" sz="1200">
                <a:latin typeface="Calibri"/>
                <a:ea typeface="Calibri"/>
                <a:cs typeface="Calibri"/>
                <a:sym typeface="Calibri"/>
              </a:rPr>
              <a:t>What do you notice? What do you wonder? This is the simplest form of data representation. Natural. No manipulation. Raw data is compelling. </a:t>
            </a:r>
            <a:endParaRPr sz="1200">
              <a:latin typeface="Calibri"/>
              <a:ea typeface="Calibri"/>
              <a:cs typeface="Calibri"/>
              <a:sym typeface="Calibri"/>
            </a:endParaRPr>
          </a:p>
          <a:p>
            <a:pPr marL="0" lvl="0" indent="0" algn="l" rtl="0">
              <a:lnSpc>
                <a:spcPct val="100000"/>
              </a:lnSpc>
              <a:spcBef>
                <a:spcPts val="0"/>
              </a:spcBef>
              <a:spcAft>
                <a:spcPts val="0"/>
              </a:spcAft>
              <a:buSzPts val="1400"/>
              <a:buNone/>
            </a:pPr>
            <a:r>
              <a:rPr lang="en" sz="1200">
                <a:latin typeface="Calibri"/>
                <a:ea typeface="Calibri"/>
                <a:cs typeface="Calibri"/>
                <a:sym typeface="Calibri"/>
              </a:rPr>
              <a:t>This is from a collection of works known as unequal scenes. Usually there is some sort of analytical computation that is created before presenting the data to tell a story. This, without any manipulation, tells a story.  </a:t>
            </a:r>
            <a:r>
              <a:rPr lang="en" sz="1200">
                <a:highlight>
                  <a:schemeClr val="lt1"/>
                </a:highlight>
                <a:latin typeface="Calibri"/>
                <a:ea typeface="Calibri"/>
                <a:cs typeface="Calibri"/>
                <a:sym typeface="Calibri"/>
              </a:rPr>
              <a:t>Here are two neighborhoods in Dar es Salaam, Tanzania. What is being conveyed by this representation? Are there places in your community, city or town where these types of differences appear?</a:t>
            </a:r>
            <a:endParaRPr sz="120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5" name="Google Shape;18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Data can be very powerful. We are going to show you different ways that data can be communicated--get a piece of paper.</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SzPts val="1400"/>
              <a:buNone/>
            </a:pPr>
            <a:endParaRPr sz="1200">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6: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 sz="1200" b="1" i="1">
                <a:solidFill>
                  <a:schemeClr val="dk1"/>
                </a:solidFill>
                <a:latin typeface="Calibri"/>
                <a:ea typeface="Calibri"/>
                <a:cs typeface="Calibri"/>
                <a:sym typeface="Calibri"/>
              </a:rPr>
              <a:t>What do you think is being communicated here? What are the trends, relationships and patterns that this representation allows us to see? Is it effective or efficient in helping us gain some insight?</a:t>
            </a:r>
            <a:endParaRPr/>
          </a:p>
        </p:txBody>
      </p:sp>
      <p:sp>
        <p:nvSpPr>
          <p:cNvPr id="197" name="Google Shape;197;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5" name="Google Shape;205;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 sz="1200" b="1" i="1">
                <a:solidFill>
                  <a:schemeClr val="dk1"/>
                </a:solidFill>
                <a:latin typeface="Calibri"/>
                <a:ea typeface="Calibri"/>
                <a:cs typeface="Calibri"/>
                <a:sym typeface="Calibri"/>
              </a:rPr>
              <a:t>What do you think is being communicated here? What are the trends, relationships and patterns that this representation allows us to see? Is it effective or efficient in helping us gain some insight? </a:t>
            </a:r>
            <a:r>
              <a:rPr lang="en" sz="1200" b="1" i="1">
                <a:latin typeface="Calibri"/>
                <a:ea typeface="Calibri"/>
                <a:cs typeface="Calibri"/>
                <a:sym typeface="Calibri"/>
              </a:rPr>
              <a:t>What is the story being told? What do the representations lead you to notice? What questions are you compelled to ask?</a:t>
            </a:r>
            <a:endParaRPr sz="1200" b="1" i="1">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6" name="Google Shape;22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i="1">
                <a:solidFill>
                  <a:schemeClr val="dk1"/>
                </a:solidFill>
                <a:latin typeface="Calibri"/>
                <a:ea typeface="Calibri"/>
                <a:cs typeface="Calibri"/>
                <a:sym typeface="Calibri"/>
              </a:rPr>
              <a:t>What do you think is being communicated here? What are the trends, relationships and patterns that this representation allows us to see? Is it effective or efficient in helping us gain some insight? What is the story being told? What do the representations lead you to notice? What questions are you compelled to ask?</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4" name="Google Shape;24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1" name="Google Shape;25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
        <p:cNvGrpSpPr/>
        <p:nvPr/>
      </p:nvGrpSpPr>
      <p:grpSpPr>
        <a:xfrm>
          <a:off x="0" y="0"/>
          <a:ext cx="0" cy="0"/>
          <a:chOff x="0" y="0"/>
          <a:chExt cx="0" cy="0"/>
        </a:xfrm>
      </p:grpSpPr>
      <p:sp>
        <p:nvSpPr>
          <p:cNvPr id="10" name="Google Shape;10;p53"/>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8"/>
        <p:cNvGrpSpPr/>
        <p:nvPr/>
      </p:nvGrpSpPr>
      <p:grpSpPr>
        <a:xfrm>
          <a:off x="0" y="0"/>
          <a:ext cx="0" cy="0"/>
          <a:chOff x="0" y="0"/>
          <a:chExt cx="0" cy="0"/>
        </a:xfrm>
      </p:grpSpPr>
      <p:sp>
        <p:nvSpPr>
          <p:cNvPr id="49" name="Google Shape;49;p65"/>
          <p:cNvSpPr/>
          <p:nvPr/>
        </p:nvSpPr>
        <p:spPr>
          <a:xfrm>
            <a:off x="0" y="6727600"/>
            <a:ext cx="9144000" cy="130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65"/>
          <p:cNvSpPr txBox="1">
            <a:spLocks noGrp="1"/>
          </p:cNvSpPr>
          <p:nvPr>
            <p:ph type="title"/>
          </p:nvPr>
        </p:nvSpPr>
        <p:spPr>
          <a:xfrm>
            <a:off x="490250" y="600200"/>
            <a:ext cx="5878800" cy="54543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1" name="Google Shape;51;p65"/>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2"/>
        <p:cNvGrpSpPr/>
        <p:nvPr/>
      </p:nvGrpSpPr>
      <p:grpSpPr>
        <a:xfrm>
          <a:off x="0" y="0"/>
          <a:ext cx="0" cy="0"/>
          <a:chOff x="0" y="0"/>
          <a:chExt cx="0" cy="0"/>
        </a:xfrm>
      </p:grpSpPr>
      <p:sp>
        <p:nvSpPr>
          <p:cNvPr id="53" name="Google Shape;53;p66"/>
          <p:cNvSpPr/>
          <p:nvPr/>
        </p:nvSpPr>
        <p:spPr>
          <a:xfrm>
            <a:off x="4572000" y="-33"/>
            <a:ext cx="4572000" cy="68580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54" name="Google Shape;54;p66"/>
          <p:cNvCxnSpPr/>
          <p:nvPr/>
        </p:nvCxnSpPr>
        <p:spPr>
          <a:xfrm>
            <a:off x="5029675" y="5994000"/>
            <a:ext cx="468300" cy="0"/>
          </a:xfrm>
          <a:prstGeom prst="straightConnector1">
            <a:avLst/>
          </a:prstGeom>
          <a:noFill/>
          <a:ln w="19050" cap="flat" cmpd="sng">
            <a:solidFill>
              <a:schemeClr val="lt1"/>
            </a:solidFill>
            <a:prstDash val="solid"/>
            <a:round/>
            <a:headEnd type="none" w="sm" len="sm"/>
            <a:tailEnd type="none" w="sm" len="sm"/>
          </a:ln>
        </p:spPr>
      </p:cxnSp>
      <p:sp>
        <p:nvSpPr>
          <p:cNvPr id="55" name="Google Shape;55;p66"/>
          <p:cNvSpPr txBox="1">
            <a:spLocks noGrp="1"/>
          </p:cNvSpPr>
          <p:nvPr>
            <p:ph type="title"/>
          </p:nvPr>
        </p:nvSpPr>
        <p:spPr>
          <a:xfrm>
            <a:off x="265500" y="1239033"/>
            <a:ext cx="4045200" cy="2381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4200"/>
              <a:buNone/>
              <a:defRPr>
                <a:solidFill>
                  <a:schemeClr val="lt2"/>
                </a:solidFill>
              </a:defRPr>
            </a:lvl1pPr>
            <a:lvl2pPr lvl="1" algn="ctr">
              <a:lnSpc>
                <a:spcPct val="100000"/>
              </a:lnSpc>
              <a:spcBef>
                <a:spcPts val="0"/>
              </a:spcBef>
              <a:spcAft>
                <a:spcPts val="0"/>
              </a:spcAft>
              <a:buClr>
                <a:schemeClr val="lt2"/>
              </a:buClr>
              <a:buSzPts val="4200"/>
              <a:buNone/>
              <a:defRPr>
                <a:solidFill>
                  <a:schemeClr val="lt2"/>
                </a:solidFill>
              </a:defRPr>
            </a:lvl2pPr>
            <a:lvl3pPr lvl="2" algn="ctr">
              <a:lnSpc>
                <a:spcPct val="100000"/>
              </a:lnSpc>
              <a:spcBef>
                <a:spcPts val="0"/>
              </a:spcBef>
              <a:spcAft>
                <a:spcPts val="0"/>
              </a:spcAft>
              <a:buClr>
                <a:schemeClr val="lt2"/>
              </a:buClr>
              <a:buSzPts val="4200"/>
              <a:buNone/>
              <a:defRPr>
                <a:solidFill>
                  <a:schemeClr val="lt2"/>
                </a:solidFill>
              </a:defRPr>
            </a:lvl3pPr>
            <a:lvl4pPr lvl="3" algn="ctr">
              <a:lnSpc>
                <a:spcPct val="100000"/>
              </a:lnSpc>
              <a:spcBef>
                <a:spcPts val="0"/>
              </a:spcBef>
              <a:spcAft>
                <a:spcPts val="0"/>
              </a:spcAft>
              <a:buClr>
                <a:schemeClr val="lt2"/>
              </a:buClr>
              <a:buSzPts val="4200"/>
              <a:buNone/>
              <a:defRPr>
                <a:solidFill>
                  <a:schemeClr val="lt2"/>
                </a:solidFill>
              </a:defRPr>
            </a:lvl4pPr>
            <a:lvl5pPr lvl="4" algn="ctr">
              <a:lnSpc>
                <a:spcPct val="100000"/>
              </a:lnSpc>
              <a:spcBef>
                <a:spcPts val="0"/>
              </a:spcBef>
              <a:spcAft>
                <a:spcPts val="0"/>
              </a:spcAft>
              <a:buClr>
                <a:schemeClr val="lt2"/>
              </a:buClr>
              <a:buSzPts val="4200"/>
              <a:buNone/>
              <a:defRPr>
                <a:solidFill>
                  <a:schemeClr val="lt2"/>
                </a:solidFill>
              </a:defRPr>
            </a:lvl5pPr>
            <a:lvl6pPr lvl="5" algn="ctr">
              <a:lnSpc>
                <a:spcPct val="100000"/>
              </a:lnSpc>
              <a:spcBef>
                <a:spcPts val="0"/>
              </a:spcBef>
              <a:spcAft>
                <a:spcPts val="0"/>
              </a:spcAft>
              <a:buClr>
                <a:schemeClr val="lt2"/>
              </a:buClr>
              <a:buSzPts val="4200"/>
              <a:buNone/>
              <a:defRPr>
                <a:solidFill>
                  <a:schemeClr val="lt2"/>
                </a:solidFill>
              </a:defRPr>
            </a:lvl6pPr>
            <a:lvl7pPr lvl="6" algn="ctr">
              <a:lnSpc>
                <a:spcPct val="100000"/>
              </a:lnSpc>
              <a:spcBef>
                <a:spcPts val="0"/>
              </a:spcBef>
              <a:spcAft>
                <a:spcPts val="0"/>
              </a:spcAft>
              <a:buClr>
                <a:schemeClr val="lt2"/>
              </a:buClr>
              <a:buSzPts val="4200"/>
              <a:buNone/>
              <a:defRPr>
                <a:solidFill>
                  <a:schemeClr val="lt2"/>
                </a:solidFill>
              </a:defRPr>
            </a:lvl7pPr>
            <a:lvl8pPr lvl="7" algn="ctr">
              <a:lnSpc>
                <a:spcPct val="100000"/>
              </a:lnSpc>
              <a:spcBef>
                <a:spcPts val="0"/>
              </a:spcBef>
              <a:spcAft>
                <a:spcPts val="0"/>
              </a:spcAft>
              <a:buClr>
                <a:schemeClr val="lt2"/>
              </a:buClr>
              <a:buSzPts val="4200"/>
              <a:buNone/>
              <a:defRPr>
                <a:solidFill>
                  <a:schemeClr val="lt2"/>
                </a:solidFill>
              </a:defRPr>
            </a:lvl8pPr>
            <a:lvl9pPr lvl="8" algn="ctr">
              <a:lnSpc>
                <a:spcPct val="100000"/>
              </a:lnSpc>
              <a:spcBef>
                <a:spcPts val="0"/>
              </a:spcBef>
              <a:spcAft>
                <a:spcPts val="0"/>
              </a:spcAft>
              <a:buClr>
                <a:schemeClr val="lt2"/>
              </a:buClr>
              <a:buSzPts val="4200"/>
              <a:buNone/>
              <a:defRPr>
                <a:solidFill>
                  <a:schemeClr val="lt2"/>
                </a:solidFill>
              </a:defRPr>
            </a:lvl9pPr>
          </a:lstStyle>
          <a:p>
            <a:endParaRPr/>
          </a:p>
        </p:txBody>
      </p:sp>
      <p:sp>
        <p:nvSpPr>
          <p:cNvPr id="56" name="Google Shape;56;p66"/>
          <p:cNvSpPr txBox="1">
            <a:spLocks noGrp="1"/>
          </p:cNvSpPr>
          <p:nvPr>
            <p:ph type="subTitle" idx="1"/>
          </p:nvPr>
        </p:nvSpPr>
        <p:spPr>
          <a:xfrm>
            <a:off x="265500" y="3692001"/>
            <a:ext cx="4045200" cy="2098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a:endParaRPr/>
          </a:p>
        </p:txBody>
      </p:sp>
      <p:sp>
        <p:nvSpPr>
          <p:cNvPr id="57" name="Google Shape;57;p66"/>
          <p:cNvSpPr txBox="1">
            <a:spLocks noGrp="1"/>
          </p:cNvSpPr>
          <p:nvPr>
            <p:ph type="body" idx="2"/>
          </p:nvPr>
        </p:nvSpPr>
        <p:spPr>
          <a:xfrm>
            <a:off x="4939500" y="965600"/>
            <a:ext cx="3837000" cy="49269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58" name="Google Shape;58;p66"/>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Economica"/>
                <a:ea typeface="Economica"/>
                <a:cs typeface="Economica"/>
                <a:sym typeface="Economic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Economica"/>
                <a:ea typeface="Economica"/>
                <a:cs typeface="Economica"/>
                <a:sym typeface="Economic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Economica"/>
                <a:ea typeface="Economica"/>
                <a:cs typeface="Economica"/>
                <a:sym typeface="Economic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Economica"/>
                <a:ea typeface="Economica"/>
                <a:cs typeface="Economica"/>
                <a:sym typeface="Economic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Economica"/>
                <a:ea typeface="Economica"/>
                <a:cs typeface="Economica"/>
                <a:sym typeface="Economic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Economica"/>
                <a:ea typeface="Economica"/>
                <a:cs typeface="Economica"/>
                <a:sym typeface="Economic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Economica"/>
                <a:ea typeface="Economica"/>
                <a:cs typeface="Economica"/>
                <a:sym typeface="Economic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Economica"/>
                <a:ea typeface="Economica"/>
                <a:cs typeface="Economica"/>
                <a:sym typeface="Economic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9"/>
        <p:cNvGrpSpPr/>
        <p:nvPr/>
      </p:nvGrpSpPr>
      <p:grpSpPr>
        <a:xfrm>
          <a:off x="0" y="0"/>
          <a:ext cx="0" cy="0"/>
          <a:chOff x="0" y="0"/>
          <a:chExt cx="0" cy="0"/>
        </a:xfrm>
      </p:grpSpPr>
      <p:sp>
        <p:nvSpPr>
          <p:cNvPr id="60" name="Google Shape;60;p67"/>
          <p:cNvSpPr txBox="1">
            <a:spLocks noGrp="1"/>
          </p:cNvSpPr>
          <p:nvPr>
            <p:ph type="body" idx="1"/>
          </p:nvPr>
        </p:nvSpPr>
        <p:spPr>
          <a:xfrm>
            <a:off x="319500" y="5625233"/>
            <a:ext cx="5998800" cy="7983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2400"/>
              <a:buFont typeface="Economica"/>
              <a:buNone/>
              <a:defRPr sz="2400">
                <a:latin typeface="Economica"/>
                <a:ea typeface="Economica"/>
                <a:cs typeface="Economica"/>
                <a:sym typeface="Economica"/>
              </a:defRPr>
            </a:lvl1pPr>
          </a:lstStyle>
          <a:p>
            <a:endParaRPr/>
          </a:p>
        </p:txBody>
      </p:sp>
      <p:sp>
        <p:nvSpPr>
          <p:cNvPr id="61" name="Google Shape;61;p67"/>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2"/>
        <p:cNvGrpSpPr/>
        <p:nvPr/>
      </p:nvGrpSpPr>
      <p:grpSpPr>
        <a:xfrm>
          <a:off x="0" y="0"/>
          <a:ext cx="0" cy="0"/>
          <a:chOff x="0" y="0"/>
          <a:chExt cx="0" cy="0"/>
        </a:xfrm>
      </p:grpSpPr>
      <p:sp>
        <p:nvSpPr>
          <p:cNvPr id="63" name="Google Shape;63;p68"/>
          <p:cNvSpPr/>
          <p:nvPr/>
        </p:nvSpPr>
        <p:spPr>
          <a:xfrm>
            <a:off x="0" y="6727600"/>
            <a:ext cx="9144000" cy="130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 name="Google Shape;64;p68"/>
          <p:cNvSpPr txBox="1">
            <a:spLocks noGrp="1"/>
          </p:cNvSpPr>
          <p:nvPr>
            <p:ph type="title" hasCustomPrompt="1"/>
          </p:nvPr>
        </p:nvSpPr>
        <p:spPr>
          <a:xfrm>
            <a:off x="311700" y="1276167"/>
            <a:ext cx="8520600" cy="28383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chemeClr val="lt2"/>
              </a:buClr>
              <a:buSzPts val="16000"/>
              <a:buNone/>
              <a:defRPr sz="16000">
                <a:solidFill>
                  <a:schemeClr val="lt2"/>
                </a:solidFill>
              </a:defRPr>
            </a:lvl1pPr>
            <a:lvl2pPr lvl="1" algn="ctr">
              <a:lnSpc>
                <a:spcPct val="100000"/>
              </a:lnSpc>
              <a:spcBef>
                <a:spcPts val="0"/>
              </a:spcBef>
              <a:spcAft>
                <a:spcPts val="0"/>
              </a:spcAft>
              <a:buClr>
                <a:schemeClr val="lt2"/>
              </a:buClr>
              <a:buSzPts val="16000"/>
              <a:buNone/>
              <a:defRPr sz="16000">
                <a:solidFill>
                  <a:schemeClr val="lt2"/>
                </a:solidFill>
              </a:defRPr>
            </a:lvl2pPr>
            <a:lvl3pPr lvl="2" algn="ctr">
              <a:lnSpc>
                <a:spcPct val="100000"/>
              </a:lnSpc>
              <a:spcBef>
                <a:spcPts val="0"/>
              </a:spcBef>
              <a:spcAft>
                <a:spcPts val="0"/>
              </a:spcAft>
              <a:buClr>
                <a:schemeClr val="lt2"/>
              </a:buClr>
              <a:buSzPts val="16000"/>
              <a:buNone/>
              <a:defRPr sz="16000">
                <a:solidFill>
                  <a:schemeClr val="lt2"/>
                </a:solidFill>
              </a:defRPr>
            </a:lvl3pPr>
            <a:lvl4pPr lvl="3" algn="ctr">
              <a:lnSpc>
                <a:spcPct val="100000"/>
              </a:lnSpc>
              <a:spcBef>
                <a:spcPts val="0"/>
              </a:spcBef>
              <a:spcAft>
                <a:spcPts val="0"/>
              </a:spcAft>
              <a:buClr>
                <a:schemeClr val="lt2"/>
              </a:buClr>
              <a:buSzPts val="16000"/>
              <a:buNone/>
              <a:defRPr sz="16000">
                <a:solidFill>
                  <a:schemeClr val="lt2"/>
                </a:solidFill>
              </a:defRPr>
            </a:lvl4pPr>
            <a:lvl5pPr lvl="4" algn="ctr">
              <a:lnSpc>
                <a:spcPct val="100000"/>
              </a:lnSpc>
              <a:spcBef>
                <a:spcPts val="0"/>
              </a:spcBef>
              <a:spcAft>
                <a:spcPts val="0"/>
              </a:spcAft>
              <a:buClr>
                <a:schemeClr val="lt2"/>
              </a:buClr>
              <a:buSzPts val="16000"/>
              <a:buNone/>
              <a:defRPr sz="16000">
                <a:solidFill>
                  <a:schemeClr val="lt2"/>
                </a:solidFill>
              </a:defRPr>
            </a:lvl5pPr>
            <a:lvl6pPr lvl="5" algn="ctr">
              <a:lnSpc>
                <a:spcPct val="100000"/>
              </a:lnSpc>
              <a:spcBef>
                <a:spcPts val="0"/>
              </a:spcBef>
              <a:spcAft>
                <a:spcPts val="0"/>
              </a:spcAft>
              <a:buClr>
                <a:schemeClr val="lt2"/>
              </a:buClr>
              <a:buSzPts val="16000"/>
              <a:buNone/>
              <a:defRPr sz="16000">
                <a:solidFill>
                  <a:schemeClr val="lt2"/>
                </a:solidFill>
              </a:defRPr>
            </a:lvl6pPr>
            <a:lvl7pPr lvl="6" algn="ctr">
              <a:lnSpc>
                <a:spcPct val="100000"/>
              </a:lnSpc>
              <a:spcBef>
                <a:spcPts val="0"/>
              </a:spcBef>
              <a:spcAft>
                <a:spcPts val="0"/>
              </a:spcAft>
              <a:buClr>
                <a:schemeClr val="lt2"/>
              </a:buClr>
              <a:buSzPts val="16000"/>
              <a:buNone/>
              <a:defRPr sz="16000">
                <a:solidFill>
                  <a:schemeClr val="lt2"/>
                </a:solidFill>
              </a:defRPr>
            </a:lvl7pPr>
            <a:lvl8pPr lvl="7" algn="ctr">
              <a:lnSpc>
                <a:spcPct val="100000"/>
              </a:lnSpc>
              <a:spcBef>
                <a:spcPts val="0"/>
              </a:spcBef>
              <a:spcAft>
                <a:spcPts val="0"/>
              </a:spcAft>
              <a:buClr>
                <a:schemeClr val="lt2"/>
              </a:buClr>
              <a:buSzPts val="16000"/>
              <a:buNone/>
              <a:defRPr sz="16000">
                <a:solidFill>
                  <a:schemeClr val="lt2"/>
                </a:solidFill>
              </a:defRPr>
            </a:lvl8pPr>
            <a:lvl9pPr lvl="8" algn="ctr">
              <a:lnSpc>
                <a:spcPct val="100000"/>
              </a:lnSpc>
              <a:spcBef>
                <a:spcPts val="0"/>
              </a:spcBef>
              <a:spcAft>
                <a:spcPts val="0"/>
              </a:spcAft>
              <a:buClr>
                <a:schemeClr val="lt2"/>
              </a:buClr>
              <a:buSzPts val="16000"/>
              <a:buNone/>
              <a:defRPr sz="16000">
                <a:solidFill>
                  <a:schemeClr val="lt2"/>
                </a:solidFill>
              </a:defRPr>
            </a:lvl9pPr>
          </a:lstStyle>
          <a:p>
            <a:r>
              <a:t>xx%</a:t>
            </a:r>
          </a:p>
        </p:txBody>
      </p:sp>
      <p:sp>
        <p:nvSpPr>
          <p:cNvPr id="65" name="Google Shape;65;p68"/>
          <p:cNvSpPr txBox="1">
            <a:spLocks noGrp="1"/>
          </p:cNvSpPr>
          <p:nvPr>
            <p:ph type="body" idx="1"/>
          </p:nvPr>
        </p:nvSpPr>
        <p:spPr>
          <a:xfrm>
            <a:off x="311700" y="4216000"/>
            <a:ext cx="8520600" cy="14289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66" name="Google Shape;66;p68"/>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Title Slide">
  <p:cSld name="TITLE_1">
    <p:spTree>
      <p:nvGrpSpPr>
        <p:cNvPr id="1" name="Shape 67"/>
        <p:cNvGrpSpPr/>
        <p:nvPr/>
      </p:nvGrpSpPr>
      <p:grpSpPr>
        <a:xfrm>
          <a:off x="0" y="0"/>
          <a:ext cx="0" cy="0"/>
          <a:chOff x="0" y="0"/>
          <a:chExt cx="0" cy="0"/>
        </a:xfrm>
      </p:grpSpPr>
      <p:sp>
        <p:nvSpPr>
          <p:cNvPr id="68" name="Google Shape;68;p69"/>
          <p:cNvSpPr/>
          <p:nvPr/>
        </p:nvSpPr>
        <p:spPr>
          <a:xfrm>
            <a:off x="-5132" y="2059011"/>
            <a:ext cx="9146700" cy="1828800"/>
          </a:xfrm>
          <a:prstGeom prst="rect">
            <a:avLst/>
          </a:prstGeom>
          <a:solidFill>
            <a:srgbClr val="FFFFFF"/>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Clr>
                <a:srgbClr val="FFFFFF"/>
              </a:buClr>
              <a:buSzPts val="1400"/>
              <a:buFont typeface="Corbel"/>
              <a:buNone/>
            </a:pPr>
            <a:endParaRPr sz="1400" b="0" i="0" u="none" strike="noStrike" cap="none">
              <a:solidFill>
                <a:srgbClr val="FFFFFF"/>
              </a:solidFill>
              <a:latin typeface="Corbel"/>
              <a:ea typeface="Corbel"/>
              <a:cs typeface="Corbel"/>
              <a:sym typeface="Corbel"/>
            </a:endParaRPr>
          </a:p>
        </p:txBody>
      </p:sp>
      <p:sp>
        <p:nvSpPr>
          <p:cNvPr id="69" name="Google Shape;69;p69"/>
          <p:cNvSpPr txBox="1">
            <a:spLocks noGrp="1"/>
          </p:cNvSpPr>
          <p:nvPr>
            <p:ph type="title"/>
          </p:nvPr>
        </p:nvSpPr>
        <p:spPr>
          <a:xfrm>
            <a:off x="274319" y="2166364"/>
            <a:ext cx="8603700" cy="1739100"/>
          </a:xfrm>
          <a:prstGeom prst="rect">
            <a:avLst/>
          </a:prstGeom>
          <a:noFill/>
          <a:ln>
            <a:noFill/>
          </a:ln>
        </p:spPr>
        <p:txBody>
          <a:bodyPr spcFirstLastPara="1" wrap="square" lIns="34275" tIns="34275" rIns="34275" bIns="34275" anchor="ctr" anchorCtr="0">
            <a:noAutofit/>
          </a:bodyPr>
          <a:lstStyle>
            <a:lvl1pPr lvl="0" algn="ctr">
              <a:lnSpc>
                <a:spcPct val="80000"/>
              </a:lnSpc>
              <a:spcBef>
                <a:spcPts val="0"/>
              </a:spcBef>
              <a:spcAft>
                <a:spcPts val="0"/>
              </a:spcAft>
              <a:buClr>
                <a:srgbClr val="099BDD"/>
              </a:buClr>
              <a:buSzPts val="4500"/>
              <a:buFont typeface="Corbel"/>
              <a:buNone/>
              <a:defRPr sz="4500"/>
            </a:lvl1pPr>
            <a:lvl2pPr lvl="1" algn="l">
              <a:lnSpc>
                <a:spcPct val="85000"/>
              </a:lnSpc>
              <a:spcBef>
                <a:spcPts val="0"/>
              </a:spcBef>
              <a:spcAft>
                <a:spcPts val="0"/>
              </a:spcAft>
              <a:buClr>
                <a:srgbClr val="099BDD"/>
              </a:buClr>
              <a:buSzPts val="1400"/>
              <a:buNone/>
              <a:defRPr/>
            </a:lvl2pPr>
            <a:lvl3pPr lvl="2" algn="l">
              <a:lnSpc>
                <a:spcPct val="85000"/>
              </a:lnSpc>
              <a:spcBef>
                <a:spcPts val="0"/>
              </a:spcBef>
              <a:spcAft>
                <a:spcPts val="0"/>
              </a:spcAft>
              <a:buClr>
                <a:srgbClr val="099BDD"/>
              </a:buClr>
              <a:buSzPts val="1400"/>
              <a:buNone/>
              <a:defRPr/>
            </a:lvl3pPr>
            <a:lvl4pPr lvl="3" algn="l">
              <a:lnSpc>
                <a:spcPct val="85000"/>
              </a:lnSpc>
              <a:spcBef>
                <a:spcPts val="0"/>
              </a:spcBef>
              <a:spcAft>
                <a:spcPts val="0"/>
              </a:spcAft>
              <a:buClr>
                <a:srgbClr val="099BDD"/>
              </a:buClr>
              <a:buSzPts val="1400"/>
              <a:buNone/>
              <a:defRPr/>
            </a:lvl4pPr>
            <a:lvl5pPr lvl="4" algn="l">
              <a:lnSpc>
                <a:spcPct val="85000"/>
              </a:lnSpc>
              <a:spcBef>
                <a:spcPts val="0"/>
              </a:spcBef>
              <a:spcAft>
                <a:spcPts val="0"/>
              </a:spcAft>
              <a:buClr>
                <a:srgbClr val="099BDD"/>
              </a:buClr>
              <a:buSzPts val="1400"/>
              <a:buNone/>
              <a:defRPr/>
            </a:lvl5pPr>
            <a:lvl6pPr lvl="5" algn="l">
              <a:lnSpc>
                <a:spcPct val="85000"/>
              </a:lnSpc>
              <a:spcBef>
                <a:spcPts val="0"/>
              </a:spcBef>
              <a:spcAft>
                <a:spcPts val="0"/>
              </a:spcAft>
              <a:buClr>
                <a:srgbClr val="099BDD"/>
              </a:buClr>
              <a:buSzPts val="1400"/>
              <a:buNone/>
              <a:defRPr/>
            </a:lvl6pPr>
            <a:lvl7pPr lvl="6" algn="l">
              <a:lnSpc>
                <a:spcPct val="85000"/>
              </a:lnSpc>
              <a:spcBef>
                <a:spcPts val="0"/>
              </a:spcBef>
              <a:spcAft>
                <a:spcPts val="0"/>
              </a:spcAft>
              <a:buClr>
                <a:srgbClr val="099BDD"/>
              </a:buClr>
              <a:buSzPts val="1400"/>
              <a:buNone/>
              <a:defRPr/>
            </a:lvl7pPr>
            <a:lvl8pPr lvl="7" algn="l">
              <a:lnSpc>
                <a:spcPct val="85000"/>
              </a:lnSpc>
              <a:spcBef>
                <a:spcPts val="0"/>
              </a:spcBef>
              <a:spcAft>
                <a:spcPts val="0"/>
              </a:spcAft>
              <a:buClr>
                <a:srgbClr val="099BDD"/>
              </a:buClr>
              <a:buSzPts val="1400"/>
              <a:buNone/>
              <a:defRPr/>
            </a:lvl8pPr>
            <a:lvl9pPr lvl="8" algn="l">
              <a:lnSpc>
                <a:spcPct val="85000"/>
              </a:lnSpc>
              <a:spcBef>
                <a:spcPts val="0"/>
              </a:spcBef>
              <a:spcAft>
                <a:spcPts val="0"/>
              </a:spcAft>
              <a:buClr>
                <a:srgbClr val="099BDD"/>
              </a:buClr>
              <a:buSzPts val="1400"/>
              <a:buNone/>
              <a:defRPr/>
            </a:lvl9pPr>
          </a:lstStyle>
          <a:p>
            <a:endParaRPr/>
          </a:p>
        </p:txBody>
      </p:sp>
      <p:sp>
        <p:nvSpPr>
          <p:cNvPr id="70" name="Google Shape;70;p69"/>
          <p:cNvSpPr txBox="1">
            <a:spLocks noGrp="1"/>
          </p:cNvSpPr>
          <p:nvPr>
            <p:ph type="body" idx="1"/>
          </p:nvPr>
        </p:nvSpPr>
        <p:spPr>
          <a:xfrm>
            <a:off x="1143000" y="3996249"/>
            <a:ext cx="6858000" cy="1309200"/>
          </a:xfrm>
          <a:prstGeom prst="rect">
            <a:avLst/>
          </a:prstGeom>
          <a:noFill/>
          <a:ln>
            <a:noFill/>
          </a:ln>
        </p:spPr>
        <p:txBody>
          <a:bodyPr spcFirstLastPara="1" wrap="square" lIns="34275" tIns="34275" rIns="34275" bIns="34275" anchor="t" anchorCtr="0">
            <a:noAutofit/>
          </a:bodyPr>
          <a:lstStyle>
            <a:lvl1pPr marL="457200" lvl="0" indent="-228600" algn="ctr">
              <a:lnSpc>
                <a:spcPct val="90000"/>
              </a:lnSpc>
              <a:spcBef>
                <a:spcPts val="900"/>
              </a:spcBef>
              <a:spcAft>
                <a:spcPts val="0"/>
              </a:spcAft>
              <a:buClr>
                <a:srgbClr val="FFFFFF"/>
              </a:buClr>
              <a:buSzPts val="1500"/>
              <a:buFont typeface="Corbel"/>
              <a:buNone/>
              <a:defRPr sz="1500"/>
            </a:lvl1pPr>
            <a:lvl2pPr marL="914400" lvl="1" indent="-228600" algn="ctr">
              <a:lnSpc>
                <a:spcPct val="90000"/>
              </a:lnSpc>
              <a:spcBef>
                <a:spcPts val="900"/>
              </a:spcBef>
              <a:spcAft>
                <a:spcPts val="0"/>
              </a:spcAft>
              <a:buClr>
                <a:srgbClr val="FFFFFF"/>
              </a:buClr>
              <a:buSzPts val="1500"/>
              <a:buFont typeface="Corbel"/>
              <a:buNone/>
              <a:defRPr sz="1500"/>
            </a:lvl2pPr>
            <a:lvl3pPr marL="1371600" lvl="2" indent="-228600" algn="ctr">
              <a:lnSpc>
                <a:spcPct val="90000"/>
              </a:lnSpc>
              <a:spcBef>
                <a:spcPts val="900"/>
              </a:spcBef>
              <a:spcAft>
                <a:spcPts val="0"/>
              </a:spcAft>
              <a:buClr>
                <a:srgbClr val="FFFFFF"/>
              </a:buClr>
              <a:buSzPts val="1500"/>
              <a:buFont typeface="Corbel"/>
              <a:buNone/>
              <a:defRPr sz="1500"/>
            </a:lvl3pPr>
            <a:lvl4pPr marL="1828800" lvl="3" indent="-228600" algn="ctr">
              <a:lnSpc>
                <a:spcPct val="90000"/>
              </a:lnSpc>
              <a:spcBef>
                <a:spcPts val="900"/>
              </a:spcBef>
              <a:spcAft>
                <a:spcPts val="0"/>
              </a:spcAft>
              <a:buClr>
                <a:srgbClr val="FFFFFF"/>
              </a:buClr>
              <a:buSzPts val="1500"/>
              <a:buFont typeface="Corbel"/>
              <a:buNone/>
              <a:defRPr sz="1500"/>
            </a:lvl4pPr>
            <a:lvl5pPr marL="2286000" lvl="4" indent="-228600" algn="ctr">
              <a:lnSpc>
                <a:spcPct val="90000"/>
              </a:lnSpc>
              <a:spcBef>
                <a:spcPts val="900"/>
              </a:spcBef>
              <a:spcAft>
                <a:spcPts val="0"/>
              </a:spcAft>
              <a:buClr>
                <a:srgbClr val="FFFFFF"/>
              </a:buClr>
              <a:buSzPts val="1500"/>
              <a:buFont typeface="Corbel"/>
              <a:buNone/>
              <a:defRPr sz="1500"/>
            </a:lvl5pPr>
            <a:lvl6pPr marL="2743200" lvl="5" indent="-317500" algn="l">
              <a:lnSpc>
                <a:spcPct val="90000"/>
              </a:lnSpc>
              <a:spcBef>
                <a:spcPts val="900"/>
              </a:spcBef>
              <a:spcAft>
                <a:spcPts val="0"/>
              </a:spcAft>
              <a:buSzPts val="1400"/>
              <a:buChar char="■"/>
              <a:defRPr/>
            </a:lvl6pPr>
            <a:lvl7pPr marL="3200400" lvl="6" indent="-317500" algn="l">
              <a:lnSpc>
                <a:spcPct val="90000"/>
              </a:lnSpc>
              <a:spcBef>
                <a:spcPts val="900"/>
              </a:spcBef>
              <a:spcAft>
                <a:spcPts val="0"/>
              </a:spcAft>
              <a:buSzPts val="1400"/>
              <a:buChar char="●"/>
              <a:defRPr/>
            </a:lvl7pPr>
            <a:lvl8pPr marL="3657600" lvl="7" indent="-317500" algn="l">
              <a:lnSpc>
                <a:spcPct val="90000"/>
              </a:lnSpc>
              <a:spcBef>
                <a:spcPts val="900"/>
              </a:spcBef>
              <a:spcAft>
                <a:spcPts val="0"/>
              </a:spcAft>
              <a:buSzPts val="1400"/>
              <a:buChar char="○"/>
              <a:defRPr/>
            </a:lvl8pPr>
            <a:lvl9pPr marL="4114800" lvl="8" indent="-317500" algn="l">
              <a:lnSpc>
                <a:spcPct val="90000"/>
              </a:lnSpc>
              <a:spcBef>
                <a:spcPts val="900"/>
              </a:spcBef>
              <a:spcAft>
                <a:spcPts val="0"/>
              </a:spcAft>
              <a:buSzPts val="1400"/>
              <a:buChar char="■"/>
              <a:defRPr/>
            </a:lvl9pPr>
          </a:lstStyle>
          <a:p>
            <a:endParaRPr/>
          </a:p>
        </p:txBody>
      </p:sp>
      <p:sp>
        <p:nvSpPr>
          <p:cNvPr id="71" name="Google Shape;71;p69"/>
          <p:cNvSpPr txBox="1">
            <a:spLocks noGrp="1"/>
          </p:cNvSpPr>
          <p:nvPr>
            <p:ph type="sldNum" idx="12"/>
          </p:nvPr>
        </p:nvSpPr>
        <p:spPr>
          <a:xfrm>
            <a:off x="7994194" y="6470796"/>
            <a:ext cx="192300" cy="269100"/>
          </a:xfrm>
          <a:prstGeom prst="rect">
            <a:avLst/>
          </a:prstGeom>
          <a:noFill/>
          <a:ln>
            <a:noFill/>
          </a:ln>
        </p:spPr>
        <p:txBody>
          <a:bodyPr spcFirstLastPara="1" wrap="square" lIns="34275" tIns="34275" rIns="34275" bIns="34275" anchor="ctr" anchorCtr="0">
            <a:noAutofit/>
          </a:bodyPr>
          <a:lstStyle>
            <a:lvl1pPr marL="0" marR="0" lvl="0"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1pPr>
            <a:lvl2pPr marL="0" marR="0" lvl="1"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2pPr>
            <a:lvl3pPr marL="0" marR="0" lvl="2"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3pPr>
            <a:lvl4pPr marL="0" marR="0" lvl="3"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4pPr>
            <a:lvl5pPr marL="0" marR="0" lvl="4"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5pPr>
            <a:lvl6pPr marL="0" marR="0" lvl="5"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6pPr>
            <a:lvl7pPr marL="0" marR="0" lvl="6"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7pPr>
            <a:lvl8pPr marL="0" marR="0" lvl="7"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8pPr>
            <a:lvl9pPr marL="0" marR="0" lvl="8"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9pPr>
          </a:lstStyle>
          <a:p>
            <a:pPr marL="0" lvl="0" indent="0" algn="l" rtl="0">
              <a:spcBef>
                <a:spcPts val="0"/>
              </a:spcBef>
              <a:spcAft>
                <a:spcPts val="0"/>
              </a:spcAft>
              <a:buNone/>
            </a:pPr>
            <a:fld id="{00000000-1234-1234-1234-123412341234}" type="slidenum">
              <a:rPr lang="en"/>
              <a:pPr marL="0" lvl="0" indent="0" algn="l" rtl="0">
                <a:spcBef>
                  <a:spcPts val="0"/>
                </a:spcBef>
                <a:spcAft>
                  <a:spcPts val="0"/>
                </a:spcAft>
                <a:buNone/>
              </a:pPr>
              <a:t>‹#›</a:t>
            </a:fld>
            <a:endParaRPr sz="1000">
              <a:solidFill>
                <a:schemeClr val="dk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p:cSld name="TITLE_AND_BODY_1">
    <p:spTree>
      <p:nvGrpSpPr>
        <p:cNvPr id="1" name="Shape 11"/>
        <p:cNvGrpSpPr/>
        <p:nvPr/>
      </p:nvGrpSpPr>
      <p:grpSpPr>
        <a:xfrm>
          <a:off x="0" y="0"/>
          <a:ext cx="0" cy="0"/>
          <a:chOff x="0" y="0"/>
          <a:chExt cx="0" cy="0"/>
        </a:xfrm>
      </p:grpSpPr>
      <p:sp>
        <p:nvSpPr>
          <p:cNvPr id="12" name="Google Shape;12;p54"/>
          <p:cNvSpPr txBox="1">
            <a:spLocks noGrp="1"/>
          </p:cNvSpPr>
          <p:nvPr>
            <p:ph type="title"/>
          </p:nvPr>
        </p:nvSpPr>
        <p:spPr>
          <a:xfrm>
            <a:off x="902189" y="284175"/>
            <a:ext cx="7338300" cy="1508700"/>
          </a:xfrm>
          <a:prstGeom prst="rect">
            <a:avLst/>
          </a:prstGeom>
          <a:noFill/>
          <a:ln>
            <a:noFill/>
          </a:ln>
        </p:spPr>
        <p:txBody>
          <a:bodyPr spcFirstLastPara="1" wrap="square" lIns="34275" tIns="34275" rIns="34275" bIns="34275" anchor="ctr" anchorCtr="0">
            <a:noAutofit/>
          </a:bodyPr>
          <a:lstStyle>
            <a:lvl1pPr lvl="0" algn="l">
              <a:lnSpc>
                <a:spcPct val="85000"/>
              </a:lnSpc>
              <a:spcBef>
                <a:spcPts val="0"/>
              </a:spcBef>
              <a:spcAft>
                <a:spcPts val="0"/>
              </a:spcAft>
              <a:buClr>
                <a:srgbClr val="099BDD"/>
              </a:buClr>
              <a:buSzPts val="1400"/>
              <a:buNone/>
              <a:defRPr/>
            </a:lvl1pPr>
            <a:lvl2pPr lvl="1" algn="l">
              <a:lnSpc>
                <a:spcPct val="85000"/>
              </a:lnSpc>
              <a:spcBef>
                <a:spcPts val="0"/>
              </a:spcBef>
              <a:spcAft>
                <a:spcPts val="0"/>
              </a:spcAft>
              <a:buClr>
                <a:srgbClr val="099BDD"/>
              </a:buClr>
              <a:buSzPts val="1400"/>
              <a:buNone/>
              <a:defRPr/>
            </a:lvl2pPr>
            <a:lvl3pPr lvl="2" algn="l">
              <a:lnSpc>
                <a:spcPct val="85000"/>
              </a:lnSpc>
              <a:spcBef>
                <a:spcPts val="0"/>
              </a:spcBef>
              <a:spcAft>
                <a:spcPts val="0"/>
              </a:spcAft>
              <a:buClr>
                <a:srgbClr val="099BDD"/>
              </a:buClr>
              <a:buSzPts val="1400"/>
              <a:buNone/>
              <a:defRPr/>
            </a:lvl3pPr>
            <a:lvl4pPr lvl="3" algn="l">
              <a:lnSpc>
                <a:spcPct val="85000"/>
              </a:lnSpc>
              <a:spcBef>
                <a:spcPts val="0"/>
              </a:spcBef>
              <a:spcAft>
                <a:spcPts val="0"/>
              </a:spcAft>
              <a:buClr>
                <a:srgbClr val="099BDD"/>
              </a:buClr>
              <a:buSzPts val="1400"/>
              <a:buNone/>
              <a:defRPr/>
            </a:lvl4pPr>
            <a:lvl5pPr lvl="4" algn="l">
              <a:lnSpc>
                <a:spcPct val="85000"/>
              </a:lnSpc>
              <a:spcBef>
                <a:spcPts val="0"/>
              </a:spcBef>
              <a:spcAft>
                <a:spcPts val="0"/>
              </a:spcAft>
              <a:buClr>
                <a:srgbClr val="099BDD"/>
              </a:buClr>
              <a:buSzPts val="1400"/>
              <a:buNone/>
              <a:defRPr/>
            </a:lvl5pPr>
            <a:lvl6pPr lvl="5" algn="l">
              <a:lnSpc>
                <a:spcPct val="85000"/>
              </a:lnSpc>
              <a:spcBef>
                <a:spcPts val="0"/>
              </a:spcBef>
              <a:spcAft>
                <a:spcPts val="0"/>
              </a:spcAft>
              <a:buClr>
                <a:srgbClr val="099BDD"/>
              </a:buClr>
              <a:buSzPts val="1400"/>
              <a:buNone/>
              <a:defRPr/>
            </a:lvl6pPr>
            <a:lvl7pPr lvl="6" algn="l">
              <a:lnSpc>
                <a:spcPct val="85000"/>
              </a:lnSpc>
              <a:spcBef>
                <a:spcPts val="0"/>
              </a:spcBef>
              <a:spcAft>
                <a:spcPts val="0"/>
              </a:spcAft>
              <a:buClr>
                <a:srgbClr val="099BDD"/>
              </a:buClr>
              <a:buSzPts val="1400"/>
              <a:buNone/>
              <a:defRPr/>
            </a:lvl7pPr>
            <a:lvl8pPr lvl="7" algn="l">
              <a:lnSpc>
                <a:spcPct val="85000"/>
              </a:lnSpc>
              <a:spcBef>
                <a:spcPts val="0"/>
              </a:spcBef>
              <a:spcAft>
                <a:spcPts val="0"/>
              </a:spcAft>
              <a:buClr>
                <a:srgbClr val="099BDD"/>
              </a:buClr>
              <a:buSzPts val="1400"/>
              <a:buNone/>
              <a:defRPr/>
            </a:lvl8pPr>
            <a:lvl9pPr lvl="8" algn="l">
              <a:lnSpc>
                <a:spcPct val="85000"/>
              </a:lnSpc>
              <a:spcBef>
                <a:spcPts val="0"/>
              </a:spcBef>
              <a:spcAft>
                <a:spcPts val="0"/>
              </a:spcAft>
              <a:buClr>
                <a:srgbClr val="099BDD"/>
              </a:buClr>
              <a:buSzPts val="1400"/>
              <a:buNone/>
              <a:defRPr/>
            </a:lvl9pPr>
          </a:lstStyle>
          <a:p>
            <a:endParaRPr/>
          </a:p>
        </p:txBody>
      </p:sp>
      <p:sp>
        <p:nvSpPr>
          <p:cNvPr id="13" name="Google Shape;13;p54"/>
          <p:cNvSpPr txBox="1">
            <a:spLocks noGrp="1"/>
          </p:cNvSpPr>
          <p:nvPr>
            <p:ph type="sldNum" idx="12"/>
          </p:nvPr>
        </p:nvSpPr>
        <p:spPr>
          <a:xfrm>
            <a:off x="7994194" y="6470796"/>
            <a:ext cx="192300" cy="269100"/>
          </a:xfrm>
          <a:prstGeom prst="rect">
            <a:avLst/>
          </a:prstGeom>
          <a:noFill/>
          <a:ln>
            <a:noFill/>
          </a:ln>
        </p:spPr>
        <p:txBody>
          <a:bodyPr spcFirstLastPara="1" wrap="square" lIns="34275" tIns="34275" rIns="34275" bIns="34275" anchor="ctr" anchorCtr="0">
            <a:noAutofit/>
          </a:bodyPr>
          <a:lstStyle>
            <a:lvl1pPr marL="0" marR="0" lvl="0"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1pPr>
            <a:lvl2pPr marL="0" marR="0" lvl="1"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2pPr>
            <a:lvl3pPr marL="0" marR="0" lvl="2"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3pPr>
            <a:lvl4pPr marL="0" marR="0" lvl="3"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4pPr>
            <a:lvl5pPr marL="0" marR="0" lvl="4"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5pPr>
            <a:lvl6pPr marL="0" marR="0" lvl="5"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6pPr>
            <a:lvl7pPr marL="0" marR="0" lvl="6"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7pPr>
            <a:lvl8pPr marL="0" marR="0" lvl="7"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8pPr>
            <a:lvl9pPr marL="0" marR="0" lvl="8" indent="0" algn="l">
              <a:lnSpc>
                <a:spcPct val="100000"/>
              </a:lnSpc>
              <a:spcBef>
                <a:spcPts val="0"/>
              </a:spcBef>
              <a:spcAft>
                <a:spcPts val="0"/>
              </a:spcAft>
              <a:buClr>
                <a:srgbClr val="FFFFFF"/>
              </a:buClr>
              <a:buSzPts val="900"/>
              <a:buFont typeface="Corbel"/>
              <a:buNone/>
              <a:defRPr sz="900" b="0" i="0" u="none" strike="noStrike" cap="none">
                <a:solidFill>
                  <a:srgbClr val="FFFFFF"/>
                </a:solidFill>
                <a:latin typeface="Economica"/>
                <a:ea typeface="Economica"/>
                <a:cs typeface="Economica"/>
                <a:sym typeface="Economica"/>
              </a:defRPr>
            </a:lvl9pPr>
          </a:lstStyle>
          <a:p>
            <a:pPr marL="0" lvl="0" indent="0" algn="l" rtl="0">
              <a:spcBef>
                <a:spcPts val="0"/>
              </a:spcBef>
              <a:spcAft>
                <a:spcPts val="0"/>
              </a:spcAft>
              <a:buNone/>
            </a:pPr>
            <a:fld id="{00000000-1234-1234-1234-123412341234}" type="slidenum">
              <a:rPr lang="en"/>
              <a:pPr marL="0" lvl="0" indent="0" algn="l" rtl="0">
                <a:spcBef>
                  <a:spcPts val="0"/>
                </a:spcBef>
                <a:spcAft>
                  <a:spcPts val="0"/>
                </a:spcAft>
                <a:buNone/>
              </a:pPr>
              <a:t>‹#›</a:t>
            </a:fld>
            <a:endParaRPr sz="1000">
              <a:solidFill>
                <a:schemeClr val="dk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55"/>
          <p:cNvSpPr txBox="1">
            <a:spLocks noGrp="1"/>
          </p:cNvSpPr>
          <p:nvPr>
            <p:ph type="title"/>
          </p:nvPr>
        </p:nvSpPr>
        <p:spPr>
          <a:xfrm>
            <a:off x="457200" y="274638"/>
            <a:ext cx="8229600" cy="11433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4200"/>
              <a:buNone/>
              <a:defRPr/>
            </a:lvl1pPr>
            <a:lvl2pPr lvl="1" algn="ctr">
              <a:lnSpc>
                <a:spcPct val="100000"/>
              </a:lnSpc>
              <a:spcBef>
                <a:spcPts val="0"/>
              </a:spcBef>
              <a:spcAft>
                <a:spcPts val="0"/>
              </a:spcAft>
              <a:buSzPts val="4200"/>
              <a:buNone/>
              <a:defRPr/>
            </a:lvl2pPr>
            <a:lvl3pPr lvl="2" algn="ctr">
              <a:lnSpc>
                <a:spcPct val="100000"/>
              </a:lnSpc>
              <a:spcBef>
                <a:spcPts val="0"/>
              </a:spcBef>
              <a:spcAft>
                <a:spcPts val="0"/>
              </a:spcAft>
              <a:buSzPts val="4200"/>
              <a:buNone/>
              <a:defRPr/>
            </a:lvl3pPr>
            <a:lvl4pPr lvl="3" algn="ctr">
              <a:lnSpc>
                <a:spcPct val="100000"/>
              </a:lnSpc>
              <a:spcBef>
                <a:spcPts val="0"/>
              </a:spcBef>
              <a:spcAft>
                <a:spcPts val="0"/>
              </a:spcAft>
              <a:buSzPts val="4200"/>
              <a:buNone/>
              <a:defRPr/>
            </a:lvl4pPr>
            <a:lvl5pPr lvl="4" algn="ctr">
              <a:lnSpc>
                <a:spcPct val="100000"/>
              </a:lnSpc>
              <a:spcBef>
                <a:spcPts val="0"/>
              </a:spcBef>
              <a:spcAft>
                <a:spcPts val="0"/>
              </a:spcAft>
              <a:buSzPts val="4200"/>
              <a:buNone/>
              <a:defRPr/>
            </a:lvl5pPr>
            <a:lvl6pPr lvl="5" algn="ctr">
              <a:lnSpc>
                <a:spcPct val="100000"/>
              </a:lnSpc>
              <a:spcBef>
                <a:spcPts val="0"/>
              </a:spcBef>
              <a:spcAft>
                <a:spcPts val="0"/>
              </a:spcAft>
              <a:buSzPts val="4200"/>
              <a:buNone/>
              <a:defRPr/>
            </a:lvl6pPr>
            <a:lvl7pPr lvl="6" algn="ctr">
              <a:lnSpc>
                <a:spcPct val="100000"/>
              </a:lnSpc>
              <a:spcBef>
                <a:spcPts val="0"/>
              </a:spcBef>
              <a:spcAft>
                <a:spcPts val="0"/>
              </a:spcAft>
              <a:buSzPts val="4200"/>
              <a:buNone/>
              <a:defRPr/>
            </a:lvl7pPr>
            <a:lvl8pPr lvl="7" algn="ctr">
              <a:lnSpc>
                <a:spcPct val="100000"/>
              </a:lnSpc>
              <a:spcBef>
                <a:spcPts val="0"/>
              </a:spcBef>
              <a:spcAft>
                <a:spcPts val="0"/>
              </a:spcAft>
              <a:buSzPts val="4200"/>
              <a:buNone/>
              <a:defRPr/>
            </a:lvl8pPr>
            <a:lvl9pPr lvl="8" algn="ctr">
              <a:lnSpc>
                <a:spcPct val="100000"/>
              </a:lnSpc>
              <a:spcBef>
                <a:spcPts val="0"/>
              </a:spcBef>
              <a:spcAft>
                <a:spcPts val="0"/>
              </a:spcAft>
              <a:buSzPts val="4200"/>
              <a:buNone/>
              <a:defRPr/>
            </a:lvl9pPr>
          </a:lstStyle>
          <a:p>
            <a:endParaRPr/>
          </a:p>
        </p:txBody>
      </p:sp>
      <p:sp>
        <p:nvSpPr>
          <p:cNvPr id="16" name="Google Shape;16;p55"/>
          <p:cNvSpPr txBox="1">
            <a:spLocks noGrp="1"/>
          </p:cNvSpPr>
          <p:nvPr>
            <p:ph type="body" idx="1"/>
          </p:nvPr>
        </p:nvSpPr>
        <p:spPr>
          <a:xfrm>
            <a:off x="457200" y="1600200"/>
            <a:ext cx="8229600" cy="4526100"/>
          </a:xfrm>
          <a:prstGeom prst="rect">
            <a:avLst/>
          </a:prstGeom>
          <a:noFill/>
          <a:ln>
            <a:noFill/>
          </a:ln>
        </p:spPr>
        <p:txBody>
          <a:bodyPr spcFirstLastPara="1" wrap="square" lIns="91425" tIns="45700" rIns="91425" bIns="45700" anchor="t" anchorCtr="0">
            <a:noAutofit/>
          </a:bodyPr>
          <a:lstStyle>
            <a:lvl1pPr marL="457200" lvl="0" indent="-342900" algn="l">
              <a:lnSpc>
                <a:spcPct val="115000"/>
              </a:lnSpc>
              <a:spcBef>
                <a:spcPts val="360"/>
              </a:spcBef>
              <a:spcAft>
                <a:spcPts val="0"/>
              </a:spcAft>
              <a:buClr>
                <a:schemeClr val="dk1"/>
              </a:buClr>
              <a:buSzPts val="1800"/>
              <a:buChar char="●"/>
              <a:defRPr/>
            </a:lvl1pPr>
            <a:lvl2pPr marL="914400" lvl="1" indent="-342900" algn="l">
              <a:lnSpc>
                <a:spcPct val="115000"/>
              </a:lnSpc>
              <a:spcBef>
                <a:spcPts val="360"/>
              </a:spcBef>
              <a:spcAft>
                <a:spcPts val="0"/>
              </a:spcAft>
              <a:buClr>
                <a:schemeClr val="dk1"/>
              </a:buClr>
              <a:buSzPts val="1800"/>
              <a:buChar char="○"/>
              <a:defRPr/>
            </a:lvl2pPr>
            <a:lvl3pPr marL="1371600" lvl="2" indent="-342900" algn="l">
              <a:lnSpc>
                <a:spcPct val="115000"/>
              </a:lnSpc>
              <a:spcBef>
                <a:spcPts val="360"/>
              </a:spcBef>
              <a:spcAft>
                <a:spcPts val="0"/>
              </a:spcAft>
              <a:buClr>
                <a:schemeClr val="dk1"/>
              </a:buClr>
              <a:buSzPts val="1800"/>
              <a:buChar char="■"/>
              <a:defRPr/>
            </a:lvl3pPr>
            <a:lvl4pPr marL="1828800" lvl="3" indent="-342900" algn="l">
              <a:lnSpc>
                <a:spcPct val="115000"/>
              </a:lnSpc>
              <a:spcBef>
                <a:spcPts val="360"/>
              </a:spcBef>
              <a:spcAft>
                <a:spcPts val="0"/>
              </a:spcAft>
              <a:buClr>
                <a:schemeClr val="dk1"/>
              </a:buClr>
              <a:buSzPts val="1800"/>
              <a:buChar char="●"/>
              <a:defRPr/>
            </a:lvl4pPr>
            <a:lvl5pPr marL="2286000" lvl="4" indent="-342900" algn="l">
              <a:lnSpc>
                <a:spcPct val="115000"/>
              </a:lnSpc>
              <a:spcBef>
                <a:spcPts val="36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1600"/>
              </a:spcBef>
              <a:spcAft>
                <a:spcPts val="0"/>
              </a:spcAft>
              <a:buClr>
                <a:schemeClr val="dk1"/>
              </a:buClr>
              <a:buSzPts val="1800"/>
              <a:buChar char="●"/>
              <a:defRPr/>
            </a:lvl7pPr>
            <a:lvl8pPr marL="3657600" lvl="7" indent="-342900" algn="l">
              <a:lnSpc>
                <a:spcPct val="90000"/>
              </a:lnSpc>
              <a:spcBef>
                <a:spcPts val="1600"/>
              </a:spcBef>
              <a:spcAft>
                <a:spcPts val="0"/>
              </a:spcAft>
              <a:buClr>
                <a:schemeClr val="dk1"/>
              </a:buClr>
              <a:buSzPts val="1800"/>
              <a:buChar char="○"/>
              <a:defRPr/>
            </a:lvl8pPr>
            <a:lvl9pPr marL="4114800" lvl="8" indent="-342900" algn="l">
              <a:lnSpc>
                <a:spcPct val="90000"/>
              </a:lnSpc>
              <a:spcBef>
                <a:spcPts val="1600"/>
              </a:spcBef>
              <a:spcAft>
                <a:spcPts val="1600"/>
              </a:spcAft>
              <a:buClr>
                <a:schemeClr val="dk1"/>
              </a:buClr>
              <a:buSzPts val="1800"/>
              <a:buChar char="■"/>
              <a:defRPr/>
            </a:lvl9pPr>
          </a:lstStyle>
          <a:p>
            <a:endParaRPr/>
          </a:p>
        </p:txBody>
      </p:sp>
      <p:sp>
        <p:nvSpPr>
          <p:cNvPr id="17" name="Google Shape;17;p55"/>
          <p:cNvSpPr txBox="1">
            <a:spLocks noGrp="1"/>
          </p:cNvSpPr>
          <p:nvPr>
            <p:ph type="dt" idx="10"/>
          </p:nvPr>
        </p:nvSpPr>
        <p:spPr>
          <a:xfrm>
            <a:off x="457200" y="6245225"/>
            <a:ext cx="2133600" cy="476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 name="Google Shape;18;p55"/>
          <p:cNvSpPr txBox="1">
            <a:spLocks noGrp="1"/>
          </p:cNvSpPr>
          <p:nvPr>
            <p:ph type="ftr" idx="11"/>
          </p:nvPr>
        </p:nvSpPr>
        <p:spPr>
          <a:xfrm>
            <a:off x="3124200" y="6245225"/>
            <a:ext cx="2895600" cy="47610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 name="Google Shape;19;p55"/>
          <p:cNvSpPr txBox="1">
            <a:spLocks noGrp="1"/>
          </p:cNvSpPr>
          <p:nvPr>
            <p:ph type="sldNum" idx="12"/>
          </p:nvPr>
        </p:nvSpPr>
        <p:spPr>
          <a:xfrm>
            <a:off x="6553200" y="6245225"/>
            <a:ext cx="2133600" cy="4761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59"/>
          <p:cNvSpPr/>
          <p:nvPr/>
        </p:nvSpPr>
        <p:spPr>
          <a:xfrm>
            <a:off x="2744013" y="1008933"/>
            <a:ext cx="1081625" cy="1499896"/>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22" name="Google Shape;22;p59"/>
          <p:cNvSpPr/>
          <p:nvPr/>
        </p:nvSpPr>
        <p:spPr>
          <a:xfrm rot="10800000">
            <a:off x="5318350" y="4355671"/>
            <a:ext cx="1081625" cy="1499896"/>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23" name="Google Shape;23;p59"/>
          <p:cNvSpPr txBox="1">
            <a:spLocks noGrp="1"/>
          </p:cNvSpPr>
          <p:nvPr>
            <p:ph type="ctrTitle"/>
          </p:nvPr>
        </p:nvSpPr>
        <p:spPr>
          <a:xfrm>
            <a:off x="3044700" y="1925674"/>
            <a:ext cx="3054600" cy="2049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a:lvl1pPr>
            <a:lvl2pPr lvl="1" algn="ctr">
              <a:lnSpc>
                <a:spcPct val="100000"/>
              </a:lnSpc>
              <a:spcBef>
                <a:spcPts val="0"/>
              </a:spcBef>
              <a:spcAft>
                <a:spcPts val="0"/>
              </a:spcAft>
              <a:buSzPts val="4200"/>
              <a:buNone/>
              <a:defRPr/>
            </a:lvl2pPr>
            <a:lvl3pPr lvl="2" algn="ctr">
              <a:lnSpc>
                <a:spcPct val="100000"/>
              </a:lnSpc>
              <a:spcBef>
                <a:spcPts val="0"/>
              </a:spcBef>
              <a:spcAft>
                <a:spcPts val="0"/>
              </a:spcAft>
              <a:buSzPts val="4200"/>
              <a:buNone/>
              <a:defRPr/>
            </a:lvl3pPr>
            <a:lvl4pPr lvl="3" algn="ctr">
              <a:lnSpc>
                <a:spcPct val="100000"/>
              </a:lnSpc>
              <a:spcBef>
                <a:spcPts val="0"/>
              </a:spcBef>
              <a:spcAft>
                <a:spcPts val="0"/>
              </a:spcAft>
              <a:buSzPts val="4200"/>
              <a:buNone/>
              <a:defRPr/>
            </a:lvl4pPr>
            <a:lvl5pPr lvl="4" algn="ctr">
              <a:lnSpc>
                <a:spcPct val="100000"/>
              </a:lnSpc>
              <a:spcBef>
                <a:spcPts val="0"/>
              </a:spcBef>
              <a:spcAft>
                <a:spcPts val="0"/>
              </a:spcAft>
              <a:buSzPts val="4200"/>
              <a:buNone/>
              <a:defRPr/>
            </a:lvl5pPr>
            <a:lvl6pPr lvl="5" algn="ctr">
              <a:lnSpc>
                <a:spcPct val="100000"/>
              </a:lnSpc>
              <a:spcBef>
                <a:spcPts val="0"/>
              </a:spcBef>
              <a:spcAft>
                <a:spcPts val="0"/>
              </a:spcAft>
              <a:buSzPts val="4200"/>
              <a:buNone/>
              <a:defRPr/>
            </a:lvl6pPr>
            <a:lvl7pPr lvl="6" algn="ctr">
              <a:lnSpc>
                <a:spcPct val="100000"/>
              </a:lnSpc>
              <a:spcBef>
                <a:spcPts val="0"/>
              </a:spcBef>
              <a:spcAft>
                <a:spcPts val="0"/>
              </a:spcAft>
              <a:buSzPts val="4200"/>
              <a:buNone/>
              <a:defRPr/>
            </a:lvl7pPr>
            <a:lvl8pPr lvl="7" algn="ctr">
              <a:lnSpc>
                <a:spcPct val="100000"/>
              </a:lnSpc>
              <a:spcBef>
                <a:spcPts val="0"/>
              </a:spcBef>
              <a:spcAft>
                <a:spcPts val="0"/>
              </a:spcAft>
              <a:buSzPts val="4200"/>
              <a:buNone/>
              <a:defRPr/>
            </a:lvl8pPr>
            <a:lvl9pPr lvl="8" algn="ctr">
              <a:lnSpc>
                <a:spcPct val="100000"/>
              </a:lnSpc>
              <a:spcBef>
                <a:spcPts val="0"/>
              </a:spcBef>
              <a:spcAft>
                <a:spcPts val="0"/>
              </a:spcAft>
              <a:buSzPts val="4200"/>
              <a:buNone/>
              <a:defRPr/>
            </a:lvl9pPr>
          </a:lstStyle>
          <a:p>
            <a:endParaRPr/>
          </a:p>
        </p:txBody>
      </p:sp>
      <p:sp>
        <p:nvSpPr>
          <p:cNvPr id="24" name="Google Shape;24;p59"/>
          <p:cNvSpPr txBox="1">
            <a:spLocks noGrp="1"/>
          </p:cNvSpPr>
          <p:nvPr>
            <p:ph type="subTitle" idx="1"/>
          </p:nvPr>
        </p:nvSpPr>
        <p:spPr>
          <a:xfrm>
            <a:off x="3044700" y="4155440"/>
            <a:ext cx="3054600" cy="9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a:endParaRPr/>
          </a:p>
        </p:txBody>
      </p:sp>
      <p:sp>
        <p:nvSpPr>
          <p:cNvPr id="25" name="Google Shape;25;p59"/>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
        <p:cNvGrpSpPr/>
        <p:nvPr/>
      </p:nvGrpSpPr>
      <p:grpSpPr>
        <a:xfrm>
          <a:off x="0" y="0"/>
          <a:ext cx="0" cy="0"/>
          <a:chOff x="0" y="0"/>
          <a:chExt cx="0" cy="0"/>
        </a:xfrm>
      </p:grpSpPr>
      <p:sp>
        <p:nvSpPr>
          <p:cNvPr id="27" name="Google Shape;27;p60"/>
          <p:cNvSpPr/>
          <p:nvPr/>
        </p:nvSpPr>
        <p:spPr>
          <a:xfrm flipH="1">
            <a:off x="7595938" y="613633"/>
            <a:ext cx="1081625" cy="1499896"/>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28" name="Google Shape;28;p60"/>
          <p:cNvSpPr/>
          <p:nvPr/>
        </p:nvSpPr>
        <p:spPr>
          <a:xfrm rot="10800000" flipH="1">
            <a:off x="466425" y="4744471"/>
            <a:ext cx="1081625" cy="1499896"/>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29" name="Google Shape;29;p60"/>
          <p:cNvSpPr txBox="1">
            <a:spLocks noGrp="1"/>
          </p:cNvSpPr>
          <p:nvPr>
            <p:ph type="title"/>
          </p:nvPr>
        </p:nvSpPr>
        <p:spPr>
          <a:xfrm>
            <a:off x="773700" y="2408600"/>
            <a:ext cx="7596600" cy="20409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4200"/>
              <a:buNone/>
              <a:defRPr/>
            </a:lvl1pPr>
            <a:lvl2pPr lvl="1" algn="ctr">
              <a:lnSpc>
                <a:spcPct val="100000"/>
              </a:lnSpc>
              <a:spcBef>
                <a:spcPts val="0"/>
              </a:spcBef>
              <a:spcAft>
                <a:spcPts val="0"/>
              </a:spcAft>
              <a:buSzPts val="4200"/>
              <a:buNone/>
              <a:defRPr/>
            </a:lvl2pPr>
            <a:lvl3pPr lvl="2" algn="ctr">
              <a:lnSpc>
                <a:spcPct val="100000"/>
              </a:lnSpc>
              <a:spcBef>
                <a:spcPts val="0"/>
              </a:spcBef>
              <a:spcAft>
                <a:spcPts val="0"/>
              </a:spcAft>
              <a:buSzPts val="4200"/>
              <a:buNone/>
              <a:defRPr/>
            </a:lvl3pPr>
            <a:lvl4pPr lvl="3" algn="ctr">
              <a:lnSpc>
                <a:spcPct val="100000"/>
              </a:lnSpc>
              <a:spcBef>
                <a:spcPts val="0"/>
              </a:spcBef>
              <a:spcAft>
                <a:spcPts val="0"/>
              </a:spcAft>
              <a:buSzPts val="4200"/>
              <a:buNone/>
              <a:defRPr/>
            </a:lvl4pPr>
            <a:lvl5pPr lvl="4" algn="ctr">
              <a:lnSpc>
                <a:spcPct val="100000"/>
              </a:lnSpc>
              <a:spcBef>
                <a:spcPts val="0"/>
              </a:spcBef>
              <a:spcAft>
                <a:spcPts val="0"/>
              </a:spcAft>
              <a:buSzPts val="4200"/>
              <a:buNone/>
              <a:defRPr/>
            </a:lvl5pPr>
            <a:lvl6pPr lvl="5" algn="ctr">
              <a:lnSpc>
                <a:spcPct val="100000"/>
              </a:lnSpc>
              <a:spcBef>
                <a:spcPts val="0"/>
              </a:spcBef>
              <a:spcAft>
                <a:spcPts val="0"/>
              </a:spcAft>
              <a:buSzPts val="4200"/>
              <a:buNone/>
              <a:defRPr/>
            </a:lvl6pPr>
            <a:lvl7pPr lvl="6" algn="ctr">
              <a:lnSpc>
                <a:spcPct val="100000"/>
              </a:lnSpc>
              <a:spcBef>
                <a:spcPts val="0"/>
              </a:spcBef>
              <a:spcAft>
                <a:spcPts val="0"/>
              </a:spcAft>
              <a:buSzPts val="4200"/>
              <a:buNone/>
              <a:defRPr/>
            </a:lvl7pPr>
            <a:lvl8pPr lvl="7" algn="ctr">
              <a:lnSpc>
                <a:spcPct val="100000"/>
              </a:lnSpc>
              <a:spcBef>
                <a:spcPts val="0"/>
              </a:spcBef>
              <a:spcAft>
                <a:spcPts val="0"/>
              </a:spcAft>
              <a:buSzPts val="4200"/>
              <a:buNone/>
              <a:defRPr/>
            </a:lvl8pPr>
            <a:lvl9pPr lvl="8" algn="ctr">
              <a:lnSpc>
                <a:spcPct val="100000"/>
              </a:lnSpc>
              <a:spcBef>
                <a:spcPts val="0"/>
              </a:spcBef>
              <a:spcAft>
                <a:spcPts val="0"/>
              </a:spcAft>
              <a:buSzPts val="4200"/>
              <a:buNone/>
              <a:defRPr/>
            </a:lvl9pPr>
          </a:lstStyle>
          <a:p>
            <a:endParaRPr/>
          </a:p>
        </p:txBody>
      </p:sp>
      <p:sp>
        <p:nvSpPr>
          <p:cNvPr id="30" name="Google Shape;30;p60"/>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1"/>
        <p:cNvGrpSpPr/>
        <p:nvPr/>
      </p:nvGrpSpPr>
      <p:grpSpPr>
        <a:xfrm>
          <a:off x="0" y="0"/>
          <a:ext cx="0" cy="0"/>
          <a:chOff x="0" y="0"/>
          <a:chExt cx="0" cy="0"/>
        </a:xfrm>
      </p:grpSpPr>
      <p:sp>
        <p:nvSpPr>
          <p:cNvPr id="32" name="Google Shape;32;p61"/>
          <p:cNvSpPr/>
          <p:nvPr/>
        </p:nvSpPr>
        <p:spPr>
          <a:xfrm>
            <a:off x="0" y="6727600"/>
            <a:ext cx="9144000" cy="130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 name="Google Shape;33;p61"/>
          <p:cNvSpPr txBox="1">
            <a:spLocks noGrp="1"/>
          </p:cNvSpPr>
          <p:nvPr>
            <p:ph type="title"/>
          </p:nvPr>
        </p:nvSpPr>
        <p:spPr>
          <a:xfrm>
            <a:off x="311700" y="421233"/>
            <a:ext cx="8520600" cy="1108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200"/>
              <a:buNone/>
              <a:defRPr/>
            </a:lvl1pPr>
            <a:lvl2pPr lvl="1" algn="l">
              <a:lnSpc>
                <a:spcPct val="100000"/>
              </a:lnSpc>
              <a:spcBef>
                <a:spcPts val="0"/>
              </a:spcBef>
              <a:spcAft>
                <a:spcPts val="0"/>
              </a:spcAft>
              <a:buSzPts val="4200"/>
              <a:buNone/>
              <a:defRPr/>
            </a:lvl2pPr>
            <a:lvl3pPr lvl="2" algn="l">
              <a:lnSpc>
                <a:spcPct val="100000"/>
              </a:lnSpc>
              <a:spcBef>
                <a:spcPts val="0"/>
              </a:spcBef>
              <a:spcAft>
                <a:spcPts val="0"/>
              </a:spcAft>
              <a:buSzPts val="4200"/>
              <a:buNone/>
              <a:defRPr/>
            </a:lvl3pPr>
            <a:lvl4pPr lvl="3" algn="l">
              <a:lnSpc>
                <a:spcPct val="100000"/>
              </a:lnSpc>
              <a:spcBef>
                <a:spcPts val="0"/>
              </a:spcBef>
              <a:spcAft>
                <a:spcPts val="0"/>
              </a:spcAft>
              <a:buSzPts val="4200"/>
              <a:buNone/>
              <a:defRPr/>
            </a:lvl4pPr>
            <a:lvl5pPr lvl="4" algn="l">
              <a:lnSpc>
                <a:spcPct val="100000"/>
              </a:lnSpc>
              <a:spcBef>
                <a:spcPts val="0"/>
              </a:spcBef>
              <a:spcAft>
                <a:spcPts val="0"/>
              </a:spcAft>
              <a:buSzPts val="4200"/>
              <a:buNone/>
              <a:defRPr/>
            </a:lvl5pPr>
            <a:lvl6pPr lvl="5" algn="l">
              <a:lnSpc>
                <a:spcPct val="100000"/>
              </a:lnSpc>
              <a:spcBef>
                <a:spcPts val="0"/>
              </a:spcBef>
              <a:spcAft>
                <a:spcPts val="0"/>
              </a:spcAft>
              <a:buSzPts val="4200"/>
              <a:buNone/>
              <a:defRPr/>
            </a:lvl6pPr>
            <a:lvl7pPr lvl="6" algn="l">
              <a:lnSpc>
                <a:spcPct val="100000"/>
              </a:lnSpc>
              <a:spcBef>
                <a:spcPts val="0"/>
              </a:spcBef>
              <a:spcAft>
                <a:spcPts val="0"/>
              </a:spcAft>
              <a:buSzPts val="4200"/>
              <a:buNone/>
              <a:defRPr/>
            </a:lvl7pPr>
            <a:lvl8pPr lvl="7" algn="l">
              <a:lnSpc>
                <a:spcPct val="100000"/>
              </a:lnSpc>
              <a:spcBef>
                <a:spcPts val="0"/>
              </a:spcBef>
              <a:spcAft>
                <a:spcPts val="0"/>
              </a:spcAft>
              <a:buSzPts val="4200"/>
              <a:buNone/>
              <a:defRPr/>
            </a:lvl8pPr>
            <a:lvl9pPr lvl="8" algn="l">
              <a:lnSpc>
                <a:spcPct val="100000"/>
              </a:lnSpc>
              <a:spcBef>
                <a:spcPts val="0"/>
              </a:spcBef>
              <a:spcAft>
                <a:spcPts val="0"/>
              </a:spcAft>
              <a:buSzPts val="4200"/>
              <a:buNone/>
              <a:defRPr/>
            </a:lvl9pPr>
          </a:lstStyle>
          <a:p>
            <a:endParaRPr/>
          </a:p>
        </p:txBody>
      </p:sp>
      <p:sp>
        <p:nvSpPr>
          <p:cNvPr id="34" name="Google Shape;34;p61"/>
          <p:cNvSpPr txBox="1">
            <a:spLocks noGrp="1"/>
          </p:cNvSpPr>
          <p:nvPr>
            <p:ph type="body" idx="1"/>
          </p:nvPr>
        </p:nvSpPr>
        <p:spPr>
          <a:xfrm>
            <a:off x="311700" y="1633633"/>
            <a:ext cx="8520600" cy="44721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35" name="Google Shape;35;p61"/>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6"/>
        <p:cNvGrpSpPr/>
        <p:nvPr/>
      </p:nvGrpSpPr>
      <p:grpSpPr>
        <a:xfrm>
          <a:off x="0" y="0"/>
          <a:ext cx="0" cy="0"/>
          <a:chOff x="0" y="0"/>
          <a:chExt cx="0" cy="0"/>
        </a:xfrm>
      </p:grpSpPr>
      <p:sp>
        <p:nvSpPr>
          <p:cNvPr id="37" name="Google Shape;37;p62"/>
          <p:cNvSpPr txBox="1">
            <a:spLocks noGrp="1"/>
          </p:cNvSpPr>
          <p:nvPr>
            <p:ph type="title"/>
          </p:nvPr>
        </p:nvSpPr>
        <p:spPr>
          <a:xfrm>
            <a:off x="311700" y="421233"/>
            <a:ext cx="8520600" cy="1108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200"/>
              <a:buNone/>
              <a:defRPr/>
            </a:lvl1pPr>
            <a:lvl2pPr lvl="1" algn="l">
              <a:lnSpc>
                <a:spcPct val="100000"/>
              </a:lnSpc>
              <a:spcBef>
                <a:spcPts val="0"/>
              </a:spcBef>
              <a:spcAft>
                <a:spcPts val="0"/>
              </a:spcAft>
              <a:buSzPts val="4200"/>
              <a:buNone/>
              <a:defRPr/>
            </a:lvl2pPr>
            <a:lvl3pPr lvl="2" algn="l">
              <a:lnSpc>
                <a:spcPct val="100000"/>
              </a:lnSpc>
              <a:spcBef>
                <a:spcPts val="0"/>
              </a:spcBef>
              <a:spcAft>
                <a:spcPts val="0"/>
              </a:spcAft>
              <a:buSzPts val="4200"/>
              <a:buNone/>
              <a:defRPr/>
            </a:lvl3pPr>
            <a:lvl4pPr lvl="3" algn="l">
              <a:lnSpc>
                <a:spcPct val="100000"/>
              </a:lnSpc>
              <a:spcBef>
                <a:spcPts val="0"/>
              </a:spcBef>
              <a:spcAft>
                <a:spcPts val="0"/>
              </a:spcAft>
              <a:buSzPts val="4200"/>
              <a:buNone/>
              <a:defRPr/>
            </a:lvl4pPr>
            <a:lvl5pPr lvl="4" algn="l">
              <a:lnSpc>
                <a:spcPct val="100000"/>
              </a:lnSpc>
              <a:spcBef>
                <a:spcPts val="0"/>
              </a:spcBef>
              <a:spcAft>
                <a:spcPts val="0"/>
              </a:spcAft>
              <a:buSzPts val="4200"/>
              <a:buNone/>
              <a:defRPr/>
            </a:lvl5pPr>
            <a:lvl6pPr lvl="5" algn="l">
              <a:lnSpc>
                <a:spcPct val="100000"/>
              </a:lnSpc>
              <a:spcBef>
                <a:spcPts val="0"/>
              </a:spcBef>
              <a:spcAft>
                <a:spcPts val="0"/>
              </a:spcAft>
              <a:buSzPts val="4200"/>
              <a:buNone/>
              <a:defRPr/>
            </a:lvl6pPr>
            <a:lvl7pPr lvl="6" algn="l">
              <a:lnSpc>
                <a:spcPct val="100000"/>
              </a:lnSpc>
              <a:spcBef>
                <a:spcPts val="0"/>
              </a:spcBef>
              <a:spcAft>
                <a:spcPts val="0"/>
              </a:spcAft>
              <a:buSzPts val="4200"/>
              <a:buNone/>
              <a:defRPr/>
            </a:lvl7pPr>
            <a:lvl8pPr lvl="7" algn="l">
              <a:lnSpc>
                <a:spcPct val="100000"/>
              </a:lnSpc>
              <a:spcBef>
                <a:spcPts val="0"/>
              </a:spcBef>
              <a:spcAft>
                <a:spcPts val="0"/>
              </a:spcAft>
              <a:buSzPts val="4200"/>
              <a:buNone/>
              <a:defRPr/>
            </a:lvl8pPr>
            <a:lvl9pPr lvl="8" algn="l">
              <a:lnSpc>
                <a:spcPct val="100000"/>
              </a:lnSpc>
              <a:spcBef>
                <a:spcPts val="0"/>
              </a:spcBef>
              <a:spcAft>
                <a:spcPts val="0"/>
              </a:spcAft>
              <a:buSzPts val="4200"/>
              <a:buNone/>
              <a:defRPr/>
            </a:lvl9pPr>
          </a:lstStyle>
          <a:p>
            <a:endParaRPr/>
          </a:p>
        </p:txBody>
      </p:sp>
      <p:sp>
        <p:nvSpPr>
          <p:cNvPr id="38" name="Google Shape;38;p62"/>
          <p:cNvSpPr txBox="1">
            <a:spLocks noGrp="1"/>
          </p:cNvSpPr>
          <p:nvPr>
            <p:ph type="body" idx="1"/>
          </p:nvPr>
        </p:nvSpPr>
        <p:spPr>
          <a:xfrm>
            <a:off x="311700" y="1633633"/>
            <a:ext cx="3999900" cy="44721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9" name="Google Shape;39;p62"/>
          <p:cNvSpPr txBox="1">
            <a:spLocks noGrp="1"/>
          </p:cNvSpPr>
          <p:nvPr>
            <p:ph type="body" idx="2"/>
          </p:nvPr>
        </p:nvSpPr>
        <p:spPr>
          <a:xfrm>
            <a:off x="4832400" y="1633633"/>
            <a:ext cx="3999900" cy="44721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40" name="Google Shape;40;p62"/>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1"/>
        <p:cNvGrpSpPr/>
        <p:nvPr/>
      </p:nvGrpSpPr>
      <p:grpSpPr>
        <a:xfrm>
          <a:off x="0" y="0"/>
          <a:ext cx="0" cy="0"/>
          <a:chOff x="0" y="0"/>
          <a:chExt cx="0" cy="0"/>
        </a:xfrm>
      </p:grpSpPr>
      <p:sp>
        <p:nvSpPr>
          <p:cNvPr id="42" name="Google Shape;42;p63"/>
          <p:cNvSpPr txBox="1">
            <a:spLocks noGrp="1"/>
          </p:cNvSpPr>
          <p:nvPr>
            <p:ph type="title"/>
          </p:nvPr>
        </p:nvSpPr>
        <p:spPr>
          <a:xfrm>
            <a:off x="311700" y="421233"/>
            <a:ext cx="8520600" cy="1108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200"/>
              <a:buNone/>
              <a:defRPr/>
            </a:lvl1pPr>
            <a:lvl2pPr lvl="1" algn="l">
              <a:lnSpc>
                <a:spcPct val="100000"/>
              </a:lnSpc>
              <a:spcBef>
                <a:spcPts val="0"/>
              </a:spcBef>
              <a:spcAft>
                <a:spcPts val="0"/>
              </a:spcAft>
              <a:buSzPts val="4200"/>
              <a:buNone/>
              <a:defRPr/>
            </a:lvl2pPr>
            <a:lvl3pPr lvl="2" algn="l">
              <a:lnSpc>
                <a:spcPct val="100000"/>
              </a:lnSpc>
              <a:spcBef>
                <a:spcPts val="0"/>
              </a:spcBef>
              <a:spcAft>
                <a:spcPts val="0"/>
              </a:spcAft>
              <a:buSzPts val="4200"/>
              <a:buNone/>
              <a:defRPr/>
            </a:lvl3pPr>
            <a:lvl4pPr lvl="3" algn="l">
              <a:lnSpc>
                <a:spcPct val="100000"/>
              </a:lnSpc>
              <a:spcBef>
                <a:spcPts val="0"/>
              </a:spcBef>
              <a:spcAft>
                <a:spcPts val="0"/>
              </a:spcAft>
              <a:buSzPts val="4200"/>
              <a:buNone/>
              <a:defRPr/>
            </a:lvl4pPr>
            <a:lvl5pPr lvl="4" algn="l">
              <a:lnSpc>
                <a:spcPct val="100000"/>
              </a:lnSpc>
              <a:spcBef>
                <a:spcPts val="0"/>
              </a:spcBef>
              <a:spcAft>
                <a:spcPts val="0"/>
              </a:spcAft>
              <a:buSzPts val="4200"/>
              <a:buNone/>
              <a:defRPr/>
            </a:lvl5pPr>
            <a:lvl6pPr lvl="5" algn="l">
              <a:lnSpc>
                <a:spcPct val="100000"/>
              </a:lnSpc>
              <a:spcBef>
                <a:spcPts val="0"/>
              </a:spcBef>
              <a:spcAft>
                <a:spcPts val="0"/>
              </a:spcAft>
              <a:buSzPts val="4200"/>
              <a:buNone/>
              <a:defRPr/>
            </a:lvl6pPr>
            <a:lvl7pPr lvl="6" algn="l">
              <a:lnSpc>
                <a:spcPct val="100000"/>
              </a:lnSpc>
              <a:spcBef>
                <a:spcPts val="0"/>
              </a:spcBef>
              <a:spcAft>
                <a:spcPts val="0"/>
              </a:spcAft>
              <a:buSzPts val="4200"/>
              <a:buNone/>
              <a:defRPr/>
            </a:lvl7pPr>
            <a:lvl8pPr lvl="7" algn="l">
              <a:lnSpc>
                <a:spcPct val="100000"/>
              </a:lnSpc>
              <a:spcBef>
                <a:spcPts val="0"/>
              </a:spcBef>
              <a:spcAft>
                <a:spcPts val="0"/>
              </a:spcAft>
              <a:buSzPts val="4200"/>
              <a:buNone/>
              <a:defRPr/>
            </a:lvl8pPr>
            <a:lvl9pPr lvl="8" algn="l">
              <a:lnSpc>
                <a:spcPct val="100000"/>
              </a:lnSpc>
              <a:spcBef>
                <a:spcPts val="0"/>
              </a:spcBef>
              <a:spcAft>
                <a:spcPts val="0"/>
              </a:spcAft>
              <a:buSzPts val="4200"/>
              <a:buNone/>
              <a:defRPr/>
            </a:lvl9pPr>
          </a:lstStyle>
          <a:p>
            <a:endParaRPr/>
          </a:p>
        </p:txBody>
      </p:sp>
      <p:sp>
        <p:nvSpPr>
          <p:cNvPr id="43" name="Google Shape;43;p63"/>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4"/>
        <p:cNvGrpSpPr/>
        <p:nvPr/>
      </p:nvGrpSpPr>
      <p:grpSpPr>
        <a:xfrm>
          <a:off x="0" y="0"/>
          <a:ext cx="0" cy="0"/>
          <a:chOff x="0" y="0"/>
          <a:chExt cx="0" cy="0"/>
        </a:xfrm>
      </p:grpSpPr>
      <p:sp>
        <p:nvSpPr>
          <p:cNvPr id="45" name="Google Shape;45;p64"/>
          <p:cNvSpPr txBox="1">
            <a:spLocks noGrp="1"/>
          </p:cNvSpPr>
          <p:nvPr>
            <p:ph type="title"/>
          </p:nvPr>
        </p:nvSpPr>
        <p:spPr>
          <a:xfrm>
            <a:off x="311700" y="740800"/>
            <a:ext cx="2808000" cy="100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46" name="Google Shape;46;p64"/>
          <p:cNvSpPr txBox="1">
            <a:spLocks noGrp="1"/>
          </p:cNvSpPr>
          <p:nvPr>
            <p:ph type="body" idx="1"/>
          </p:nvPr>
        </p:nvSpPr>
        <p:spPr>
          <a:xfrm>
            <a:off x="311700" y="1865867"/>
            <a:ext cx="2808000" cy="37131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47" name="Google Shape;47;p64"/>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luxe">
    <p:bg>
      <p:bgPr>
        <a:solidFill>
          <a:schemeClr val="lt1"/>
        </a:solidFill>
        <a:effectLst/>
      </p:bgPr>
    </p:bg>
    <p:spTree>
      <p:nvGrpSpPr>
        <p:cNvPr id="1" name="Shape 5"/>
        <p:cNvGrpSpPr/>
        <p:nvPr/>
      </p:nvGrpSpPr>
      <p:grpSpPr>
        <a:xfrm>
          <a:off x="0" y="0"/>
          <a:ext cx="0" cy="0"/>
          <a:chOff x="0" y="0"/>
          <a:chExt cx="0" cy="0"/>
        </a:xfrm>
      </p:grpSpPr>
      <p:sp>
        <p:nvSpPr>
          <p:cNvPr id="6" name="Google Shape;6;p52"/>
          <p:cNvSpPr txBox="1">
            <a:spLocks noGrp="1"/>
          </p:cNvSpPr>
          <p:nvPr>
            <p:ph type="title"/>
          </p:nvPr>
        </p:nvSpPr>
        <p:spPr>
          <a:xfrm>
            <a:off x="311700" y="421233"/>
            <a:ext cx="8520600" cy="11085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dk1"/>
              </a:buClr>
              <a:buSzPts val="4200"/>
              <a:buFont typeface="Economica"/>
              <a:buNone/>
              <a:defRPr sz="4200" b="0" i="0" u="none" strike="noStrike" cap="none">
                <a:solidFill>
                  <a:schemeClr val="dk1"/>
                </a:solidFill>
                <a:latin typeface="Economica"/>
                <a:ea typeface="Economica"/>
                <a:cs typeface="Economica"/>
                <a:sym typeface="Economica"/>
              </a:defRPr>
            </a:lvl1pPr>
            <a:lvl2pPr marR="0" lvl="1" algn="l" rtl="0">
              <a:lnSpc>
                <a:spcPct val="100000"/>
              </a:lnSpc>
              <a:spcBef>
                <a:spcPts val="0"/>
              </a:spcBef>
              <a:spcAft>
                <a:spcPts val="0"/>
              </a:spcAft>
              <a:buClr>
                <a:schemeClr val="dk1"/>
              </a:buClr>
              <a:buSzPts val="4200"/>
              <a:buFont typeface="Economica"/>
              <a:buNone/>
              <a:defRPr sz="4200" b="0" i="0" u="none" strike="noStrike" cap="none">
                <a:solidFill>
                  <a:schemeClr val="dk1"/>
                </a:solidFill>
                <a:latin typeface="Economica"/>
                <a:ea typeface="Economica"/>
                <a:cs typeface="Economica"/>
                <a:sym typeface="Economica"/>
              </a:defRPr>
            </a:lvl2pPr>
            <a:lvl3pPr marR="0" lvl="2" algn="l" rtl="0">
              <a:lnSpc>
                <a:spcPct val="100000"/>
              </a:lnSpc>
              <a:spcBef>
                <a:spcPts val="0"/>
              </a:spcBef>
              <a:spcAft>
                <a:spcPts val="0"/>
              </a:spcAft>
              <a:buClr>
                <a:schemeClr val="dk1"/>
              </a:buClr>
              <a:buSzPts val="4200"/>
              <a:buFont typeface="Economica"/>
              <a:buNone/>
              <a:defRPr sz="4200" b="0" i="0" u="none" strike="noStrike" cap="none">
                <a:solidFill>
                  <a:schemeClr val="dk1"/>
                </a:solidFill>
                <a:latin typeface="Economica"/>
                <a:ea typeface="Economica"/>
                <a:cs typeface="Economica"/>
                <a:sym typeface="Economica"/>
              </a:defRPr>
            </a:lvl3pPr>
            <a:lvl4pPr marR="0" lvl="3" algn="l" rtl="0">
              <a:lnSpc>
                <a:spcPct val="100000"/>
              </a:lnSpc>
              <a:spcBef>
                <a:spcPts val="0"/>
              </a:spcBef>
              <a:spcAft>
                <a:spcPts val="0"/>
              </a:spcAft>
              <a:buClr>
                <a:schemeClr val="dk1"/>
              </a:buClr>
              <a:buSzPts val="4200"/>
              <a:buFont typeface="Economica"/>
              <a:buNone/>
              <a:defRPr sz="4200" b="0" i="0" u="none" strike="noStrike" cap="none">
                <a:solidFill>
                  <a:schemeClr val="dk1"/>
                </a:solidFill>
                <a:latin typeface="Economica"/>
                <a:ea typeface="Economica"/>
                <a:cs typeface="Economica"/>
                <a:sym typeface="Economica"/>
              </a:defRPr>
            </a:lvl4pPr>
            <a:lvl5pPr marR="0" lvl="4" algn="l" rtl="0">
              <a:lnSpc>
                <a:spcPct val="100000"/>
              </a:lnSpc>
              <a:spcBef>
                <a:spcPts val="0"/>
              </a:spcBef>
              <a:spcAft>
                <a:spcPts val="0"/>
              </a:spcAft>
              <a:buClr>
                <a:schemeClr val="dk1"/>
              </a:buClr>
              <a:buSzPts val="4200"/>
              <a:buFont typeface="Economica"/>
              <a:buNone/>
              <a:defRPr sz="4200" b="0" i="0" u="none" strike="noStrike" cap="none">
                <a:solidFill>
                  <a:schemeClr val="dk1"/>
                </a:solidFill>
                <a:latin typeface="Economica"/>
                <a:ea typeface="Economica"/>
                <a:cs typeface="Economica"/>
                <a:sym typeface="Economica"/>
              </a:defRPr>
            </a:lvl5pPr>
            <a:lvl6pPr marR="0" lvl="5" algn="l" rtl="0">
              <a:lnSpc>
                <a:spcPct val="100000"/>
              </a:lnSpc>
              <a:spcBef>
                <a:spcPts val="0"/>
              </a:spcBef>
              <a:spcAft>
                <a:spcPts val="0"/>
              </a:spcAft>
              <a:buClr>
                <a:schemeClr val="dk1"/>
              </a:buClr>
              <a:buSzPts val="4200"/>
              <a:buFont typeface="Economica"/>
              <a:buNone/>
              <a:defRPr sz="4200" b="0" i="0" u="none" strike="noStrike" cap="none">
                <a:solidFill>
                  <a:schemeClr val="dk1"/>
                </a:solidFill>
                <a:latin typeface="Economica"/>
                <a:ea typeface="Economica"/>
                <a:cs typeface="Economica"/>
                <a:sym typeface="Economica"/>
              </a:defRPr>
            </a:lvl6pPr>
            <a:lvl7pPr marR="0" lvl="6" algn="l" rtl="0">
              <a:lnSpc>
                <a:spcPct val="100000"/>
              </a:lnSpc>
              <a:spcBef>
                <a:spcPts val="0"/>
              </a:spcBef>
              <a:spcAft>
                <a:spcPts val="0"/>
              </a:spcAft>
              <a:buClr>
                <a:schemeClr val="dk1"/>
              </a:buClr>
              <a:buSzPts val="4200"/>
              <a:buFont typeface="Economica"/>
              <a:buNone/>
              <a:defRPr sz="4200" b="0" i="0" u="none" strike="noStrike" cap="none">
                <a:solidFill>
                  <a:schemeClr val="dk1"/>
                </a:solidFill>
                <a:latin typeface="Economica"/>
                <a:ea typeface="Economica"/>
                <a:cs typeface="Economica"/>
                <a:sym typeface="Economica"/>
              </a:defRPr>
            </a:lvl7pPr>
            <a:lvl8pPr marR="0" lvl="7" algn="l" rtl="0">
              <a:lnSpc>
                <a:spcPct val="100000"/>
              </a:lnSpc>
              <a:spcBef>
                <a:spcPts val="0"/>
              </a:spcBef>
              <a:spcAft>
                <a:spcPts val="0"/>
              </a:spcAft>
              <a:buClr>
                <a:schemeClr val="dk1"/>
              </a:buClr>
              <a:buSzPts val="4200"/>
              <a:buFont typeface="Economica"/>
              <a:buNone/>
              <a:defRPr sz="4200" b="0" i="0" u="none" strike="noStrike" cap="none">
                <a:solidFill>
                  <a:schemeClr val="dk1"/>
                </a:solidFill>
                <a:latin typeface="Economica"/>
                <a:ea typeface="Economica"/>
                <a:cs typeface="Economica"/>
                <a:sym typeface="Economica"/>
              </a:defRPr>
            </a:lvl8pPr>
            <a:lvl9pPr marR="0" lvl="8" algn="l" rtl="0">
              <a:lnSpc>
                <a:spcPct val="100000"/>
              </a:lnSpc>
              <a:spcBef>
                <a:spcPts val="0"/>
              </a:spcBef>
              <a:spcAft>
                <a:spcPts val="0"/>
              </a:spcAft>
              <a:buClr>
                <a:schemeClr val="dk1"/>
              </a:buClr>
              <a:buSzPts val="4200"/>
              <a:buFont typeface="Economica"/>
              <a:buNone/>
              <a:defRPr sz="4200" b="0" i="0" u="none" strike="noStrike" cap="none">
                <a:solidFill>
                  <a:schemeClr val="dk1"/>
                </a:solidFill>
                <a:latin typeface="Economica"/>
                <a:ea typeface="Economica"/>
                <a:cs typeface="Economica"/>
                <a:sym typeface="Economica"/>
              </a:defRPr>
            </a:lvl9pPr>
          </a:lstStyle>
          <a:p>
            <a:endParaRPr/>
          </a:p>
        </p:txBody>
      </p:sp>
      <p:sp>
        <p:nvSpPr>
          <p:cNvPr id="7" name="Google Shape;7;p52"/>
          <p:cNvSpPr txBox="1">
            <a:spLocks noGrp="1"/>
          </p:cNvSpPr>
          <p:nvPr>
            <p:ph type="body" idx="1"/>
          </p:nvPr>
        </p:nvSpPr>
        <p:spPr>
          <a:xfrm>
            <a:off x="311700" y="1633633"/>
            <a:ext cx="8520600" cy="44721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1"/>
              </a:buClr>
              <a:buSzPts val="1800"/>
              <a:buFont typeface="Open Sans"/>
              <a:buChar char="●"/>
              <a:defRPr sz="1800" b="0" i="0" u="none" strike="noStrike" cap="none">
                <a:solidFill>
                  <a:schemeClr val="dk1"/>
                </a:solidFill>
                <a:latin typeface="Open Sans"/>
                <a:ea typeface="Open Sans"/>
                <a:cs typeface="Open Sans"/>
                <a:sym typeface="Open Sans"/>
              </a:defRPr>
            </a:lvl1pPr>
            <a:lvl2pPr marL="914400" marR="0" lvl="1" indent="-317500" algn="l" rtl="0">
              <a:lnSpc>
                <a:spcPct val="115000"/>
              </a:lnSpc>
              <a:spcBef>
                <a:spcPts val="160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2pPr>
            <a:lvl3pPr marL="1371600" marR="0" lvl="2" indent="-317500" algn="l" rtl="0">
              <a:lnSpc>
                <a:spcPct val="115000"/>
              </a:lnSpc>
              <a:spcBef>
                <a:spcPts val="160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3pPr>
            <a:lvl4pPr marL="1828800" marR="0" lvl="3" indent="-317500" algn="l" rtl="0">
              <a:lnSpc>
                <a:spcPct val="115000"/>
              </a:lnSpc>
              <a:spcBef>
                <a:spcPts val="160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4pPr>
            <a:lvl5pPr marL="2286000" marR="0" lvl="4" indent="-317500" algn="l" rtl="0">
              <a:lnSpc>
                <a:spcPct val="115000"/>
              </a:lnSpc>
              <a:spcBef>
                <a:spcPts val="160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5pPr>
            <a:lvl6pPr marL="2743200" marR="0" lvl="5" indent="-317500" algn="l" rtl="0">
              <a:lnSpc>
                <a:spcPct val="115000"/>
              </a:lnSpc>
              <a:spcBef>
                <a:spcPts val="160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6pPr>
            <a:lvl7pPr marL="3200400" marR="0" lvl="6" indent="-317500" algn="l" rtl="0">
              <a:lnSpc>
                <a:spcPct val="115000"/>
              </a:lnSpc>
              <a:spcBef>
                <a:spcPts val="160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7pPr>
            <a:lvl8pPr marL="3657600" marR="0" lvl="7" indent="-317500" algn="l" rtl="0">
              <a:lnSpc>
                <a:spcPct val="115000"/>
              </a:lnSpc>
              <a:spcBef>
                <a:spcPts val="160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8pPr>
            <a:lvl9pPr marL="4114800" marR="0" lvl="8" indent="-317500" algn="l" rtl="0">
              <a:lnSpc>
                <a:spcPct val="115000"/>
              </a:lnSpc>
              <a:spcBef>
                <a:spcPts val="1600"/>
              </a:spcBef>
              <a:spcAft>
                <a:spcPts val="160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9pPr>
          </a:lstStyle>
          <a:p>
            <a:endParaRPr/>
          </a:p>
        </p:txBody>
      </p:sp>
      <p:sp>
        <p:nvSpPr>
          <p:cNvPr id="8" name="Google Shape;8;p52"/>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fade thruBlk="1"/>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www.flare.com/news/so-you-found-out-you-make-less-than-a-male-colleague/"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hyperlink" Target="https://creativecommons.org/licenses/by/4.0/" TargetMode="External"/><Relationship Id="rId5" Type="http://schemas.openxmlformats.org/officeDocument/2006/relationships/hyperlink" Target="https://ourworldindata.org/economic-inequality-by-gender" TargetMode="External"/><Relationship Id="rId4" Type="http://schemas.openxmlformats.org/officeDocument/2006/relationships/hyperlink" Target="https://www.thefiscaltimes.com/2015/11/05/5-Charts-Explain-Gender-Pay-Ga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insideindianabusiness.com/story/41901835/indiana-ranks-low-for-gender-pay-gap"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9.tiff"/></Relationships>
</file>

<file path=ppt/slides/_rels/slide15.xml.rels><?xml version="1.0" encoding="UTF-8" standalone="yes"?>
<Relationships xmlns="http://schemas.openxmlformats.org/package/2006/relationships"><Relationship Id="rId3" Type="http://schemas.openxmlformats.org/officeDocument/2006/relationships/hyperlink" Target="https://juliasilge.com/blog/salary-gender"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hyperlink" Target="https://www.nber.org/digest/jul17/gender-pay-gap-widens-age" TargetMode="External"/><Relationship Id="rId4" Type="http://schemas.openxmlformats.org/officeDocument/2006/relationships/image" Target="../media/image8.tiff"/></Relationships>
</file>

<file path=ppt/slides/_rels/slide16.xml.rels><?xml version="1.0" encoding="UTF-8" standalone="yes"?>
<Relationships xmlns="http://schemas.openxmlformats.org/package/2006/relationships"><Relationship Id="rId8" Type="http://schemas.openxmlformats.org/officeDocument/2006/relationships/image" Target="../media/image10.tiff"/><Relationship Id="rId13" Type="http://schemas.openxmlformats.org/officeDocument/2006/relationships/hyperlink" Target="https://www.nber.org/digest/jul17/gender-pay-gap-widens-age" TargetMode="External"/><Relationship Id="rId3" Type="http://schemas.openxmlformats.org/officeDocument/2006/relationships/image" Target="../media/image5.tiff"/><Relationship Id="rId7" Type="http://schemas.openxmlformats.org/officeDocument/2006/relationships/image" Target="../media/image11.jpeg"/><Relationship Id="rId12" Type="http://schemas.openxmlformats.org/officeDocument/2006/relationships/hyperlink" Target="https://creativecommons.org/licenses/by/4.0/"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7.jpeg"/><Relationship Id="rId11" Type="http://schemas.openxmlformats.org/officeDocument/2006/relationships/hyperlink" Target="https://ourworldindata.org/economic-inequality-by-gender" TargetMode="External"/><Relationship Id="rId5" Type="http://schemas.openxmlformats.org/officeDocument/2006/relationships/image" Target="../media/image6.tiff"/><Relationship Id="rId10" Type="http://schemas.openxmlformats.org/officeDocument/2006/relationships/image" Target="../media/image8.tiff"/><Relationship Id="rId4" Type="http://schemas.openxmlformats.org/officeDocument/2006/relationships/image" Target="../media/image4.tiff"/><Relationship Id="rId9" Type="http://schemas.openxmlformats.org/officeDocument/2006/relationships/image" Target="../media/image9.tiff"/></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hyperlink" Target="https://www.youtube.com/watch?v=_qlxEPkyvqI" TargetMode="External"/><Relationship Id="rId4" Type="http://schemas.openxmlformats.org/officeDocument/2006/relationships/hyperlink" Target="https://unequalscenes.com/projects"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klipfolio.com/resources/articles/what-is-data-visualization"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statusofwomendata.org/explore-the-data/employment-and-earnings/employment-and-earning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7.jpeg"/><Relationship Id="rId5" Type="http://schemas.openxmlformats.org/officeDocument/2006/relationships/image" Target="../media/image6.tiff"/><Relationship Id="rId4" Type="http://schemas.openxmlformats.org/officeDocument/2006/relationships/image" Target="../media/image5.tiff"/></Relationships>
</file>

<file path=ppt/slides/_rels/slide7.xml.rels><?xml version="1.0" encoding="UTF-8" standalone="yes"?>
<Relationships xmlns="http://schemas.openxmlformats.org/package/2006/relationships"><Relationship Id="rId8" Type="http://schemas.openxmlformats.org/officeDocument/2006/relationships/hyperlink" Target="https://www.thefiscaltimes.com/2015/11/05/5-Charts-Explain-Gender-Pay-Gap" TargetMode="External"/><Relationship Id="rId13" Type="http://schemas.openxmlformats.org/officeDocument/2006/relationships/hyperlink" Target="https://www.nber.org/digest/jul17/gender-pay-gap-widens-age" TargetMode="External"/><Relationship Id="rId3" Type="http://schemas.openxmlformats.org/officeDocument/2006/relationships/image" Target="../media/image8.tiff"/><Relationship Id="rId7" Type="http://schemas.openxmlformats.org/officeDocument/2006/relationships/image" Target="../media/image10.tiff"/><Relationship Id="rId12" Type="http://schemas.openxmlformats.org/officeDocument/2006/relationships/hyperlink" Target="https://creativecommons.org/licenses/by/4.0/"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hyperlink" Target="https://www.flare.com/news/so-you-found-out-you-make-less-than-a-male-colleague/" TargetMode="External"/><Relationship Id="rId11" Type="http://schemas.openxmlformats.org/officeDocument/2006/relationships/hyperlink" Target="https://ourworldindata.org/economic-inequality-by-gender" TargetMode="External"/><Relationship Id="rId5" Type="http://schemas.openxmlformats.org/officeDocument/2006/relationships/hyperlink" Target="https://juliasilge.com/blog/salary-gender" TargetMode="External"/><Relationship Id="rId10" Type="http://schemas.openxmlformats.org/officeDocument/2006/relationships/image" Target="../media/image11.jpeg"/><Relationship Id="rId4" Type="http://schemas.openxmlformats.org/officeDocument/2006/relationships/image" Target="../media/image9.tiff"/><Relationship Id="rId9" Type="http://schemas.openxmlformats.org/officeDocument/2006/relationships/hyperlink" Target="https://www.insideindianabusiness.com/story/41901835/indiana-ranks-low-for-gender-pay-ga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statusofwomendata.org/explore-the-data/employment-and-earnings/employment-and-earnings"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5.tiff"/></Relationships>
</file>

<file path=ppt/slides/_rels/slide9.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
          <p:cNvSpPr txBox="1"/>
          <p:nvPr/>
        </p:nvSpPr>
        <p:spPr>
          <a:xfrm>
            <a:off x="2900700" y="3000750"/>
            <a:ext cx="3447346" cy="856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5200"/>
              <a:buFont typeface="Arial"/>
              <a:buNone/>
            </a:pPr>
            <a:r>
              <a:rPr lang="en" sz="5200" b="1" i="0" u="none" strike="noStrike" cap="none" dirty="0">
                <a:solidFill>
                  <a:srgbClr val="000000"/>
                </a:solidFill>
                <a:latin typeface="+mj-lt"/>
                <a:ea typeface="Open Sans"/>
                <a:cs typeface="Open Sans"/>
                <a:sym typeface="Open Sans"/>
              </a:rPr>
              <a:t>LESSON 1</a:t>
            </a:r>
            <a:endParaRPr sz="5200" b="1" i="0" u="none" strike="noStrike" cap="none" dirty="0">
              <a:solidFill>
                <a:srgbClr val="000000"/>
              </a:solidFill>
              <a:latin typeface="+mj-lt"/>
              <a:ea typeface="Open Sans"/>
              <a:cs typeface="Open Sans"/>
              <a:sym typeface="Open San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4" name="Google Shape;264;p11"/>
          <p:cNvSpPr txBox="1"/>
          <p:nvPr/>
        </p:nvSpPr>
        <p:spPr>
          <a:xfrm>
            <a:off x="2846825" y="273625"/>
            <a:ext cx="2566200" cy="35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2000" b="1" i="0" u="none" strike="noStrike" cap="none">
                <a:solidFill>
                  <a:srgbClr val="000000"/>
                </a:solidFill>
                <a:latin typeface="+mj-lt"/>
                <a:ea typeface="Open Sans"/>
                <a:cs typeface="Open Sans"/>
                <a:sym typeface="Open Sans"/>
              </a:rPr>
              <a:t>Representation #3</a:t>
            </a:r>
            <a:endParaRPr sz="2000" b="1" i="0" u="none" strike="noStrike" cap="none">
              <a:solidFill>
                <a:srgbClr val="000000"/>
              </a:solidFill>
              <a:latin typeface="+mj-lt"/>
              <a:ea typeface="Open Sans"/>
              <a:cs typeface="Open Sans"/>
              <a:sym typeface="Open Sans"/>
            </a:endParaRPr>
          </a:p>
        </p:txBody>
      </p:sp>
      <p:grpSp>
        <p:nvGrpSpPr>
          <p:cNvPr id="2" name="Group 1"/>
          <p:cNvGrpSpPr/>
          <p:nvPr/>
        </p:nvGrpSpPr>
        <p:grpSpPr>
          <a:xfrm>
            <a:off x="1551564" y="1169804"/>
            <a:ext cx="6040872" cy="4997290"/>
            <a:chOff x="756553" y="1169804"/>
            <a:chExt cx="6040872" cy="4997290"/>
          </a:xfrm>
        </p:grpSpPr>
        <p:sp>
          <p:nvSpPr>
            <p:cNvPr id="262" name="Google Shape;262;p11"/>
            <p:cNvSpPr txBox="1"/>
            <p:nvPr/>
          </p:nvSpPr>
          <p:spPr>
            <a:xfrm rot="-5400000">
              <a:off x="5930575" y="2205100"/>
              <a:ext cx="1401000" cy="33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2000" b="0" i="0" u="none" strike="noStrike" cap="none" dirty="0">
                  <a:solidFill>
                    <a:srgbClr val="000000"/>
                  </a:solidFill>
                  <a:latin typeface="+mj-lt"/>
                  <a:ea typeface="Open Sans"/>
                  <a:cs typeface="Open Sans"/>
                  <a:sym typeface="Open Sans"/>
                </a:rPr>
                <a:t>$70,000</a:t>
              </a:r>
              <a:endParaRPr sz="2000" b="0" i="0" u="none" strike="noStrike" cap="none" dirty="0">
                <a:solidFill>
                  <a:srgbClr val="000000"/>
                </a:solidFill>
                <a:latin typeface="+mj-lt"/>
                <a:ea typeface="Open Sans"/>
                <a:cs typeface="Open Sans"/>
                <a:sym typeface="Open Sans"/>
              </a:endParaRPr>
            </a:p>
          </p:txBody>
        </p:sp>
        <p:sp>
          <p:nvSpPr>
            <p:cNvPr id="263" name="Google Shape;263;p11"/>
            <p:cNvSpPr txBox="1"/>
            <p:nvPr/>
          </p:nvSpPr>
          <p:spPr>
            <a:xfrm rot="-5400000">
              <a:off x="4754525" y="4814897"/>
              <a:ext cx="1317000" cy="2925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2000" b="0" i="0" u="none" strike="noStrike" cap="none" dirty="0">
                  <a:solidFill>
                    <a:srgbClr val="000000"/>
                  </a:solidFill>
                  <a:latin typeface="+mj-lt"/>
                  <a:ea typeface="Open Sans"/>
                  <a:cs typeface="Open Sans"/>
                  <a:sym typeface="Open Sans"/>
                </a:rPr>
                <a:t>$50,000</a:t>
              </a:r>
              <a:endParaRPr sz="2000" b="0" i="0" u="none" strike="noStrike" cap="none" dirty="0">
                <a:solidFill>
                  <a:srgbClr val="000000"/>
                </a:solidFill>
                <a:latin typeface="+mj-lt"/>
                <a:ea typeface="Open Sans"/>
                <a:cs typeface="Open Sans"/>
                <a:sym typeface="Open Sans"/>
              </a:endParaRPr>
            </a:p>
          </p:txBody>
        </p:sp>
        <p:pic>
          <p:nvPicPr>
            <p:cNvPr id="7" name="Picture 6"/>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56553" y="1169804"/>
              <a:ext cx="5708172" cy="2411894"/>
            </a:xfrm>
            <a:prstGeom prst="rect">
              <a:avLst/>
            </a:prstGeom>
          </p:spPr>
        </p:pic>
        <p:pic>
          <p:nvPicPr>
            <p:cNvPr id="8" name="Picture 7"/>
            <p:cNvPicPr>
              <a:picLocks noChangeAspect="1"/>
            </p:cNvPicPr>
            <p:nvPr/>
          </p:nvPicPr>
          <p:blipFill rotWithShape="1">
            <a:blip r:embed="rId3">
              <a:extLst>
                <a:ext uri="{28A0092B-C50C-407E-A947-70E740481C1C}">
                  <a14:useLocalDpi xmlns:a14="http://schemas.microsoft.com/office/drawing/2010/main" xmlns="" val="0"/>
                </a:ext>
              </a:extLst>
            </a:blip>
            <a:srcRect r="21178"/>
            <a:stretch/>
          </p:blipFill>
          <p:spPr>
            <a:xfrm>
              <a:off x="756553" y="3755201"/>
              <a:ext cx="4499319" cy="2411893"/>
            </a:xfrm>
            <a:prstGeom prst="rect">
              <a:avLst/>
            </a:prstGeom>
          </p:spPr>
        </p:pic>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70" name="Google Shape;270;p12"/>
          <p:cNvSpPr txBox="1"/>
          <p:nvPr/>
        </p:nvSpPr>
        <p:spPr>
          <a:xfrm>
            <a:off x="1362275" y="1771425"/>
            <a:ext cx="1197300" cy="33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 sz="2000" b="0" i="0" u="none" strike="noStrike" cap="none" dirty="0">
                <a:solidFill>
                  <a:srgbClr val="000000"/>
                </a:solidFill>
                <a:latin typeface="+mj-lt"/>
                <a:ea typeface="Open Sans"/>
                <a:cs typeface="Open Sans"/>
                <a:sym typeface="Open Sans"/>
              </a:rPr>
              <a:t>$70,000</a:t>
            </a:r>
            <a:endParaRPr sz="2000" b="0" i="0" u="none" strike="noStrike" cap="none" dirty="0">
              <a:solidFill>
                <a:srgbClr val="000000"/>
              </a:solidFill>
              <a:latin typeface="+mj-lt"/>
              <a:ea typeface="Open Sans"/>
              <a:cs typeface="Open Sans"/>
              <a:sym typeface="Open Sans"/>
            </a:endParaRPr>
          </a:p>
        </p:txBody>
      </p:sp>
      <p:sp>
        <p:nvSpPr>
          <p:cNvPr id="271" name="Google Shape;271;p12"/>
          <p:cNvSpPr txBox="1"/>
          <p:nvPr/>
        </p:nvSpPr>
        <p:spPr>
          <a:xfrm>
            <a:off x="1409725" y="4010900"/>
            <a:ext cx="1197300" cy="292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 sz="2000" b="0" i="0" u="none" strike="noStrike" cap="none">
                <a:solidFill>
                  <a:srgbClr val="000000"/>
                </a:solidFill>
                <a:latin typeface="+mj-lt"/>
                <a:ea typeface="Open Sans"/>
                <a:cs typeface="Open Sans"/>
                <a:sym typeface="Open Sans"/>
              </a:rPr>
              <a:t>$50,000</a:t>
            </a:r>
            <a:endParaRPr sz="2000" b="0" i="0" u="none" strike="noStrike" cap="none">
              <a:solidFill>
                <a:srgbClr val="000000"/>
              </a:solidFill>
              <a:latin typeface="+mj-lt"/>
              <a:ea typeface="Open Sans"/>
              <a:cs typeface="Open Sans"/>
              <a:sym typeface="Open Sans"/>
            </a:endParaRPr>
          </a:p>
        </p:txBody>
      </p:sp>
      <p:sp>
        <p:nvSpPr>
          <p:cNvPr id="272" name="Google Shape;272;p12"/>
          <p:cNvSpPr txBox="1"/>
          <p:nvPr/>
        </p:nvSpPr>
        <p:spPr>
          <a:xfrm>
            <a:off x="3119463" y="110600"/>
            <a:ext cx="2566200" cy="35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2000" b="1" i="0" u="none" strike="noStrike" cap="none">
                <a:solidFill>
                  <a:srgbClr val="000000"/>
                </a:solidFill>
                <a:latin typeface="+mj-lt"/>
                <a:ea typeface="Open Sans"/>
                <a:cs typeface="Open Sans"/>
                <a:sym typeface="Open Sans"/>
              </a:rPr>
              <a:t>Representation #4</a:t>
            </a:r>
            <a:endParaRPr sz="2000" b="1" i="0" u="none" strike="noStrike" cap="none">
              <a:solidFill>
                <a:srgbClr val="000000"/>
              </a:solidFill>
              <a:latin typeface="+mj-lt"/>
              <a:ea typeface="Open Sans"/>
              <a:cs typeface="Open Sans"/>
              <a:sym typeface="Open Sans"/>
            </a:endParaRPr>
          </a:p>
        </p:txBody>
      </p:sp>
      <p:pic>
        <p:nvPicPr>
          <p:cNvPr id="2" name="Picture 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494577" y="855431"/>
            <a:ext cx="4416177" cy="485956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13"/>
          <p:cNvSpPr txBox="1"/>
          <p:nvPr/>
        </p:nvSpPr>
        <p:spPr>
          <a:xfrm>
            <a:off x="2796525" y="151375"/>
            <a:ext cx="2566200" cy="35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2000" b="1" i="0" u="none" strike="noStrike" cap="none">
                <a:solidFill>
                  <a:srgbClr val="000000"/>
                </a:solidFill>
                <a:latin typeface="+mj-lt"/>
                <a:ea typeface="Open Sans"/>
                <a:cs typeface="Open Sans"/>
                <a:sym typeface="Open Sans"/>
              </a:rPr>
              <a:t>Representation #5</a:t>
            </a:r>
            <a:endParaRPr sz="2000" b="1" i="0" u="none" strike="noStrike" cap="none">
              <a:solidFill>
                <a:srgbClr val="000000"/>
              </a:solidFill>
              <a:latin typeface="+mj-lt"/>
              <a:ea typeface="Open Sans"/>
              <a:cs typeface="Open Sans"/>
              <a:sym typeface="Open Sans"/>
            </a:endParaRPr>
          </a:p>
        </p:txBody>
      </p:sp>
      <p:sp>
        <p:nvSpPr>
          <p:cNvPr id="279" name="Google Shape;279;p13"/>
          <p:cNvSpPr txBox="1"/>
          <p:nvPr/>
        </p:nvSpPr>
        <p:spPr>
          <a:xfrm>
            <a:off x="4907725" y="6550200"/>
            <a:ext cx="4236300" cy="3078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 sz="800" b="0" i="0" u="sng" strike="noStrike" cap="none">
                <a:solidFill>
                  <a:schemeClr val="hlink"/>
                </a:solidFill>
                <a:latin typeface="+mj-lt"/>
                <a:ea typeface="Arial"/>
                <a:cs typeface="Arial"/>
                <a:sym typeface="Arial"/>
                <a:hlinkClick r:id="rId3"/>
              </a:rPr>
              <a:t>https://www.flare.com/news/so-you-found-out-you-make-less-than-a-male-colleague/</a:t>
            </a:r>
            <a:endParaRPr sz="800" b="0" i="0" u="none" strike="noStrike" cap="none">
              <a:solidFill>
                <a:srgbClr val="000000"/>
              </a:solidFill>
              <a:latin typeface="+mj-lt"/>
              <a:ea typeface="Arial"/>
              <a:cs typeface="Arial"/>
              <a:sym typeface="Arial"/>
            </a:endParaRPr>
          </a:p>
        </p:txBody>
      </p:sp>
      <p:pic>
        <p:nvPicPr>
          <p:cNvPr id="6" name="Picture 5"/>
          <p:cNvPicPr>
            <a:picLocks noChangeAspect="1"/>
          </p:cNvPicPr>
          <p:nvPr/>
        </p:nvPicPr>
        <p:blipFill rotWithShape="1">
          <a:blip r:embed="rId4">
            <a:extLst>
              <a:ext uri="{28A0092B-C50C-407E-A947-70E740481C1C}">
                <a14:useLocalDpi xmlns:a14="http://schemas.microsoft.com/office/drawing/2010/main" xmlns="" val="0"/>
              </a:ext>
            </a:extLst>
          </a:blip>
          <a:srcRect t="7725" b="44173"/>
          <a:stretch/>
        </p:blipFill>
        <p:spPr>
          <a:xfrm>
            <a:off x="1705709" y="941532"/>
            <a:ext cx="5568980" cy="4940521"/>
          </a:xfrm>
          <a:prstGeom prst="rect">
            <a:avLst/>
          </a:prstGeom>
        </p:spPr>
      </p:pic>
      <p:sp>
        <p:nvSpPr>
          <p:cNvPr id="5" name="TextBox 4">
            <a:extLst>
              <a:ext uri="{FF2B5EF4-FFF2-40B4-BE49-F238E27FC236}">
                <a16:creationId xmlns:a16="http://schemas.microsoft.com/office/drawing/2014/main" xmlns="" id="{A1E370E7-10D0-35D8-EF8E-83EF197D1FA1}"/>
              </a:ext>
            </a:extLst>
          </p:cNvPr>
          <p:cNvSpPr txBox="1"/>
          <p:nvPr/>
        </p:nvSpPr>
        <p:spPr>
          <a:xfrm>
            <a:off x="1617785" y="5882052"/>
            <a:ext cx="2074983" cy="246221"/>
          </a:xfrm>
          <a:prstGeom prst="rect">
            <a:avLst/>
          </a:prstGeom>
          <a:noFill/>
        </p:spPr>
        <p:txBody>
          <a:bodyPr wrap="square" rtlCol="0">
            <a:spAutoFit/>
          </a:bodyPr>
          <a:lstStyle/>
          <a:p>
            <a:r>
              <a:rPr lang="en-US" sz="1000" i="1" dirty="0">
                <a:effectLst/>
                <a:latin typeface="+mj-lt"/>
                <a:ea typeface="Times New Roman" panose="02020603050405020304" pitchFamily="18" charset="0"/>
              </a:rPr>
              <a:t>Source</a:t>
            </a:r>
            <a:r>
              <a:rPr lang="en-US" sz="1000" dirty="0">
                <a:effectLst/>
                <a:latin typeface="+mj-lt"/>
                <a:ea typeface="Times New Roman" panose="02020603050405020304" pitchFamily="18" charset="0"/>
              </a:rPr>
              <a:t>: littleartvector/iStock.com</a:t>
            </a:r>
            <a:endParaRPr lang="en-US" sz="1000" dirty="0">
              <a:latin typeface="+mj-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pic>
        <p:nvPicPr>
          <p:cNvPr id="284" name="Google Shape;284;p14"/>
          <p:cNvPicPr preferRelativeResize="0"/>
          <p:nvPr/>
        </p:nvPicPr>
        <p:blipFill>
          <a:blip r:embed="rId3">
            <a:extLst>
              <a:ext uri="{28A0092B-C50C-407E-A947-70E740481C1C}">
                <a14:useLocalDpi xmlns:a14="http://schemas.microsoft.com/office/drawing/2010/main" xmlns="" val="0"/>
              </a:ext>
            </a:extLst>
          </a:blip>
          <a:stretch>
            <a:fillRect/>
          </a:stretch>
        </p:blipFill>
        <p:spPr>
          <a:xfrm>
            <a:off x="1093618" y="945064"/>
            <a:ext cx="7039267" cy="4893029"/>
          </a:xfrm>
          <a:prstGeom prst="rect">
            <a:avLst/>
          </a:prstGeom>
          <a:noFill/>
          <a:ln>
            <a:noFill/>
          </a:ln>
        </p:spPr>
      </p:pic>
      <p:sp>
        <p:nvSpPr>
          <p:cNvPr id="285" name="Google Shape;285;p14"/>
          <p:cNvSpPr txBox="1"/>
          <p:nvPr/>
        </p:nvSpPr>
        <p:spPr>
          <a:xfrm>
            <a:off x="4436150" y="6519300"/>
            <a:ext cx="47076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 sz="1000" b="0" i="0" u="sng" strike="noStrike" cap="none">
                <a:solidFill>
                  <a:schemeClr val="hlink"/>
                </a:solidFill>
                <a:latin typeface="+mj-lt"/>
                <a:ea typeface="Arial"/>
                <a:cs typeface="Arial"/>
                <a:sym typeface="Arial"/>
                <a:hlinkClick r:id="rId4"/>
              </a:rPr>
              <a:t>https://www.thefiscaltimes.com/2015/11/05/5-Charts-Explain-Gender-Pay-Gap</a:t>
            </a:r>
            <a:endParaRPr sz="1000" b="0" i="0" u="none" strike="noStrike" cap="none">
              <a:solidFill>
                <a:srgbClr val="000000"/>
              </a:solidFill>
              <a:latin typeface="+mj-lt"/>
              <a:ea typeface="Arial"/>
              <a:cs typeface="Arial"/>
              <a:sym typeface="Arial"/>
            </a:endParaRPr>
          </a:p>
        </p:txBody>
      </p:sp>
      <p:sp>
        <p:nvSpPr>
          <p:cNvPr id="286" name="Google Shape;286;p14"/>
          <p:cNvSpPr txBox="1"/>
          <p:nvPr/>
        </p:nvSpPr>
        <p:spPr>
          <a:xfrm>
            <a:off x="2798725" y="122250"/>
            <a:ext cx="3000000" cy="4926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 sz="2000" b="1" i="0" u="none" strike="noStrike" cap="none">
                <a:solidFill>
                  <a:schemeClr val="dk1"/>
                </a:solidFill>
                <a:latin typeface="+mj-lt"/>
                <a:ea typeface="Open Sans"/>
                <a:cs typeface="Open Sans"/>
                <a:sym typeface="Open Sans"/>
              </a:rPr>
              <a:t>Representation #6</a:t>
            </a:r>
            <a:endParaRPr sz="2000" b="1" i="0" u="none" strike="noStrike" cap="none">
              <a:solidFill>
                <a:schemeClr val="dk1"/>
              </a:solidFill>
              <a:latin typeface="+mj-lt"/>
              <a:ea typeface="Open Sans"/>
              <a:cs typeface="Open Sans"/>
              <a:sym typeface="Open Sans"/>
            </a:endParaRPr>
          </a:p>
        </p:txBody>
      </p:sp>
      <p:sp>
        <p:nvSpPr>
          <p:cNvPr id="5" name="TextBox 4">
            <a:extLst>
              <a:ext uri="{FF2B5EF4-FFF2-40B4-BE49-F238E27FC236}">
                <a16:creationId xmlns:a16="http://schemas.microsoft.com/office/drawing/2014/main" xmlns="" id="{3E44D517-AA85-1F94-9094-6E289DC15E74}"/>
              </a:ext>
            </a:extLst>
          </p:cNvPr>
          <p:cNvSpPr txBox="1"/>
          <p:nvPr/>
        </p:nvSpPr>
        <p:spPr>
          <a:xfrm>
            <a:off x="1011115" y="6040197"/>
            <a:ext cx="7315200" cy="707886"/>
          </a:xfrm>
          <a:prstGeom prst="rect">
            <a:avLst/>
          </a:prstGeom>
          <a:noFill/>
        </p:spPr>
        <p:txBody>
          <a:bodyPr wrap="square" rtlCol="0">
            <a:spAutoFit/>
          </a:bodyPr>
          <a:lstStyle/>
          <a:p>
            <a:r>
              <a:rPr lang="en-US" sz="1000" i="1" dirty="0">
                <a:latin typeface="+mj-lt"/>
              </a:rPr>
              <a:t>Source</a:t>
            </a:r>
            <a:r>
              <a:rPr lang="en-US" sz="1000" dirty="0">
                <a:latin typeface="+mj-lt"/>
              </a:rPr>
              <a:t>: </a:t>
            </a:r>
            <a:r>
              <a:rPr lang="en-US" sz="1000" dirty="0">
                <a:solidFill>
                  <a:srgbClr val="000000"/>
                </a:solidFill>
                <a:effectLst/>
                <a:latin typeface="+mj-lt"/>
                <a:ea typeface="Times New Roman" panose="02020603050405020304" pitchFamily="18" charset="0"/>
              </a:rPr>
              <a:t>Esteban Ortiz-Ospina and Max </a:t>
            </a:r>
            <a:r>
              <a:rPr lang="en-US" sz="1000" dirty="0" err="1">
                <a:solidFill>
                  <a:srgbClr val="000000"/>
                </a:solidFill>
                <a:effectLst/>
                <a:latin typeface="+mj-lt"/>
                <a:ea typeface="Times New Roman" panose="02020603050405020304" pitchFamily="18" charset="0"/>
              </a:rPr>
              <a:t>Roser</a:t>
            </a:r>
            <a:r>
              <a:rPr lang="en-US" sz="1000" dirty="0">
                <a:solidFill>
                  <a:srgbClr val="000000"/>
                </a:solidFill>
                <a:effectLst/>
                <a:latin typeface="+mj-lt"/>
                <a:ea typeface="Times New Roman" panose="02020603050405020304" pitchFamily="18" charset="0"/>
              </a:rPr>
              <a:t> (2018) - "Economic inequality by gender". Published online at OurWorldInData.org with data from the Bureau of Labor Statistics, U.S. Department of Labor, The Economics Daily, Women’s earnings as a percentage of men’s, 1979-2005. </a:t>
            </a:r>
            <a:r>
              <a:rPr lang="en-US" sz="1000" u="sng" dirty="0">
                <a:solidFill>
                  <a:srgbClr val="1155CC"/>
                </a:solidFill>
                <a:effectLst/>
                <a:latin typeface="+mj-lt"/>
                <a:ea typeface="Times New Roman" panose="02020603050405020304" pitchFamily="18" charset="0"/>
                <a:hlinkClick r:id="rId5"/>
              </a:rPr>
              <a:t>https://ourworldindata.org/economic-inequality-by-gender</a:t>
            </a:r>
            <a:r>
              <a:rPr lang="en-US" sz="1000" dirty="0">
                <a:solidFill>
                  <a:srgbClr val="000000"/>
                </a:solidFill>
                <a:effectLst/>
                <a:latin typeface="+mj-lt"/>
                <a:ea typeface="Times New Roman" panose="02020603050405020304" pitchFamily="18" charset="0"/>
              </a:rPr>
              <a:t>. CC-BY 4.0. </a:t>
            </a:r>
            <a:r>
              <a:rPr lang="en-US" sz="1000" u="sng" dirty="0">
                <a:solidFill>
                  <a:srgbClr val="1155CC"/>
                </a:solidFill>
                <a:effectLst/>
                <a:latin typeface="+mj-lt"/>
                <a:ea typeface="Times New Roman" panose="02020603050405020304" pitchFamily="18" charset="0"/>
                <a:hlinkClick r:id="rId6"/>
              </a:rPr>
              <a:t>https://creativecommons.org/licenses/by/4.0/</a:t>
            </a:r>
            <a:endParaRPr lang="en-US" sz="1000" dirty="0">
              <a:latin typeface="+mj-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15"/>
          <p:cNvSpPr txBox="1"/>
          <p:nvPr/>
        </p:nvSpPr>
        <p:spPr>
          <a:xfrm>
            <a:off x="4674288" y="6550200"/>
            <a:ext cx="4469700" cy="3078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 sz="800" b="0" i="0" u="sng" strike="noStrike" cap="none">
                <a:solidFill>
                  <a:schemeClr val="hlink"/>
                </a:solidFill>
                <a:latin typeface="+mj-lt"/>
                <a:ea typeface="Arial"/>
                <a:cs typeface="Arial"/>
                <a:sym typeface="Arial"/>
                <a:hlinkClick r:id="rId3"/>
              </a:rPr>
              <a:t>https://www.insideindianabusiness.com/story/41901835/indiana-ranks-low-for-gender-pay-gap</a:t>
            </a:r>
            <a:endParaRPr sz="800" b="0" i="0" u="none" strike="noStrike" cap="none">
              <a:solidFill>
                <a:srgbClr val="000000"/>
              </a:solidFill>
              <a:latin typeface="+mj-lt"/>
              <a:ea typeface="Arial"/>
              <a:cs typeface="Arial"/>
              <a:sym typeface="Arial"/>
            </a:endParaRPr>
          </a:p>
        </p:txBody>
      </p:sp>
      <p:pic>
        <p:nvPicPr>
          <p:cNvPr id="292" name="Google Shape;292;p15"/>
          <p:cNvPicPr preferRelativeResize="0"/>
          <p:nvPr/>
        </p:nvPicPr>
        <p:blipFill>
          <a:blip r:embed="rId4">
            <a:extLst>
              <a:ext uri="{28A0092B-C50C-407E-A947-70E740481C1C}">
                <a14:useLocalDpi xmlns:a14="http://schemas.microsoft.com/office/drawing/2010/main" xmlns="" val="0"/>
              </a:ext>
            </a:extLst>
          </a:blip>
          <a:stretch>
            <a:fillRect/>
          </a:stretch>
        </p:blipFill>
        <p:spPr>
          <a:xfrm>
            <a:off x="1056895" y="1037325"/>
            <a:ext cx="7030210" cy="4972050"/>
          </a:xfrm>
          <a:prstGeom prst="rect">
            <a:avLst/>
          </a:prstGeom>
          <a:noFill/>
          <a:ln>
            <a:noFill/>
          </a:ln>
        </p:spPr>
      </p:pic>
      <p:sp>
        <p:nvSpPr>
          <p:cNvPr id="293" name="Google Shape;293;p15"/>
          <p:cNvSpPr txBox="1"/>
          <p:nvPr/>
        </p:nvSpPr>
        <p:spPr>
          <a:xfrm>
            <a:off x="3184500" y="285275"/>
            <a:ext cx="2566200" cy="35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2000" b="1" i="0" u="none" strike="noStrike" cap="none">
                <a:solidFill>
                  <a:srgbClr val="000000"/>
                </a:solidFill>
                <a:latin typeface="+mj-lt"/>
                <a:ea typeface="Open Sans"/>
                <a:cs typeface="Open Sans"/>
                <a:sym typeface="Open Sans"/>
              </a:rPr>
              <a:t>Representation #7</a:t>
            </a:r>
            <a:endParaRPr sz="2000" b="1" i="0" u="none" strike="noStrike" cap="none">
              <a:solidFill>
                <a:srgbClr val="000000"/>
              </a:solidFill>
              <a:latin typeface="+mj-lt"/>
              <a:ea typeface="Open Sans"/>
              <a:cs typeface="Open Sans"/>
              <a:sym typeface="Open Sans"/>
            </a:endParaRPr>
          </a:p>
        </p:txBody>
      </p:sp>
      <p:sp>
        <p:nvSpPr>
          <p:cNvPr id="5" name="TextBox 4">
            <a:extLst>
              <a:ext uri="{FF2B5EF4-FFF2-40B4-BE49-F238E27FC236}">
                <a16:creationId xmlns:a16="http://schemas.microsoft.com/office/drawing/2014/main" xmlns="" id="{D82967CA-B7DD-4ED4-354A-D808FC5839FB}"/>
              </a:ext>
            </a:extLst>
          </p:cNvPr>
          <p:cNvSpPr txBox="1"/>
          <p:nvPr/>
        </p:nvSpPr>
        <p:spPr>
          <a:xfrm>
            <a:off x="960179" y="6277533"/>
            <a:ext cx="2083320" cy="246221"/>
          </a:xfrm>
          <a:prstGeom prst="rect">
            <a:avLst/>
          </a:prstGeom>
          <a:noFill/>
        </p:spPr>
        <p:txBody>
          <a:bodyPr wrap="square" rtlCol="0">
            <a:spAutoFit/>
          </a:bodyPr>
          <a:lstStyle/>
          <a:p>
            <a:r>
              <a:rPr lang="en-US" sz="1000" i="1" dirty="0">
                <a:effectLst/>
                <a:latin typeface="+mj-lt"/>
                <a:ea typeface="Times New Roman" panose="02020603050405020304" pitchFamily="18" charset="0"/>
              </a:rPr>
              <a:t>Source</a:t>
            </a:r>
            <a:r>
              <a:rPr lang="en-US" sz="1000" dirty="0">
                <a:effectLst/>
                <a:latin typeface="+mj-lt"/>
                <a:ea typeface="Times New Roman" panose="02020603050405020304" pitchFamily="18" charset="0"/>
              </a:rPr>
              <a:t>: Created with Canva Pro. </a:t>
            </a:r>
            <a:endParaRPr lang="en-US" sz="1000" dirty="0">
              <a:latin typeface="+mj-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16"/>
          <p:cNvSpPr txBox="1"/>
          <p:nvPr/>
        </p:nvSpPr>
        <p:spPr>
          <a:xfrm>
            <a:off x="6949200" y="6534900"/>
            <a:ext cx="21948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 sz="900" b="0" i="0" u="sng" strike="noStrike" cap="none">
                <a:solidFill>
                  <a:schemeClr val="hlink"/>
                </a:solidFill>
                <a:latin typeface="+mj-lt"/>
                <a:ea typeface="Arial"/>
                <a:cs typeface="Arial"/>
                <a:sym typeface="Arial"/>
                <a:hlinkClick r:id="rId3"/>
              </a:rPr>
              <a:t>https://juliasilge.com/blog/salary-gender</a:t>
            </a:r>
            <a:endParaRPr sz="900" b="0" i="0" u="none" strike="noStrike" cap="none">
              <a:solidFill>
                <a:srgbClr val="000000"/>
              </a:solidFill>
              <a:latin typeface="+mj-lt"/>
              <a:ea typeface="Arial"/>
              <a:cs typeface="Arial"/>
              <a:sym typeface="Arial"/>
            </a:endParaRPr>
          </a:p>
        </p:txBody>
      </p:sp>
      <p:sp>
        <p:nvSpPr>
          <p:cNvPr id="299" name="Google Shape;299;p16"/>
          <p:cNvSpPr txBox="1"/>
          <p:nvPr/>
        </p:nvSpPr>
        <p:spPr>
          <a:xfrm>
            <a:off x="3288900" y="69875"/>
            <a:ext cx="2566200" cy="35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2000" b="1" i="0" u="none" strike="noStrike" cap="none" dirty="0">
                <a:solidFill>
                  <a:srgbClr val="000000"/>
                </a:solidFill>
                <a:latin typeface="+mj-lt"/>
                <a:ea typeface="Open Sans"/>
                <a:cs typeface="Open Sans"/>
                <a:sym typeface="Open Sans"/>
              </a:rPr>
              <a:t>Representation #8</a:t>
            </a:r>
            <a:endParaRPr sz="2000" b="1" i="0" u="none" strike="noStrike" cap="none" dirty="0">
              <a:solidFill>
                <a:srgbClr val="000000"/>
              </a:solidFill>
              <a:latin typeface="+mj-lt"/>
              <a:ea typeface="Open Sans"/>
              <a:cs typeface="Open Sans"/>
              <a:sym typeface="Open Sans"/>
            </a:endParaRPr>
          </a:p>
        </p:txBody>
      </p:sp>
      <p:pic>
        <p:nvPicPr>
          <p:cNvPr id="300" name="Google Shape;300;p16"/>
          <p:cNvPicPr preferRelativeResize="0"/>
          <p:nvPr/>
        </p:nvPicPr>
        <p:blipFill>
          <a:blip r:embed="rId4">
            <a:extLst>
              <a:ext uri="{28A0092B-C50C-407E-A947-70E740481C1C}">
                <a14:useLocalDpi xmlns:a14="http://schemas.microsoft.com/office/drawing/2010/main" xmlns="" val="0"/>
              </a:ext>
            </a:extLst>
          </a:blip>
          <a:stretch>
            <a:fillRect/>
          </a:stretch>
        </p:blipFill>
        <p:spPr>
          <a:xfrm>
            <a:off x="633467" y="750325"/>
            <a:ext cx="7877070" cy="5524502"/>
          </a:xfrm>
          <a:prstGeom prst="rect">
            <a:avLst/>
          </a:prstGeom>
          <a:noFill/>
          <a:ln>
            <a:noFill/>
          </a:ln>
        </p:spPr>
      </p:pic>
      <p:graphicFrame>
        <p:nvGraphicFramePr>
          <p:cNvPr id="8" name="Table 7">
            <a:extLst>
              <a:ext uri="{FF2B5EF4-FFF2-40B4-BE49-F238E27FC236}">
                <a16:creationId xmlns:a16="http://schemas.microsoft.com/office/drawing/2014/main" xmlns="" id="{4E9C06B7-83AA-BA15-1202-CDE1449CA3F3}"/>
              </a:ext>
            </a:extLst>
          </p:cNvPr>
          <p:cNvGraphicFramePr>
            <a:graphicFrameLocks noGrp="1"/>
          </p:cNvGraphicFramePr>
          <p:nvPr>
            <p:extLst>
              <p:ext uri="{D42A27DB-BD31-4B8C-83A1-F6EECF244321}">
                <p14:modId xmlns:p14="http://schemas.microsoft.com/office/powerpoint/2010/main" xmlns="" val="2620196877"/>
              </p:ext>
            </p:extLst>
          </p:nvPr>
        </p:nvGraphicFramePr>
        <p:xfrm>
          <a:off x="448409" y="6346003"/>
          <a:ext cx="8618162" cy="188897"/>
        </p:xfrm>
        <a:graphic>
          <a:graphicData uri="http://schemas.openxmlformats.org/drawingml/2006/table">
            <a:tbl>
              <a:tblPr>
                <a:tableStyleId>{447CDC70-9483-45EF-92CA-92E173B3BE02}</a:tableStyleId>
              </a:tblPr>
              <a:tblGrid>
                <a:gridCol w="8618162">
                  <a:extLst>
                    <a:ext uri="{9D8B030D-6E8A-4147-A177-3AD203B41FA5}">
                      <a16:colId xmlns:a16="http://schemas.microsoft.com/office/drawing/2014/main" xmlns="" val="2201100576"/>
                    </a:ext>
                  </a:extLst>
                </a:gridCol>
              </a:tblGrid>
              <a:tr h="188897">
                <a:tc>
                  <a:txBody>
                    <a:bodyPr/>
                    <a:lstStyle/>
                    <a:p>
                      <a:pPr marL="0" marR="0">
                        <a:spcBef>
                          <a:spcPts val="0"/>
                        </a:spcBef>
                        <a:spcAft>
                          <a:spcPts val="0"/>
                        </a:spcAft>
                      </a:pPr>
                      <a:r>
                        <a:rPr lang="en-US" sz="1000" i="1" dirty="0">
                          <a:effectLst/>
                        </a:rPr>
                        <a:t>Source</a:t>
                      </a:r>
                      <a:r>
                        <a:rPr lang="en-US" sz="1000" dirty="0">
                          <a:effectLst/>
                        </a:rPr>
                        <a:t>: College-Educated Workers’ Wage Gains from Job Change graph retrieved from </a:t>
                      </a:r>
                      <a:r>
                        <a:rPr lang="en-US" sz="1000" u="sng" dirty="0">
                          <a:effectLst/>
                          <a:hlinkClick r:id="rId5"/>
                        </a:rPr>
                        <a:t>https://www.nber.org/digest/jul17/gender-pay-gap-widens-age</a:t>
                      </a:r>
                      <a:r>
                        <a:rPr lang="en-US" sz="1000" dirty="0">
                          <a:effectLst/>
                        </a:rPr>
                        <a:t>. </a:t>
                      </a:r>
                      <a:endParaRPr lang="en-US" sz="1000" dirty="0">
                        <a:effectLst/>
                        <a:latin typeface="Garamond" panose="02020404030301010803" pitchFamily="18" charset="0"/>
                        <a:ea typeface="Times New Roman" panose="02020603050405020304" pitchFamily="18" charset="0"/>
                        <a:cs typeface="Times New Roman" panose="02020603050405020304" pitchFamily="18" charset="0"/>
                      </a:endParaRPr>
                    </a:p>
                  </a:txBody>
                  <a:tcPr marL="8890" marR="8890" marT="0" marB="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xmlns="" val="1746167691"/>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2" name="TextBox 1"/>
          <p:cNvSpPr txBox="1"/>
          <p:nvPr/>
        </p:nvSpPr>
        <p:spPr>
          <a:xfrm>
            <a:off x="105510" y="2002368"/>
            <a:ext cx="1793631" cy="276999"/>
          </a:xfrm>
          <a:prstGeom prst="rect">
            <a:avLst/>
          </a:prstGeom>
          <a:noFill/>
        </p:spPr>
        <p:txBody>
          <a:bodyPr wrap="square" rtlCol="0">
            <a:spAutoFit/>
          </a:bodyPr>
          <a:lstStyle/>
          <a:p>
            <a:r>
              <a:rPr lang="en-IN" sz="1200" b="1" dirty="0">
                <a:latin typeface="+mj-lt"/>
              </a:rPr>
              <a:t>Representation #1</a:t>
            </a:r>
          </a:p>
        </p:txBody>
      </p:sp>
      <p:sp>
        <p:nvSpPr>
          <p:cNvPr id="14" name="TextBox 13"/>
          <p:cNvSpPr txBox="1"/>
          <p:nvPr/>
        </p:nvSpPr>
        <p:spPr>
          <a:xfrm>
            <a:off x="3123592" y="2003378"/>
            <a:ext cx="1793631" cy="276999"/>
          </a:xfrm>
          <a:prstGeom prst="rect">
            <a:avLst/>
          </a:prstGeom>
          <a:noFill/>
        </p:spPr>
        <p:txBody>
          <a:bodyPr wrap="square" rtlCol="0">
            <a:spAutoFit/>
          </a:bodyPr>
          <a:lstStyle/>
          <a:p>
            <a:r>
              <a:rPr lang="en-IN" sz="1200" b="1" dirty="0">
                <a:latin typeface="+mj-lt"/>
              </a:rPr>
              <a:t>Representation #2</a:t>
            </a:r>
          </a:p>
        </p:txBody>
      </p:sp>
      <p:sp>
        <p:nvSpPr>
          <p:cNvPr id="15" name="TextBox 14"/>
          <p:cNvSpPr txBox="1"/>
          <p:nvPr/>
        </p:nvSpPr>
        <p:spPr>
          <a:xfrm>
            <a:off x="6160448" y="1992303"/>
            <a:ext cx="1793631" cy="276999"/>
          </a:xfrm>
          <a:prstGeom prst="rect">
            <a:avLst/>
          </a:prstGeom>
          <a:noFill/>
        </p:spPr>
        <p:txBody>
          <a:bodyPr wrap="square" rtlCol="0">
            <a:spAutoFit/>
          </a:bodyPr>
          <a:lstStyle/>
          <a:p>
            <a:r>
              <a:rPr lang="en-IN" sz="1200" b="1" dirty="0">
                <a:latin typeface="+mj-lt"/>
              </a:rPr>
              <a:t>Representation #3</a:t>
            </a:r>
          </a:p>
        </p:txBody>
      </p:sp>
      <p:pic>
        <p:nvPicPr>
          <p:cNvPr id="22" name="Google Shape;248;p9"/>
          <p:cNvPicPr preferRelativeResize="0"/>
          <p:nvPr/>
        </p:nvPicPr>
        <p:blipFill>
          <a:blip r:embed="rId3">
            <a:extLst>
              <a:ext uri="{28A0092B-C50C-407E-A947-70E740481C1C}">
                <a14:useLocalDpi xmlns:a14="http://schemas.microsoft.com/office/drawing/2010/main" xmlns="" val="0"/>
              </a:ext>
            </a:extLst>
          </a:blip>
          <a:stretch>
            <a:fillRect/>
          </a:stretch>
        </p:blipFill>
        <p:spPr>
          <a:xfrm>
            <a:off x="939277" y="100560"/>
            <a:ext cx="1086082" cy="1835268"/>
          </a:xfrm>
          <a:prstGeom prst="rect">
            <a:avLst/>
          </a:prstGeom>
          <a:noFill/>
          <a:ln>
            <a:noFill/>
          </a:ln>
        </p:spPr>
      </p:pic>
      <p:pic>
        <p:nvPicPr>
          <p:cNvPr id="23" name="Google Shape;253;p10"/>
          <p:cNvPicPr preferRelativeResize="0"/>
          <p:nvPr/>
        </p:nvPicPr>
        <p:blipFill>
          <a:blip r:embed="rId4">
            <a:extLst>
              <a:ext uri="{28A0092B-C50C-407E-A947-70E740481C1C}">
                <a14:useLocalDpi xmlns:a14="http://schemas.microsoft.com/office/drawing/2010/main" xmlns="" val="0"/>
              </a:ext>
            </a:extLst>
          </a:blip>
          <a:stretch>
            <a:fillRect/>
          </a:stretch>
        </p:blipFill>
        <p:spPr>
          <a:xfrm>
            <a:off x="3489949" y="141118"/>
            <a:ext cx="2140085" cy="1761337"/>
          </a:xfrm>
          <a:prstGeom prst="rect">
            <a:avLst/>
          </a:prstGeom>
          <a:noFill/>
          <a:ln>
            <a:noFill/>
          </a:ln>
        </p:spPr>
      </p:pic>
      <p:grpSp>
        <p:nvGrpSpPr>
          <p:cNvPr id="4" name="Group 3"/>
          <p:cNvGrpSpPr/>
          <p:nvPr/>
        </p:nvGrpSpPr>
        <p:grpSpPr>
          <a:xfrm>
            <a:off x="6646985" y="178833"/>
            <a:ext cx="2221026" cy="1901515"/>
            <a:chOff x="6492878" y="295861"/>
            <a:chExt cx="2419093" cy="2071089"/>
          </a:xfrm>
        </p:grpSpPr>
        <p:grpSp>
          <p:nvGrpSpPr>
            <p:cNvPr id="24" name="Group 23"/>
            <p:cNvGrpSpPr/>
            <p:nvPr/>
          </p:nvGrpSpPr>
          <p:grpSpPr>
            <a:xfrm>
              <a:off x="6492878" y="295862"/>
              <a:ext cx="2141711" cy="1874987"/>
              <a:chOff x="756553" y="1169804"/>
              <a:chExt cx="5708172" cy="4997290"/>
            </a:xfrm>
          </p:grpSpPr>
          <p:pic>
            <p:nvPicPr>
              <p:cNvPr id="27" name="Picture 26"/>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756553" y="1169804"/>
                <a:ext cx="5708172" cy="2411894"/>
              </a:xfrm>
              <a:prstGeom prst="rect">
                <a:avLst/>
              </a:prstGeom>
            </p:spPr>
          </p:pic>
          <p:pic>
            <p:nvPicPr>
              <p:cNvPr id="28" name="Picture 27"/>
              <p:cNvPicPr>
                <a:picLocks noChangeAspect="1"/>
              </p:cNvPicPr>
              <p:nvPr/>
            </p:nvPicPr>
            <p:blipFill rotWithShape="1">
              <a:blip r:embed="rId5">
                <a:extLst>
                  <a:ext uri="{28A0092B-C50C-407E-A947-70E740481C1C}">
                    <a14:useLocalDpi xmlns:a14="http://schemas.microsoft.com/office/drawing/2010/main" xmlns="" val="0"/>
                  </a:ext>
                </a:extLst>
              </a:blip>
              <a:srcRect r="21178"/>
              <a:stretch/>
            </p:blipFill>
            <p:spPr>
              <a:xfrm>
                <a:off x="756553" y="3755201"/>
                <a:ext cx="4499319" cy="2411893"/>
              </a:xfrm>
              <a:prstGeom prst="rect">
                <a:avLst/>
              </a:prstGeom>
            </p:spPr>
          </p:pic>
        </p:grpSp>
        <p:sp>
          <p:nvSpPr>
            <p:cNvPr id="29" name="Google Shape;262;p11"/>
            <p:cNvSpPr txBox="1"/>
            <p:nvPr/>
          </p:nvSpPr>
          <p:spPr>
            <a:xfrm rot="16200000">
              <a:off x="8293148" y="581984"/>
              <a:ext cx="904945" cy="33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1100" b="0" i="0" u="none" strike="noStrike" cap="none" dirty="0">
                  <a:solidFill>
                    <a:srgbClr val="000000"/>
                  </a:solidFill>
                  <a:latin typeface="+mj-lt"/>
                  <a:ea typeface="Open Sans"/>
                  <a:cs typeface="Open Sans"/>
                  <a:sym typeface="Open Sans"/>
                </a:rPr>
                <a:t>$70,000</a:t>
              </a:r>
              <a:endParaRPr sz="1100" b="0" i="0" u="none" strike="noStrike" cap="none" dirty="0">
                <a:solidFill>
                  <a:srgbClr val="000000"/>
                </a:solidFill>
                <a:latin typeface="+mj-lt"/>
                <a:ea typeface="Open Sans"/>
                <a:cs typeface="Open Sans"/>
                <a:sym typeface="Open Sans"/>
              </a:endParaRPr>
            </a:p>
          </p:txBody>
        </p:sp>
        <p:sp>
          <p:nvSpPr>
            <p:cNvPr id="30" name="Google Shape;263;p11"/>
            <p:cNvSpPr txBox="1"/>
            <p:nvPr/>
          </p:nvSpPr>
          <p:spPr>
            <a:xfrm rot="16200000">
              <a:off x="7643389" y="1562200"/>
              <a:ext cx="1317000" cy="2925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1100" b="0" i="0" u="none" strike="noStrike" cap="none" dirty="0">
                  <a:solidFill>
                    <a:srgbClr val="000000"/>
                  </a:solidFill>
                  <a:latin typeface="+mj-lt"/>
                  <a:ea typeface="Open Sans"/>
                  <a:cs typeface="Open Sans"/>
                  <a:sym typeface="Open Sans"/>
                </a:rPr>
                <a:t>$50,000</a:t>
              </a:r>
              <a:endParaRPr sz="1100" b="0" i="0" u="none" strike="noStrike" cap="none" dirty="0">
                <a:solidFill>
                  <a:srgbClr val="000000"/>
                </a:solidFill>
                <a:latin typeface="+mj-lt"/>
                <a:ea typeface="Open Sans"/>
                <a:cs typeface="Open Sans"/>
                <a:sym typeface="Open Sans"/>
              </a:endParaRPr>
            </a:p>
          </p:txBody>
        </p:sp>
      </p:grpSp>
      <p:pic>
        <p:nvPicPr>
          <p:cNvPr id="31" name="Picture 30"/>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784767" y="2385680"/>
            <a:ext cx="1558593" cy="1715079"/>
          </a:xfrm>
          <a:prstGeom prst="rect">
            <a:avLst/>
          </a:prstGeom>
        </p:spPr>
      </p:pic>
      <p:sp>
        <p:nvSpPr>
          <p:cNvPr id="32" name="Google Shape;262;p11"/>
          <p:cNvSpPr txBox="1"/>
          <p:nvPr/>
        </p:nvSpPr>
        <p:spPr>
          <a:xfrm>
            <a:off x="186361" y="2591988"/>
            <a:ext cx="700500" cy="33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1100" b="0" i="0" u="none" strike="noStrike" cap="none" dirty="0">
                <a:solidFill>
                  <a:srgbClr val="000000"/>
                </a:solidFill>
                <a:latin typeface="+mj-lt"/>
                <a:ea typeface="Open Sans"/>
                <a:cs typeface="Open Sans"/>
                <a:sym typeface="Open Sans"/>
              </a:rPr>
              <a:t>$70,000</a:t>
            </a:r>
            <a:endParaRPr sz="1100" b="0" i="0" u="none" strike="noStrike" cap="none" dirty="0">
              <a:solidFill>
                <a:srgbClr val="000000"/>
              </a:solidFill>
              <a:latin typeface="+mj-lt"/>
              <a:ea typeface="Open Sans"/>
              <a:cs typeface="Open Sans"/>
              <a:sym typeface="Open Sans"/>
            </a:endParaRPr>
          </a:p>
        </p:txBody>
      </p:sp>
      <p:sp>
        <p:nvSpPr>
          <p:cNvPr id="33" name="Google Shape;263;p11"/>
          <p:cNvSpPr txBox="1"/>
          <p:nvPr/>
        </p:nvSpPr>
        <p:spPr>
          <a:xfrm>
            <a:off x="186256" y="3445032"/>
            <a:ext cx="700605" cy="2925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1100" b="0" i="0" u="none" strike="noStrike" cap="none" dirty="0">
                <a:solidFill>
                  <a:srgbClr val="000000"/>
                </a:solidFill>
                <a:latin typeface="+mj-lt"/>
                <a:ea typeface="Open Sans"/>
                <a:cs typeface="Open Sans"/>
                <a:sym typeface="Open Sans"/>
              </a:rPr>
              <a:t>$50,000</a:t>
            </a:r>
            <a:endParaRPr sz="1100" b="0" i="0" u="none" strike="noStrike" cap="none" dirty="0">
              <a:solidFill>
                <a:srgbClr val="000000"/>
              </a:solidFill>
              <a:latin typeface="+mj-lt"/>
              <a:ea typeface="Open Sans"/>
              <a:cs typeface="Open Sans"/>
              <a:sym typeface="Open Sans"/>
            </a:endParaRPr>
          </a:p>
        </p:txBody>
      </p:sp>
      <p:pic>
        <p:nvPicPr>
          <p:cNvPr id="34" name="Picture 33"/>
          <p:cNvPicPr>
            <a:picLocks noChangeAspect="1"/>
          </p:cNvPicPr>
          <p:nvPr/>
        </p:nvPicPr>
        <p:blipFill rotWithShape="1">
          <a:blip r:embed="rId7">
            <a:extLst>
              <a:ext uri="{28A0092B-C50C-407E-A947-70E740481C1C}">
                <a14:useLocalDpi xmlns:a14="http://schemas.microsoft.com/office/drawing/2010/main" xmlns="" val="0"/>
              </a:ext>
            </a:extLst>
          </a:blip>
          <a:srcRect t="7725" b="44173"/>
          <a:stretch/>
        </p:blipFill>
        <p:spPr>
          <a:xfrm>
            <a:off x="3593547" y="2385680"/>
            <a:ext cx="1892854" cy="1679245"/>
          </a:xfrm>
          <a:prstGeom prst="rect">
            <a:avLst/>
          </a:prstGeom>
        </p:spPr>
      </p:pic>
      <p:pic>
        <p:nvPicPr>
          <p:cNvPr id="35" name="Google Shape;284;p14"/>
          <p:cNvPicPr preferRelativeResize="0"/>
          <p:nvPr/>
        </p:nvPicPr>
        <p:blipFill>
          <a:blip r:embed="rId8">
            <a:extLst>
              <a:ext uri="{28A0092B-C50C-407E-A947-70E740481C1C}">
                <a14:useLocalDpi xmlns:a14="http://schemas.microsoft.com/office/drawing/2010/main" xmlns="" val="0"/>
              </a:ext>
            </a:extLst>
          </a:blip>
          <a:stretch>
            <a:fillRect/>
          </a:stretch>
        </p:blipFill>
        <p:spPr>
          <a:xfrm>
            <a:off x="6377496" y="2438251"/>
            <a:ext cx="2389048" cy="1644232"/>
          </a:xfrm>
          <a:prstGeom prst="rect">
            <a:avLst/>
          </a:prstGeom>
          <a:noFill/>
          <a:ln>
            <a:noFill/>
          </a:ln>
        </p:spPr>
      </p:pic>
      <p:pic>
        <p:nvPicPr>
          <p:cNvPr id="36" name="Google Shape;292;p15"/>
          <p:cNvPicPr preferRelativeResize="0"/>
          <p:nvPr/>
        </p:nvPicPr>
        <p:blipFill>
          <a:blip r:embed="rId9">
            <a:extLst>
              <a:ext uri="{28A0092B-C50C-407E-A947-70E740481C1C}">
                <a14:useLocalDpi xmlns:a14="http://schemas.microsoft.com/office/drawing/2010/main" xmlns="" val="0"/>
              </a:ext>
            </a:extLst>
          </a:blip>
          <a:stretch>
            <a:fillRect/>
          </a:stretch>
        </p:blipFill>
        <p:spPr>
          <a:xfrm>
            <a:off x="254500" y="4621103"/>
            <a:ext cx="2523821" cy="1784949"/>
          </a:xfrm>
          <a:prstGeom prst="rect">
            <a:avLst/>
          </a:prstGeom>
          <a:noFill/>
          <a:ln>
            <a:noFill/>
          </a:ln>
        </p:spPr>
      </p:pic>
      <p:pic>
        <p:nvPicPr>
          <p:cNvPr id="37" name="Google Shape;300;p16"/>
          <p:cNvPicPr preferRelativeResize="0"/>
          <p:nvPr/>
        </p:nvPicPr>
        <p:blipFill>
          <a:blip r:embed="rId10">
            <a:extLst>
              <a:ext uri="{28A0092B-C50C-407E-A947-70E740481C1C}">
                <a14:useLocalDpi xmlns:a14="http://schemas.microsoft.com/office/drawing/2010/main" xmlns="" val="0"/>
              </a:ext>
            </a:extLst>
          </a:blip>
          <a:stretch>
            <a:fillRect/>
          </a:stretch>
        </p:blipFill>
        <p:spPr>
          <a:xfrm>
            <a:off x="3301069" y="4622141"/>
            <a:ext cx="2477810" cy="1737787"/>
          </a:xfrm>
          <a:prstGeom prst="rect">
            <a:avLst/>
          </a:prstGeom>
          <a:noFill/>
          <a:ln>
            <a:noFill/>
          </a:ln>
        </p:spPr>
      </p:pic>
      <p:grpSp>
        <p:nvGrpSpPr>
          <p:cNvPr id="5" name="Group 4"/>
          <p:cNvGrpSpPr/>
          <p:nvPr/>
        </p:nvGrpSpPr>
        <p:grpSpPr>
          <a:xfrm>
            <a:off x="199510" y="61825"/>
            <a:ext cx="8694877" cy="1930144"/>
            <a:chOff x="199510" y="61824"/>
            <a:chExt cx="8694877" cy="2120464"/>
          </a:xfrm>
        </p:grpSpPr>
        <p:sp>
          <p:nvSpPr>
            <p:cNvPr id="3" name="Rectangle 2"/>
            <p:cNvSpPr/>
            <p:nvPr/>
          </p:nvSpPr>
          <p:spPr>
            <a:xfrm>
              <a:off x="199510" y="65494"/>
              <a:ext cx="2644733" cy="211679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mj-lt"/>
              </a:endParaRPr>
            </a:p>
          </p:txBody>
        </p:sp>
        <p:sp>
          <p:nvSpPr>
            <p:cNvPr id="39" name="Rectangle 38"/>
            <p:cNvSpPr/>
            <p:nvPr/>
          </p:nvSpPr>
          <p:spPr>
            <a:xfrm>
              <a:off x="3224582" y="65494"/>
              <a:ext cx="2644733" cy="211679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mj-lt"/>
              </a:endParaRPr>
            </a:p>
          </p:txBody>
        </p:sp>
        <p:sp>
          <p:nvSpPr>
            <p:cNvPr id="40" name="Rectangle 39"/>
            <p:cNvSpPr/>
            <p:nvPr/>
          </p:nvSpPr>
          <p:spPr>
            <a:xfrm>
              <a:off x="6249654" y="61824"/>
              <a:ext cx="2644733" cy="211679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mj-lt"/>
              </a:endParaRPr>
            </a:p>
          </p:txBody>
        </p:sp>
      </p:grpSp>
      <p:sp>
        <p:nvSpPr>
          <p:cNvPr id="65" name="TextBox 64"/>
          <p:cNvSpPr txBox="1"/>
          <p:nvPr/>
        </p:nvSpPr>
        <p:spPr>
          <a:xfrm>
            <a:off x="105510" y="4206427"/>
            <a:ext cx="1793631" cy="276999"/>
          </a:xfrm>
          <a:prstGeom prst="rect">
            <a:avLst/>
          </a:prstGeom>
          <a:noFill/>
        </p:spPr>
        <p:txBody>
          <a:bodyPr wrap="square" rtlCol="0">
            <a:spAutoFit/>
          </a:bodyPr>
          <a:lstStyle/>
          <a:p>
            <a:r>
              <a:rPr lang="en-IN" sz="1200" b="1" dirty="0">
                <a:latin typeface="+mj-lt"/>
              </a:rPr>
              <a:t>Representation #4</a:t>
            </a:r>
          </a:p>
        </p:txBody>
      </p:sp>
      <p:sp>
        <p:nvSpPr>
          <p:cNvPr id="66" name="TextBox 65"/>
          <p:cNvSpPr txBox="1"/>
          <p:nvPr/>
        </p:nvSpPr>
        <p:spPr>
          <a:xfrm>
            <a:off x="3123592" y="4207437"/>
            <a:ext cx="1793631" cy="276999"/>
          </a:xfrm>
          <a:prstGeom prst="rect">
            <a:avLst/>
          </a:prstGeom>
          <a:noFill/>
        </p:spPr>
        <p:txBody>
          <a:bodyPr wrap="square" rtlCol="0">
            <a:spAutoFit/>
          </a:bodyPr>
          <a:lstStyle/>
          <a:p>
            <a:r>
              <a:rPr lang="en-IN" sz="1200" b="1" dirty="0">
                <a:latin typeface="+mj-lt"/>
              </a:rPr>
              <a:t>Representation #5</a:t>
            </a:r>
          </a:p>
        </p:txBody>
      </p:sp>
      <p:sp>
        <p:nvSpPr>
          <p:cNvPr id="67" name="TextBox 66"/>
          <p:cNvSpPr txBox="1"/>
          <p:nvPr/>
        </p:nvSpPr>
        <p:spPr>
          <a:xfrm>
            <a:off x="6160448" y="4196362"/>
            <a:ext cx="1793631" cy="276999"/>
          </a:xfrm>
          <a:prstGeom prst="rect">
            <a:avLst/>
          </a:prstGeom>
          <a:noFill/>
        </p:spPr>
        <p:txBody>
          <a:bodyPr wrap="square" rtlCol="0">
            <a:spAutoFit/>
          </a:bodyPr>
          <a:lstStyle/>
          <a:p>
            <a:r>
              <a:rPr lang="en-IN" sz="1200" b="1" dirty="0">
                <a:latin typeface="+mj-lt"/>
              </a:rPr>
              <a:t>Representation #6</a:t>
            </a:r>
          </a:p>
        </p:txBody>
      </p:sp>
      <p:grpSp>
        <p:nvGrpSpPr>
          <p:cNvPr id="68" name="Group 67"/>
          <p:cNvGrpSpPr/>
          <p:nvPr/>
        </p:nvGrpSpPr>
        <p:grpSpPr>
          <a:xfrm>
            <a:off x="199510" y="2265884"/>
            <a:ext cx="8694877" cy="1930144"/>
            <a:chOff x="199510" y="61824"/>
            <a:chExt cx="8694877" cy="2120464"/>
          </a:xfrm>
        </p:grpSpPr>
        <p:sp>
          <p:nvSpPr>
            <p:cNvPr id="69" name="Rectangle 68"/>
            <p:cNvSpPr/>
            <p:nvPr/>
          </p:nvSpPr>
          <p:spPr>
            <a:xfrm>
              <a:off x="199510" y="65494"/>
              <a:ext cx="2644733" cy="211679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mj-lt"/>
              </a:endParaRPr>
            </a:p>
          </p:txBody>
        </p:sp>
        <p:sp>
          <p:nvSpPr>
            <p:cNvPr id="70" name="Rectangle 69"/>
            <p:cNvSpPr/>
            <p:nvPr/>
          </p:nvSpPr>
          <p:spPr>
            <a:xfrm>
              <a:off x="3224582" y="65494"/>
              <a:ext cx="2644733" cy="211679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mj-lt"/>
              </a:endParaRPr>
            </a:p>
          </p:txBody>
        </p:sp>
        <p:sp>
          <p:nvSpPr>
            <p:cNvPr id="71" name="Rectangle 70"/>
            <p:cNvSpPr/>
            <p:nvPr/>
          </p:nvSpPr>
          <p:spPr>
            <a:xfrm>
              <a:off x="6249654" y="61824"/>
              <a:ext cx="2644733" cy="211679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mj-lt"/>
              </a:endParaRPr>
            </a:p>
          </p:txBody>
        </p:sp>
      </p:grpSp>
      <p:sp>
        <p:nvSpPr>
          <p:cNvPr id="72" name="TextBox 71"/>
          <p:cNvSpPr txBox="1"/>
          <p:nvPr/>
        </p:nvSpPr>
        <p:spPr>
          <a:xfrm>
            <a:off x="105510" y="6465557"/>
            <a:ext cx="1793631" cy="276999"/>
          </a:xfrm>
          <a:prstGeom prst="rect">
            <a:avLst/>
          </a:prstGeom>
          <a:noFill/>
        </p:spPr>
        <p:txBody>
          <a:bodyPr wrap="square" rtlCol="0">
            <a:spAutoFit/>
          </a:bodyPr>
          <a:lstStyle/>
          <a:p>
            <a:r>
              <a:rPr lang="en-IN" sz="1200" b="1" dirty="0">
                <a:latin typeface="+mj-lt"/>
              </a:rPr>
              <a:t>Representation #7</a:t>
            </a:r>
          </a:p>
        </p:txBody>
      </p:sp>
      <p:sp>
        <p:nvSpPr>
          <p:cNvPr id="73" name="TextBox 72"/>
          <p:cNvSpPr txBox="1"/>
          <p:nvPr/>
        </p:nvSpPr>
        <p:spPr>
          <a:xfrm>
            <a:off x="3123592" y="6466567"/>
            <a:ext cx="1793631" cy="276999"/>
          </a:xfrm>
          <a:prstGeom prst="rect">
            <a:avLst/>
          </a:prstGeom>
          <a:noFill/>
        </p:spPr>
        <p:txBody>
          <a:bodyPr wrap="square" rtlCol="0">
            <a:spAutoFit/>
          </a:bodyPr>
          <a:lstStyle/>
          <a:p>
            <a:r>
              <a:rPr lang="en-IN" sz="1200" b="1" dirty="0">
                <a:latin typeface="+mj-lt"/>
              </a:rPr>
              <a:t>Representation #8</a:t>
            </a:r>
          </a:p>
        </p:txBody>
      </p:sp>
      <p:sp>
        <p:nvSpPr>
          <p:cNvPr id="74" name="TextBox 73"/>
          <p:cNvSpPr txBox="1"/>
          <p:nvPr/>
        </p:nvSpPr>
        <p:spPr>
          <a:xfrm>
            <a:off x="6160448" y="6455492"/>
            <a:ext cx="1793631" cy="276999"/>
          </a:xfrm>
          <a:prstGeom prst="rect">
            <a:avLst/>
          </a:prstGeom>
          <a:noFill/>
        </p:spPr>
        <p:txBody>
          <a:bodyPr wrap="square" rtlCol="0">
            <a:spAutoFit/>
          </a:bodyPr>
          <a:lstStyle/>
          <a:p>
            <a:r>
              <a:rPr lang="en-IN" sz="1200" b="1" dirty="0">
                <a:latin typeface="+mj-lt"/>
              </a:rPr>
              <a:t>Your Representation</a:t>
            </a:r>
          </a:p>
        </p:txBody>
      </p:sp>
      <p:grpSp>
        <p:nvGrpSpPr>
          <p:cNvPr id="75" name="Group 74"/>
          <p:cNvGrpSpPr/>
          <p:nvPr/>
        </p:nvGrpSpPr>
        <p:grpSpPr>
          <a:xfrm>
            <a:off x="199510" y="4525014"/>
            <a:ext cx="8694877" cy="1930144"/>
            <a:chOff x="199510" y="61824"/>
            <a:chExt cx="8694877" cy="2120464"/>
          </a:xfrm>
        </p:grpSpPr>
        <p:sp>
          <p:nvSpPr>
            <p:cNvPr id="76" name="Rectangle 75"/>
            <p:cNvSpPr/>
            <p:nvPr/>
          </p:nvSpPr>
          <p:spPr>
            <a:xfrm>
              <a:off x="199510" y="65494"/>
              <a:ext cx="2644733" cy="211679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mj-lt"/>
              </a:endParaRPr>
            </a:p>
          </p:txBody>
        </p:sp>
        <p:sp>
          <p:nvSpPr>
            <p:cNvPr id="77" name="Rectangle 76"/>
            <p:cNvSpPr/>
            <p:nvPr/>
          </p:nvSpPr>
          <p:spPr>
            <a:xfrm>
              <a:off x="3224582" y="65494"/>
              <a:ext cx="2644733" cy="211679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mj-lt"/>
              </a:endParaRPr>
            </a:p>
          </p:txBody>
        </p:sp>
        <p:sp>
          <p:nvSpPr>
            <p:cNvPr id="78" name="Rectangle 77"/>
            <p:cNvSpPr/>
            <p:nvPr/>
          </p:nvSpPr>
          <p:spPr>
            <a:xfrm>
              <a:off x="6249654" y="61824"/>
              <a:ext cx="2644733" cy="211679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mj-lt"/>
              </a:endParaRPr>
            </a:p>
          </p:txBody>
        </p:sp>
      </p:grpSp>
      <p:sp>
        <p:nvSpPr>
          <p:cNvPr id="38" name="TextBox 37">
            <a:extLst>
              <a:ext uri="{FF2B5EF4-FFF2-40B4-BE49-F238E27FC236}">
                <a16:creationId xmlns:a16="http://schemas.microsoft.com/office/drawing/2014/main" xmlns="" id="{85652BF9-7D58-BA48-C669-F79C31125DE4}"/>
              </a:ext>
            </a:extLst>
          </p:cNvPr>
          <p:cNvSpPr txBox="1"/>
          <p:nvPr/>
        </p:nvSpPr>
        <p:spPr>
          <a:xfrm>
            <a:off x="4227860" y="55884"/>
            <a:ext cx="1641456" cy="461665"/>
          </a:xfrm>
          <a:prstGeom prst="rect">
            <a:avLst/>
          </a:prstGeom>
          <a:noFill/>
        </p:spPr>
        <p:txBody>
          <a:bodyPr wrap="square" rtlCol="0">
            <a:spAutoFit/>
          </a:bodyPr>
          <a:lstStyle/>
          <a:p>
            <a:r>
              <a:rPr lang="en-US" sz="800" i="1" dirty="0">
                <a:effectLst/>
                <a:latin typeface="+mj-lt"/>
                <a:ea typeface="Times New Roman" panose="02020603050405020304" pitchFamily="18" charset="0"/>
              </a:rPr>
              <a:t>Source</a:t>
            </a:r>
            <a:r>
              <a:rPr lang="en-US" sz="800" dirty="0">
                <a:effectLst/>
                <a:latin typeface="+mj-lt"/>
                <a:ea typeface="Times New Roman" panose="02020603050405020304" pitchFamily="18" charset="0"/>
              </a:rPr>
              <a:t>: coins from </a:t>
            </a:r>
            <a:r>
              <a:rPr lang="en-US" sz="800" dirty="0" err="1">
                <a:effectLst/>
                <a:latin typeface="+mj-lt"/>
                <a:ea typeface="Times New Roman" panose="02020603050405020304" pitchFamily="18" charset="0"/>
              </a:rPr>
              <a:t>Thithawat_s</a:t>
            </a:r>
            <a:r>
              <a:rPr lang="en-US" sz="800" dirty="0">
                <a:effectLst/>
                <a:latin typeface="+mj-lt"/>
                <a:ea typeface="Times New Roman" panose="02020603050405020304" pitchFamily="18" charset="0"/>
              </a:rPr>
              <a:t>/iStock.com, people from mathisworks/iStock.com</a:t>
            </a:r>
            <a:endParaRPr lang="en-US" sz="800" dirty="0">
              <a:latin typeface="+mj-lt"/>
            </a:endParaRPr>
          </a:p>
        </p:txBody>
      </p:sp>
      <p:sp>
        <p:nvSpPr>
          <p:cNvPr id="41" name="TextBox 40">
            <a:extLst>
              <a:ext uri="{FF2B5EF4-FFF2-40B4-BE49-F238E27FC236}">
                <a16:creationId xmlns:a16="http://schemas.microsoft.com/office/drawing/2014/main" xmlns="" id="{2BF45576-4B46-89D2-F43A-34C34E03E4B5}"/>
              </a:ext>
            </a:extLst>
          </p:cNvPr>
          <p:cNvSpPr txBox="1"/>
          <p:nvPr/>
        </p:nvSpPr>
        <p:spPr>
          <a:xfrm>
            <a:off x="3499386" y="4010615"/>
            <a:ext cx="2180139" cy="246221"/>
          </a:xfrm>
          <a:prstGeom prst="rect">
            <a:avLst/>
          </a:prstGeom>
          <a:noFill/>
        </p:spPr>
        <p:txBody>
          <a:bodyPr wrap="square" rtlCol="0">
            <a:spAutoFit/>
          </a:bodyPr>
          <a:lstStyle/>
          <a:p>
            <a:r>
              <a:rPr lang="en-US" sz="1000" i="1" dirty="0">
                <a:effectLst/>
                <a:latin typeface="+mj-lt"/>
                <a:ea typeface="Times New Roman" panose="02020603050405020304" pitchFamily="18" charset="0"/>
              </a:rPr>
              <a:t>Source</a:t>
            </a:r>
            <a:r>
              <a:rPr lang="en-US" sz="1000" dirty="0">
                <a:effectLst/>
                <a:latin typeface="+mj-lt"/>
                <a:ea typeface="Times New Roman" panose="02020603050405020304" pitchFamily="18" charset="0"/>
              </a:rPr>
              <a:t>: littleartvector/iStock.com</a:t>
            </a:r>
            <a:endParaRPr lang="en-US" sz="1000" dirty="0">
              <a:latin typeface="+mj-lt"/>
            </a:endParaRPr>
          </a:p>
        </p:txBody>
      </p:sp>
      <p:sp>
        <p:nvSpPr>
          <p:cNvPr id="43" name="TextBox 42">
            <a:extLst>
              <a:ext uri="{FF2B5EF4-FFF2-40B4-BE49-F238E27FC236}">
                <a16:creationId xmlns:a16="http://schemas.microsoft.com/office/drawing/2014/main" xmlns="" id="{C58228AE-67DA-E54A-6E1B-1B71ABEC2FDC}"/>
              </a:ext>
            </a:extLst>
          </p:cNvPr>
          <p:cNvSpPr txBox="1"/>
          <p:nvPr/>
        </p:nvSpPr>
        <p:spPr>
          <a:xfrm>
            <a:off x="6611211" y="3270227"/>
            <a:ext cx="2411018" cy="600164"/>
          </a:xfrm>
          <a:prstGeom prst="rect">
            <a:avLst/>
          </a:prstGeom>
          <a:noFill/>
        </p:spPr>
        <p:txBody>
          <a:bodyPr wrap="square" rtlCol="0">
            <a:spAutoFit/>
          </a:bodyPr>
          <a:lstStyle/>
          <a:p>
            <a:r>
              <a:rPr lang="en-US" sz="550" i="1" dirty="0">
                <a:latin typeface="+mj-lt"/>
              </a:rPr>
              <a:t>Source</a:t>
            </a:r>
            <a:r>
              <a:rPr lang="en-US" sz="550" dirty="0">
                <a:latin typeface="+mj-lt"/>
              </a:rPr>
              <a:t>: </a:t>
            </a:r>
            <a:r>
              <a:rPr lang="en-US" sz="550" dirty="0">
                <a:solidFill>
                  <a:srgbClr val="000000"/>
                </a:solidFill>
                <a:effectLst/>
                <a:latin typeface="+mj-lt"/>
                <a:ea typeface="Times New Roman" panose="02020603050405020304" pitchFamily="18" charset="0"/>
              </a:rPr>
              <a:t>Esteban Ortiz-Ospina and Max </a:t>
            </a:r>
            <a:r>
              <a:rPr lang="en-US" sz="550" dirty="0" err="1">
                <a:solidFill>
                  <a:srgbClr val="000000"/>
                </a:solidFill>
                <a:effectLst/>
                <a:latin typeface="+mj-lt"/>
                <a:ea typeface="Times New Roman" panose="02020603050405020304" pitchFamily="18" charset="0"/>
              </a:rPr>
              <a:t>Roser</a:t>
            </a:r>
            <a:r>
              <a:rPr lang="en-US" sz="550" dirty="0">
                <a:solidFill>
                  <a:srgbClr val="000000"/>
                </a:solidFill>
                <a:effectLst/>
                <a:latin typeface="+mj-lt"/>
                <a:ea typeface="Times New Roman" panose="02020603050405020304" pitchFamily="18" charset="0"/>
              </a:rPr>
              <a:t> (2018) - "Economic inequality by gender". Published online at OurWorldInData.org with data from the Bureau of Labor Statistics, U.S. Department of Labor, The Economics Daily, Women’s earnings as a percentage of men’s, 1979-2005. </a:t>
            </a:r>
            <a:r>
              <a:rPr lang="en-US" sz="550" u="sng" dirty="0">
                <a:solidFill>
                  <a:srgbClr val="1155CC"/>
                </a:solidFill>
                <a:effectLst/>
                <a:latin typeface="+mj-lt"/>
                <a:ea typeface="Times New Roman" panose="02020603050405020304" pitchFamily="18" charset="0"/>
                <a:hlinkClick r:id="rId11"/>
              </a:rPr>
              <a:t>https://ourworldindata.org/economic-inequality-by-gender</a:t>
            </a:r>
            <a:r>
              <a:rPr lang="en-US" sz="550" dirty="0">
                <a:solidFill>
                  <a:srgbClr val="000000"/>
                </a:solidFill>
                <a:effectLst/>
                <a:latin typeface="+mj-lt"/>
                <a:ea typeface="Times New Roman" panose="02020603050405020304" pitchFamily="18" charset="0"/>
              </a:rPr>
              <a:t>. CC-BY 4.0. </a:t>
            </a:r>
            <a:r>
              <a:rPr lang="en-US" sz="550" u="sng" dirty="0">
                <a:solidFill>
                  <a:srgbClr val="1155CC"/>
                </a:solidFill>
                <a:effectLst/>
                <a:latin typeface="+mj-lt"/>
                <a:ea typeface="Times New Roman" panose="02020603050405020304" pitchFamily="18" charset="0"/>
                <a:hlinkClick r:id="rId12"/>
              </a:rPr>
              <a:t>https://creativecommons.org/licenses/by/4.0/</a:t>
            </a:r>
            <a:endParaRPr lang="en-US" sz="550" dirty="0">
              <a:latin typeface="+mj-lt"/>
            </a:endParaRPr>
          </a:p>
        </p:txBody>
      </p:sp>
      <p:sp>
        <p:nvSpPr>
          <p:cNvPr id="44" name="TextBox 43">
            <a:extLst>
              <a:ext uri="{FF2B5EF4-FFF2-40B4-BE49-F238E27FC236}">
                <a16:creationId xmlns:a16="http://schemas.microsoft.com/office/drawing/2014/main" xmlns="" id="{27F51AE7-E0B2-A982-50C4-F61849924833}"/>
              </a:ext>
            </a:extLst>
          </p:cNvPr>
          <p:cNvSpPr txBox="1"/>
          <p:nvPr/>
        </p:nvSpPr>
        <p:spPr>
          <a:xfrm>
            <a:off x="164064" y="6214136"/>
            <a:ext cx="2083320" cy="246221"/>
          </a:xfrm>
          <a:prstGeom prst="rect">
            <a:avLst/>
          </a:prstGeom>
          <a:noFill/>
        </p:spPr>
        <p:txBody>
          <a:bodyPr wrap="square" rtlCol="0">
            <a:spAutoFit/>
          </a:bodyPr>
          <a:lstStyle/>
          <a:p>
            <a:r>
              <a:rPr lang="en-US" sz="1000" i="1" dirty="0">
                <a:effectLst/>
                <a:latin typeface="+mj-lt"/>
                <a:ea typeface="Times New Roman" panose="02020603050405020304" pitchFamily="18" charset="0"/>
              </a:rPr>
              <a:t>Source</a:t>
            </a:r>
            <a:r>
              <a:rPr lang="en-US" sz="1000" dirty="0">
                <a:effectLst/>
                <a:latin typeface="+mj-lt"/>
                <a:ea typeface="Times New Roman" panose="02020603050405020304" pitchFamily="18" charset="0"/>
              </a:rPr>
              <a:t>: Created with Canva Pro. </a:t>
            </a:r>
            <a:endParaRPr lang="en-US" sz="1000" dirty="0">
              <a:latin typeface="+mj-lt"/>
            </a:endParaRPr>
          </a:p>
        </p:txBody>
      </p:sp>
      <p:graphicFrame>
        <p:nvGraphicFramePr>
          <p:cNvPr id="45" name="Table 44">
            <a:extLst>
              <a:ext uri="{FF2B5EF4-FFF2-40B4-BE49-F238E27FC236}">
                <a16:creationId xmlns:a16="http://schemas.microsoft.com/office/drawing/2014/main" xmlns="" id="{352C2C68-AA0D-B31D-8614-473FB8C9B816}"/>
              </a:ext>
            </a:extLst>
          </p:cNvPr>
          <p:cNvGraphicFramePr>
            <a:graphicFrameLocks noGrp="1"/>
          </p:cNvGraphicFramePr>
          <p:nvPr>
            <p:extLst>
              <p:ext uri="{D42A27DB-BD31-4B8C-83A1-F6EECF244321}">
                <p14:modId xmlns:p14="http://schemas.microsoft.com/office/powerpoint/2010/main" xmlns="" val="2568429674"/>
              </p:ext>
            </p:extLst>
          </p:nvPr>
        </p:nvGraphicFramePr>
        <p:xfrm>
          <a:off x="3554795" y="4945875"/>
          <a:ext cx="1017205" cy="824818"/>
        </p:xfrm>
        <a:graphic>
          <a:graphicData uri="http://schemas.openxmlformats.org/drawingml/2006/table">
            <a:tbl>
              <a:tblPr>
                <a:tableStyleId>{447CDC70-9483-45EF-92CA-92E173B3BE02}</a:tableStyleId>
              </a:tblPr>
              <a:tblGrid>
                <a:gridCol w="1017205">
                  <a:extLst>
                    <a:ext uri="{9D8B030D-6E8A-4147-A177-3AD203B41FA5}">
                      <a16:colId xmlns:a16="http://schemas.microsoft.com/office/drawing/2014/main" xmlns="" val="2201100576"/>
                    </a:ext>
                  </a:extLst>
                </a:gridCol>
              </a:tblGrid>
              <a:tr h="824818">
                <a:tc>
                  <a:txBody>
                    <a:bodyPr/>
                    <a:lstStyle/>
                    <a:p>
                      <a:pPr marL="0" marR="0">
                        <a:spcBef>
                          <a:spcPts val="0"/>
                        </a:spcBef>
                        <a:spcAft>
                          <a:spcPts val="0"/>
                        </a:spcAft>
                      </a:pPr>
                      <a:r>
                        <a:rPr lang="en-US" sz="600" dirty="0">
                          <a:effectLst/>
                        </a:rPr>
                        <a:t>Source: College-Educated Workers’ Wage Gains from Job Change graph retrieved from </a:t>
                      </a:r>
                      <a:r>
                        <a:rPr lang="en-US" sz="600" u="sng" dirty="0">
                          <a:effectLst/>
                          <a:hlinkClick r:id="rId13"/>
                        </a:rPr>
                        <a:t>https://www.nber.org/digest/jul17/gender-pay-gap-widens-age</a:t>
                      </a:r>
                      <a:r>
                        <a:rPr lang="en-US" sz="600" dirty="0">
                          <a:effectLst/>
                        </a:rPr>
                        <a:t>. </a:t>
                      </a:r>
                      <a:endParaRPr lang="en-US" sz="600" dirty="0">
                        <a:effectLst/>
                        <a:latin typeface="Garamond" panose="02020404030301010803" pitchFamily="18" charset="0"/>
                        <a:ea typeface="Times New Roman" panose="02020603050405020304" pitchFamily="18" charset="0"/>
                        <a:cs typeface="Times New Roman" panose="02020603050405020304" pitchFamily="18" charset="0"/>
                      </a:endParaRPr>
                    </a:p>
                  </a:txBody>
                  <a:tcPr marL="8890" marR="8890" marT="0" marB="0"/>
                </a:tc>
                <a:extLst>
                  <a:ext uri="{0D108BD9-81ED-4DB2-BD59-A6C34878D82A}">
                    <a16:rowId xmlns:a16="http://schemas.microsoft.com/office/drawing/2014/main" xmlns="" val="174616769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Google Shape;180;p3"/>
          <p:cNvPicPr preferRelativeResize="0"/>
          <p:nvPr/>
        </p:nvPicPr>
        <p:blipFill>
          <a:blip r:embed="rId3">
            <a:extLst>
              <a:ext uri="{28A0092B-C50C-407E-A947-70E740481C1C}">
                <a14:useLocalDpi xmlns:a14="http://schemas.microsoft.com/office/drawing/2010/main" xmlns="" val="0"/>
              </a:ext>
            </a:extLst>
          </a:blip>
          <a:stretch>
            <a:fillRect/>
          </a:stretch>
        </p:blipFill>
        <p:spPr>
          <a:xfrm>
            <a:off x="0" y="978473"/>
            <a:ext cx="9144000" cy="5129977"/>
          </a:xfrm>
          <a:prstGeom prst="rect">
            <a:avLst/>
          </a:prstGeom>
          <a:noFill/>
          <a:ln>
            <a:noFill/>
          </a:ln>
        </p:spPr>
      </p:pic>
      <p:sp>
        <p:nvSpPr>
          <p:cNvPr id="181" name="Google Shape;181;p3"/>
          <p:cNvSpPr txBox="1"/>
          <p:nvPr/>
        </p:nvSpPr>
        <p:spPr>
          <a:xfrm>
            <a:off x="903000" y="0"/>
            <a:ext cx="7338000" cy="441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100"/>
              <a:buFont typeface="Arial"/>
              <a:buNone/>
            </a:pPr>
            <a:r>
              <a:rPr lang="en" sz="3100" b="1" i="0" u="none" strike="noStrike" cap="none" dirty="0">
                <a:solidFill>
                  <a:srgbClr val="000000"/>
                </a:solidFill>
                <a:latin typeface="+mj-lt"/>
                <a:ea typeface="Open Sans"/>
                <a:cs typeface="Open Sans"/>
                <a:sym typeface="Open Sans"/>
              </a:rPr>
              <a:t>Dar es Salaam, Tanzania</a:t>
            </a:r>
            <a:endParaRPr sz="3100" b="1" i="0" u="none" strike="noStrike" cap="none" dirty="0">
              <a:solidFill>
                <a:srgbClr val="000000"/>
              </a:solidFill>
              <a:latin typeface="+mj-lt"/>
              <a:ea typeface="Open Sans"/>
              <a:cs typeface="Open Sans"/>
              <a:sym typeface="Open Sans"/>
            </a:endParaRPr>
          </a:p>
        </p:txBody>
      </p:sp>
      <p:sp>
        <p:nvSpPr>
          <p:cNvPr id="182" name="Google Shape;182;p3"/>
          <p:cNvSpPr txBox="1"/>
          <p:nvPr/>
        </p:nvSpPr>
        <p:spPr>
          <a:xfrm>
            <a:off x="90066" y="6172085"/>
            <a:ext cx="8788800" cy="36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000" b="0" i="0" u="sng" strike="noStrike" cap="none" dirty="0">
                <a:solidFill>
                  <a:schemeClr val="hlink"/>
                </a:solidFill>
                <a:latin typeface="Arial"/>
                <a:ea typeface="Arial"/>
                <a:cs typeface="Arial"/>
                <a:sym typeface="Arial"/>
                <a:hlinkClick r:id="rId4"/>
              </a:rPr>
              <a:t>https://unequalscenes.com/projects</a:t>
            </a:r>
            <a:r>
              <a:rPr lang="en" sz="1000" b="0" i="0" u="none" strike="noStrike" cap="none" dirty="0">
                <a:solidFill>
                  <a:srgbClr val="000000"/>
                </a:solidFill>
                <a:latin typeface="Arial"/>
                <a:ea typeface="Arial"/>
                <a:cs typeface="Arial"/>
                <a:sym typeface="Arial"/>
              </a:rPr>
              <a:t>; Video w/ photographer: </a:t>
            </a:r>
            <a:r>
              <a:rPr lang="en" sz="1000" b="0" i="0" u="sng" strike="noStrike" cap="none" dirty="0">
                <a:solidFill>
                  <a:schemeClr val="hlink"/>
                </a:solidFill>
                <a:latin typeface="Arial"/>
                <a:ea typeface="Arial"/>
                <a:cs typeface="Arial"/>
                <a:sym typeface="Arial"/>
                <a:hlinkClick r:id="rId5"/>
              </a:rPr>
              <a:t>https://www.youtube.com/watch?v=_qlxEPkyvqI</a:t>
            </a:r>
            <a:endParaRPr sz="1000" b="0" i="0" u="none" strike="noStrike" cap="none" dirty="0">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4"/>
          <p:cNvSpPr txBox="1">
            <a:spLocks noGrp="1"/>
          </p:cNvSpPr>
          <p:nvPr>
            <p:ph type="title"/>
          </p:nvPr>
        </p:nvSpPr>
        <p:spPr>
          <a:xfrm>
            <a:off x="902850" y="2887950"/>
            <a:ext cx="7338300" cy="1082100"/>
          </a:xfrm>
          <a:prstGeom prst="rect">
            <a:avLst/>
          </a:prstGeom>
          <a:noFill/>
          <a:ln>
            <a:noFill/>
          </a:ln>
        </p:spPr>
        <p:txBody>
          <a:bodyPr spcFirstLastPara="1" wrap="square" lIns="34275" tIns="34275" rIns="34275" bIns="34275" anchor="ctr" anchorCtr="0">
            <a:noAutofit/>
          </a:bodyPr>
          <a:lstStyle/>
          <a:p>
            <a:pPr marL="0" lvl="0" indent="0" algn="ctr" rtl="0">
              <a:lnSpc>
                <a:spcPct val="85000"/>
              </a:lnSpc>
              <a:spcBef>
                <a:spcPts val="0"/>
              </a:spcBef>
              <a:spcAft>
                <a:spcPts val="0"/>
              </a:spcAft>
              <a:buSzPts val="1400"/>
              <a:buNone/>
            </a:pPr>
            <a:r>
              <a:rPr lang="en" sz="6000" b="1" dirty="0">
                <a:latin typeface="+mj-lt"/>
              </a:rPr>
              <a:t>Data Visualization</a:t>
            </a:r>
            <a:endParaRPr sz="6000" b="1" dirty="0">
              <a:latin typeface="+mj-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5"/>
          <p:cNvSpPr txBox="1">
            <a:spLocks noGrp="1"/>
          </p:cNvSpPr>
          <p:nvPr>
            <p:ph type="body" idx="4294967295"/>
          </p:nvPr>
        </p:nvSpPr>
        <p:spPr>
          <a:xfrm>
            <a:off x="888150" y="752475"/>
            <a:ext cx="7367700" cy="44721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SzPts val="1800"/>
              <a:buNone/>
            </a:pPr>
            <a:r>
              <a:rPr lang="en" sz="2700" dirty="0">
                <a:solidFill>
                  <a:srgbClr val="333333"/>
                </a:solidFill>
                <a:highlight>
                  <a:srgbClr val="FFFFFF"/>
                </a:highlight>
                <a:latin typeface="+mj-lt"/>
              </a:rPr>
              <a:t>Data </a:t>
            </a:r>
            <a:r>
              <a:rPr lang="en" sz="2800" dirty="0">
                <a:solidFill>
                  <a:srgbClr val="333333"/>
                </a:solidFill>
                <a:highlight>
                  <a:srgbClr val="FFFFFF"/>
                </a:highlight>
                <a:latin typeface="+mj-lt"/>
              </a:rPr>
              <a:t>visualization </a:t>
            </a:r>
            <a:r>
              <a:rPr lang="en" sz="2700" dirty="0">
                <a:solidFill>
                  <a:srgbClr val="333333"/>
                </a:solidFill>
                <a:highlight>
                  <a:srgbClr val="FFFFFF"/>
                </a:highlight>
                <a:latin typeface="+mj-lt"/>
              </a:rPr>
              <a:t>is the communication of data in a visual manner. </a:t>
            </a:r>
            <a:endParaRPr sz="2700" dirty="0">
              <a:solidFill>
                <a:srgbClr val="333333"/>
              </a:solidFill>
              <a:highlight>
                <a:srgbClr val="FFFFFF"/>
              </a:highlight>
              <a:latin typeface="+mj-lt"/>
            </a:endParaRPr>
          </a:p>
          <a:p>
            <a:pPr marL="0" lvl="0" indent="0" algn="just" rtl="0">
              <a:lnSpc>
                <a:spcPct val="115000"/>
              </a:lnSpc>
              <a:spcBef>
                <a:spcPts val="800"/>
              </a:spcBef>
              <a:spcAft>
                <a:spcPts val="0"/>
              </a:spcAft>
              <a:buSzPts val="1800"/>
              <a:buNone/>
            </a:pPr>
            <a:endParaRPr sz="800" dirty="0">
              <a:solidFill>
                <a:srgbClr val="333333"/>
              </a:solidFill>
              <a:highlight>
                <a:srgbClr val="FFFFFF"/>
              </a:highlight>
              <a:latin typeface="+mj-lt"/>
            </a:endParaRPr>
          </a:p>
          <a:p>
            <a:pPr marL="0" lvl="0" indent="0" algn="just" rtl="0">
              <a:lnSpc>
                <a:spcPct val="115000"/>
              </a:lnSpc>
              <a:spcBef>
                <a:spcPts val="800"/>
              </a:spcBef>
              <a:spcAft>
                <a:spcPts val="0"/>
              </a:spcAft>
              <a:buSzPts val="1800"/>
              <a:buNone/>
            </a:pPr>
            <a:r>
              <a:rPr lang="en" sz="2700" dirty="0">
                <a:solidFill>
                  <a:srgbClr val="333333"/>
                </a:solidFill>
                <a:highlight>
                  <a:srgbClr val="FFFFFF"/>
                </a:highlight>
                <a:latin typeface="+mj-lt"/>
              </a:rPr>
              <a:t>The purpose of data visualization is to increase the clarity or understanding of data and its patterns, trends, and relationships. </a:t>
            </a:r>
            <a:endParaRPr sz="2700" dirty="0">
              <a:solidFill>
                <a:srgbClr val="333333"/>
              </a:solidFill>
              <a:highlight>
                <a:srgbClr val="FFFFFF"/>
              </a:highlight>
              <a:latin typeface="+mj-lt"/>
            </a:endParaRPr>
          </a:p>
          <a:p>
            <a:pPr marL="0" lvl="0" indent="0" algn="just" rtl="0">
              <a:lnSpc>
                <a:spcPct val="115000"/>
              </a:lnSpc>
              <a:spcBef>
                <a:spcPts val="800"/>
              </a:spcBef>
              <a:spcAft>
                <a:spcPts val="0"/>
              </a:spcAft>
              <a:buSzPts val="1800"/>
              <a:buNone/>
            </a:pPr>
            <a:endParaRPr sz="800" dirty="0">
              <a:solidFill>
                <a:srgbClr val="333333"/>
              </a:solidFill>
              <a:highlight>
                <a:srgbClr val="FFFFFF"/>
              </a:highlight>
              <a:latin typeface="+mj-lt"/>
            </a:endParaRPr>
          </a:p>
          <a:p>
            <a:pPr marL="0" lvl="0" indent="0" algn="just" rtl="0">
              <a:lnSpc>
                <a:spcPct val="115000"/>
              </a:lnSpc>
              <a:spcBef>
                <a:spcPts val="800"/>
              </a:spcBef>
              <a:spcAft>
                <a:spcPts val="0"/>
              </a:spcAft>
              <a:buSzPts val="1800"/>
              <a:buNone/>
            </a:pPr>
            <a:r>
              <a:rPr lang="en" sz="2700" dirty="0">
                <a:solidFill>
                  <a:srgbClr val="333333"/>
                </a:solidFill>
                <a:highlight>
                  <a:srgbClr val="FFFFFF"/>
                </a:highlight>
                <a:latin typeface="+mj-lt"/>
              </a:rPr>
              <a:t>Ultimately, it’s an effective and efficient way to organize data and gain insights. </a:t>
            </a:r>
            <a:endParaRPr sz="2700" dirty="0">
              <a:solidFill>
                <a:srgbClr val="333333"/>
              </a:solidFill>
              <a:highlight>
                <a:srgbClr val="FFFFFF"/>
              </a:highlight>
              <a:latin typeface="+mj-lt"/>
            </a:endParaRPr>
          </a:p>
          <a:p>
            <a:pPr marL="0" lvl="0" indent="0" algn="just" rtl="0">
              <a:lnSpc>
                <a:spcPct val="115000"/>
              </a:lnSpc>
              <a:spcBef>
                <a:spcPts val="800"/>
              </a:spcBef>
              <a:spcAft>
                <a:spcPts val="0"/>
              </a:spcAft>
              <a:buSzPts val="1800"/>
              <a:buNone/>
            </a:pPr>
            <a:endParaRPr sz="800" dirty="0">
              <a:solidFill>
                <a:srgbClr val="333333"/>
              </a:solidFill>
              <a:highlight>
                <a:srgbClr val="FFFFFF"/>
              </a:highlight>
              <a:latin typeface="+mj-lt"/>
            </a:endParaRPr>
          </a:p>
          <a:p>
            <a:pPr marL="0" lvl="0" indent="0" algn="just" rtl="0">
              <a:lnSpc>
                <a:spcPct val="115000"/>
              </a:lnSpc>
              <a:spcBef>
                <a:spcPts val="800"/>
              </a:spcBef>
              <a:spcAft>
                <a:spcPts val="800"/>
              </a:spcAft>
              <a:buClr>
                <a:schemeClr val="dk1"/>
              </a:buClr>
              <a:buSzPts val="1100"/>
              <a:buFont typeface="Arial"/>
              <a:buNone/>
            </a:pPr>
            <a:r>
              <a:rPr lang="en" sz="2700" dirty="0">
                <a:solidFill>
                  <a:srgbClr val="333333"/>
                </a:solidFill>
                <a:highlight>
                  <a:srgbClr val="FFFFFF"/>
                </a:highlight>
                <a:latin typeface="+mj-lt"/>
              </a:rPr>
              <a:t>Visual representations are easier to read than tables of raw data.</a:t>
            </a:r>
            <a:endParaRPr sz="3300" dirty="0">
              <a:latin typeface="+mj-lt"/>
            </a:endParaRPr>
          </a:p>
        </p:txBody>
      </p:sp>
      <p:sp>
        <p:nvSpPr>
          <p:cNvPr id="193" name="Google Shape;193;p5"/>
          <p:cNvSpPr txBox="1"/>
          <p:nvPr/>
        </p:nvSpPr>
        <p:spPr>
          <a:xfrm>
            <a:off x="2700200" y="6369688"/>
            <a:ext cx="5233800" cy="39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 sz="1200" b="0" i="1" u="none" strike="noStrike" cap="none" dirty="0">
                <a:solidFill>
                  <a:srgbClr val="000000"/>
                </a:solidFill>
                <a:latin typeface="Arial"/>
                <a:ea typeface="Arial"/>
                <a:cs typeface="Arial"/>
                <a:sym typeface="Arial"/>
              </a:rPr>
              <a:t>Source</a:t>
            </a:r>
            <a:r>
              <a:rPr lang="en" sz="1200" b="0" i="0" u="none" strike="noStrike" cap="none" dirty="0">
                <a:solidFill>
                  <a:srgbClr val="000000"/>
                </a:solidFill>
                <a:latin typeface="Arial"/>
                <a:ea typeface="Arial"/>
                <a:cs typeface="Arial"/>
                <a:sym typeface="Arial"/>
              </a:rPr>
              <a:t>:</a:t>
            </a:r>
            <a:r>
              <a:rPr lang="en" sz="1400" b="0" i="0" u="none" strike="noStrike" cap="none" dirty="0">
                <a:solidFill>
                  <a:srgbClr val="000000"/>
                </a:solidFill>
                <a:latin typeface="Arial"/>
                <a:ea typeface="Arial"/>
                <a:cs typeface="Arial"/>
                <a:sym typeface="Arial"/>
              </a:rPr>
              <a:t> </a:t>
            </a:r>
            <a:r>
              <a:rPr lang="en" sz="1100" b="0" i="0" u="sng" strike="noStrike" cap="none" dirty="0">
                <a:solidFill>
                  <a:schemeClr val="hlink"/>
                </a:solidFill>
                <a:latin typeface="Arial"/>
                <a:ea typeface="Arial"/>
                <a:cs typeface="Arial"/>
                <a:sym typeface="Arial"/>
                <a:hlinkClick r:id="rId3"/>
              </a:rPr>
              <a:t>https://www.klipfolio.com/resources/articles/what-is-data-visualization</a:t>
            </a:r>
            <a:endParaRPr sz="1400" b="0" i="0" u="none" strike="noStrike" cap="none" dirty="0">
              <a:solidFill>
                <a:srgbClr val="000000"/>
              </a:solidFill>
              <a:latin typeface="Arial"/>
              <a:ea typeface="Arial"/>
              <a:cs typeface="Arial"/>
              <a:sym typeface="Arial"/>
            </a:endParaRPr>
          </a:p>
        </p:txBody>
      </p:sp>
      <p:pic>
        <p:nvPicPr>
          <p:cNvPr id="194" name="Google Shape;194;p5"/>
          <p:cNvPicPr preferRelativeResize="0"/>
          <p:nvPr/>
        </p:nvPicPr>
        <p:blipFill rotWithShape="1">
          <a:blip r:embed="rId4">
            <a:alphaModFix/>
          </a:blip>
          <a:srcRect t="13547"/>
          <a:stretch/>
        </p:blipFill>
        <p:spPr>
          <a:xfrm>
            <a:off x="7934000" y="6327213"/>
            <a:ext cx="1152525" cy="4776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200" name="Google Shape;200;p6"/>
          <p:cNvSpPr txBox="1">
            <a:spLocks noGrp="1"/>
          </p:cNvSpPr>
          <p:nvPr>
            <p:ph type="body" idx="1"/>
          </p:nvPr>
        </p:nvSpPr>
        <p:spPr>
          <a:xfrm>
            <a:off x="457200" y="1600200"/>
            <a:ext cx="8229600" cy="4526100"/>
          </a:xfrm>
          <a:prstGeom prst="rect">
            <a:avLst/>
          </a:prstGeom>
          <a:noFill/>
          <a:ln>
            <a:noFill/>
          </a:ln>
        </p:spPr>
        <p:txBody>
          <a:bodyPr spcFirstLastPara="1" wrap="square" lIns="91425" tIns="45700" rIns="91425" bIns="45700" anchor="t" anchorCtr="0">
            <a:noAutofit/>
          </a:bodyPr>
          <a:lstStyle/>
          <a:p>
            <a:pPr marL="342900" lvl="0" indent="-139700" algn="l" rtl="0">
              <a:lnSpc>
                <a:spcPct val="115000"/>
              </a:lnSpc>
              <a:spcBef>
                <a:spcPts val="0"/>
              </a:spcBef>
              <a:spcAft>
                <a:spcPts val="0"/>
              </a:spcAft>
              <a:buClr>
                <a:schemeClr val="dk1"/>
              </a:buClr>
              <a:buSzPts val="3200"/>
              <a:buFont typeface="Arial"/>
              <a:buNone/>
            </a:pPr>
            <a:endParaRPr/>
          </a:p>
        </p:txBody>
      </p:sp>
      <p:pic>
        <p:nvPicPr>
          <p:cNvPr id="201" name="Google Shape;201;p6"/>
          <p:cNvPicPr preferRelativeResize="0"/>
          <p:nvPr/>
        </p:nvPicPr>
        <p:blipFill>
          <a:blip r:embed="rId3">
            <a:extLst>
              <a:ext uri="{28A0092B-C50C-407E-A947-70E740481C1C}">
                <a14:useLocalDpi xmlns:a14="http://schemas.microsoft.com/office/drawing/2010/main" xmlns="" val="0"/>
              </a:ext>
            </a:extLst>
          </a:blip>
          <a:stretch>
            <a:fillRect/>
          </a:stretch>
        </p:blipFill>
        <p:spPr>
          <a:xfrm>
            <a:off x="273625" y="639684"/>
            <a:ext cx="8869393" cy="5554620"/>
          </a:xfrm>
          <a:prstGeom prst="rect">
            <a:avLst/>
          </a:prstGeom>
          <a:noFill/>
          <a:ln>
            <a:noFill/>
          </a:ln>
        </p:spPr>
      </p:pic>
      <p:sp>
        <p:nvSpPr>
          <p:cNvPr id="202" name="Google Shape;202;p6"/>
          <p:cNvSpPr txBox="1"/>
          <p:nvPr/>
        </p:nvSpPr>
        <p:spPr>
          <a:xfrm>
            <a:off x="273625" y="6387734"/>
            <a:ext cx="83193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 sz="1000" b="0" i="0" u="sng" strike="noStrike" cap="none" dirty="0">
                <a:solidFill>
                  <a:schemeClr val="hlink"/>
                </a:solidFill>
                <a:latin typeface="Arial"/>
                <a:ea typeface="Arial"/>
                <a:cs typeface="Arial"/>
                <a:sym typeface="Arial"/>
                <a:hlinkClick r:id="rId4"/>
              </a:rPr>
              <a:t>https://statusofwomendata.org/explore-the-data/employment-and-earnings/employment-and-earnings</a:t>
            </a:r>
            <a:endParaRPr sz="1000" b="0" i="0" u="none" strike="noStrike" cap="none" dirty="0">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pic>
        <p:nvPicPr>
          <p:cNvPr id="208" name="Google Shape;208;p7"/>
          <p:cNvPicPr preferRelativeResize="0"/>
          <p:nvPr/>
        </p:nvPicPr>
        <p:blipFill>
          <a:blip r:embed="rId3">
            <a:extLst>
              <a:ext uri="{28A0092B-C50C-407E-A947-70E740481C1C}">
                <a14:useLocalDpi xmlns:a14="http://schemas.microsoft.com/office/drawing/2010/main" xmlns="" val="0"/>
              </a:ext>
            </a:extLst>
          </a:blip>
          <a:stretch>
            <a:fillRect/>
          </a:stretch>
        </p:blipFill>
        <p:spPr>
          <a:xfrm>
            <a:off x="5195450" y="298650"/>
            <a:ext cx="2914411" cy="2398624"/>
          </a:xfrm>
          <a:prstGeom prst="rect">
            <a:avLst/>
          </a:prstGeom>
          <a:noFill/>
          <a:ln>
            <a:noFill/>
          </a:ln>
        </p:spPr>
      </p:pic>
      <p:sp>
        <p:nvSpPr>
          <p:cNvPr id="210" name="Google Shape;210;p7"/>
          <p:cNvSpPr txBox="1"/>
          <p:nvPr/>
        </p:nvSpPr>
        <p:spPr>
          <a:xfrm>
            <a:off x="5195450" y="2636087"/>
            <a:ext cx="1412100" cy="33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Open Sans"/>
                <a:ea typeface="Open Sans"/>
                <a:cs typeface="Open Sans"/>
                <a:sym typeface="Open Sans"/>
              </a:rPr>
              <a:t>$70,000</a:t>
            </a:r>
            <a:endParaRPr sz="1400" b="0" i="0" u="none" strike="noStrike" cap="none" dirty="0">
              <a:solidFill>
                <a:srgbClr val="000000"/>
              </a:solidFill>
              <a:latin typeface="Open Sans"/>
              <a:ea typeface="Open Sans"/>
              <a:cs typeface="Open Sans"/>
              <a:sym typeface="Open Sans"/>
            </a:endParaRPr>
          </a:p>
        </p:txBody>
      </p:sp>
      <p:sp>
        <p:nvSpPr>
          <p:cNvPr id="211" name="Google Shape;211;p7"/>
          <p:cNvSpPr txBox="1"/>
          <p:nvPr/>
        </p:nvSpPr>
        <p:spPr>
          <a:xfrm>
            <a:off x="7008275" y="2619570"/>
            <a:ext cx="1089300" cy="292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Open Sans"/>
                <a:ea typeface="Open Sans"/>
                <a:cs typeface="Open Sans"/>
                <a:sym typeface="Open Sans"/>
              </a:rPr>
              <a:t>$50,000</a:t>
            </a:r>
            <a:endParaRPr sz="1400" b="0" i="0" u="none" strike="noStrike" cap="none" dirty="0">
              <a:solidFill>
                <a:srgbClr val="000000"/>
              </a:solidFill>
              <a:latin typeface="Open Sans"/>
              <a:ea typeface="Open Sans"/>
              <a:cs typeface="Open Sans"/>
              <a:sym typeface="Open Sans"/>
            </a:endParaRPr>
          </a:p>
        </p:txBody>
      </p:sp>
      <p:sp>
        <p:nvSpPr>
          <p:cNvPr id="212" name="Google Shape;212;p7"/>
          <p:cNvSpPr txBox="1"/>
          <p:nvPr/>
        </p:nvSpPr>
        <p:spPr>
          <a:xfrm>
            <a:off x="5251345" y="3925450"/>
            <a:ext cx="852900" cy="33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Open Sans"/>
                <a:ea typeface="Open Sans"/>
                <a:cs typeface="Open Sans"/>
                <a:sym typeface="Open Sans"/>
              </a:rPr>
              <a:t>$70,000</a:t>
            </a:r>
            <a:endParaRPr sz="1400" b="0" i="0" u="none" strike="noStrike" cap="none" dirty="0">
              <a:solidFill>
                <a:srgbClr val="000000"/>
              </a:solidFill>
              <a:latin typeface="Open Sans"/>
              <a:ea typeface="Open Sans"/>
              <a:cs typeface="Open Sans"/>
              <a:sym typeface="Open Sans"/>
            </a:endParaRPr>
          </a:p>
        </p:txBody>
      </p:sp>
      <p:sp>
        <p:nvSpPr>
          <p:cNvPr id="213" name="Google Shape;213;p7"/>
          <p:cNvSpPr txBox="1"/>
          <p:nvPr/>
        </p:nvSpPr>
        <p:spPr>
          <a:xfrm>
            <a:off x="5251345" y="5850550"/>
            <a:ext cx="1089300" cy="292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Open Sans"/>
                <a:ea typeface="Open Sans"/>
                <a:cs typeface="Open Sans"/>
                <a:sym typeface="Open Sans"/>
              </a:rPr>
              <a:t>$50,000</a:t>
            </a:r>
            <a:endParaRPr sz="1400" b="0" i="0" u="none" strike="noStrike" cap="none">
              <a:solidFill>
                <a:srgbClr val="000000"/>
              </a:solidFill>
              <a:latin typeface="Open Sans"/>
              <a:ea typeface="Open Sans"/>
              <a:cs typeface="Open Sans"/>
              <a:sym typeface="Open Sans"/>
            </a:endParaRPr>
          </a:p>
        </p:txBody>
      </p:sp>
      <p:sp>
        <p:nvSpPr>
          <p:cNvPr id="214" name="Google Shape;214;p7"/>
          <p:cNvSpPr txBox="1"/>
          <p:nvPr/>
        </p:nvSpPr>
        <p:spPr>
          <a:xfrm rot="-5400000">
            <a:off x="3375275" y="4138350"/>
            <a:ext cx="852900" cy="33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Open Sans"/>
                <a:ea typeface="Open Sans"/>
                <a:cs typeface="Open Sans"/>
                <a:sym typeface="Open Sans"/>
              </a:rPr>
              <a:t>$70,000</a:t>
            </a:r>
            <a:endParaRPr sz="1400" b="0" i="0" u="none" strike="noStrike" cap="none">
              <a:solidFill>
                <a:srgbClr val="000000"/>
              </a:solidFill>
              <a:latin typeface="Open Sans"/>
              <a:ea typeface="Open Sans"/>
              <a:cs typeface="Open Sans"/>
              <a:sym typeface="Open Sans"/>
            </a:endParaRPr>
          </a:p>
        </p:txBody>
      </p:sp>
      <p:sp>
        <p:nvSpPr>
          <p:cNvPr id="215" name="Google Shape;215;p7"/>
          <p:cNvSpPr txBox="1"/>
          <p:nvPr/>
        </p:nvSpPr>
        <p:spPr>
          <a:xfrm rot="-5400000">
            <a:off x="2480375" y="5609625"/>
            <a:ext cx="1089300" cy="292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Open Sans"/>
                <a:ea typeface="Open Sans"/>
                <a:cs typeface="Open Sans"/>
                <a:sym typeface="Open Sans"/>
              </a:rPr>
              <a:t>$50,000</a:t>
            </a:r>
            <a:endParaRPr sz="1400" b="0" i="0" u="none" strike="noStrike" cap="none">
              <a:solidFill>
                <a:srgbClr val="000000"/>
              </a:solidFill>
              <a:latin typeface="Open Sans"/>
              <a:ea typeface="Open Sans"/>
              <a:cs typeface="Open Sans"/>
              <a:sym typeface="Open Sans"/>
            </a:endParaRPr>
          </a:p>
        </p:txBody>
      </p:sp>
      <p:cxnSp>
        <p:nvCxnSpPr>
          <p:cNvPr id="216" name="Google Shape;216;p7"/>
          <p:cNvCxnSpPr/>
          <p:nvPr/>
        </p:nvCxnSpPr>
        <p:spPr>
          <a:xfrm>
            <a:off x="-96050" y="3311200"/>
            <a:ext cx="9388200" cy="36300"/>
          </a:xfrm>
          <a:prstGeom prst="straightConnector1">
            <a:avLst/>
          </a:prstGeom>
          <a:noFill/>
          <a:ln w="9525" cap="flat" cmpd="sng">
            <a:solidFill>
              <a:schemeClr val="dk2"/>
            </a:solidFill>
            <a:prstDash val="solid"/>
            <a:round/>
            <a:headEnd type="none" w="sm" len="sm"/>
            <a:tailEnd type="none" w="sm" len="sm"/>
          </a:ln>
        </p:spPr>
      </p:cxnSp>
      <p:cxnSp>
        <p:nvCxnSpPr>
          <p:cNvPr id="217" name="Google Shape;217;p7"/>
          <p:cNvCxnSpPr/>
          <p:nvPr/>
        </p:nvCxnSpPr>
        <p:spPr>
          <a:xfrm>
            <a:off x="4434875" y="-38050"/>
            <a:ext cx="7200" cy="7032000"/>
          </a:xfrm>
          <a:prstGeom prst="straightConnector1">
            <a:avLst/>
          </a:prstGeom>
          <a:noFill/>
          <a:ln w="9525" cap="flat" cmpd="sng">
            <a:solidFill>
              <a:schemeClr val="dk2"/>
            </a:solidFill>
            <a:prstDash val="solid"/>
            <a:round/>
            <a:headEnd type="none" w="sm" len="sm"/>
            <a:tailEnd type="none" w="sm" len="sm"/>
          </a:ln>
        </p:spPr>
      </p:cxnSp>
      <p:sp>
        <p:nvSpPr>
          <p:cNvPr id="218" name="Google Shape;218;p7"/>
          <p:cNvSpPr txBox="1"/>
          <p:nvPr/>
        </p:nvSpPr>
        <p:spPr>
          <a:xfrm>
            <a:off x="7900" y="2864325"/>
            <a:ext cx="2566200" cy="35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 b="1" i="0" u="none" strike="noStrike" cap="none" dirty="0">
                <a:solidFill>
                  <a:srgbClr val="000000"/>
                </a:solidFill>
                <a:latin typeface="+mj-lt"/>
                <a:ea typeface="Open Sans"/>
                <a:cs typeface="Open Sans"/>
                <a:sym typeface="Open Sans"/>
              </a:rPr>
              <a:t>Representation #1</a:t>
            </a:r>
            <a:endParaRPr b="1" i="0" u="none" strike="noStrike" cap="none" dirty="0">
              <a:solidFill>
                <a:srgbClr val="000000"/>
              </a:solidFill>
              <a:latin typeface="+mj-lt"/>
              <a:ea typeface="Open Sans"/>
              <a:cs typeface="Open Sans"/>
              <a:sym typeface="Open Sans"/>
            </a:endParaRPr>
          </a:p>
        </p:txBody>
      </p:sp>
      <p:sp>
        <p:nvSpPr>
          <p:cNvPr id="219" name="Google Shape;219;p7"/>
          <p:cNvSpPr txBox="1"/>
          <p:nvPr/>
        </p:nvSpPr>
        <p:spPr>
          <a:xfrm>
            <a:off x="4442075" y="2927125"/>
            <a:ext cx="2566200" cy="35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 b="1" i="0" u="none" strike="noStrike" cap="none">
                <a:solidFill>
                  <a:srgbClr val="000000"/>
                </a:solidFill>
                <a:latin typeface="+mj-lt"/>
                <a:ea typeface="Open Sans"/>
                <a:cs typeface="Open Sans"/>
                <a:sym typeface="Open Sans"/>
              </a:rPr>
              <a:t>Representation #2</a:t>
            </a:r>
            <a:endParaRPr b="1" i="0" u="none" strike="noStrike" cap="none">
              <a:solidFill>
                <a:srgbClr val="000000"/>
              </a:solidFill>
              <a:latin typeface="+mj-lt"/>
              <a:ea typeface="Open Sans"/>
              <a:cs typeface="Open Sans"/>
              <a:sym typeface="Open Sans"/>
            </a:endParaRPr>
          </a:p>
        </p:txBody>
      </p:sp>
      <p:sp>
        <p:nvSpPr>
          <p:cNvPr id="220" name="Google Shape;220;p7"/>
          <p:cNvSpPr txBox="1"/>
          <p:nvPr/>
        </p:nvSpPr>
        <p:spPr>
          <a:xfrm>
            <a:off x="0" y="6480650"/>
            <a:ext cx="2566200" cy="35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 b="1" i="0" u="none" strike="noStrike" cap="none">
                <a:solidFill>
                  <a:srgbClr val="000000"/>
                </a:solidFill>
                <a:latin typeface="+mj-lt"/>
                <a:ea typeface="Open Sans"/>
                <a:cs typeface="Open Sans"/>
                <a:sym typeface="Open Sans"/>
              </a:rPr>
              <a:t>Representation #3</a:t>
            </a:r>
            <a:endParaRPr b="1" i="0" u="none" strike="noStrike" cap="none">
              <a:solidFill>
                <a:srgbClr val="000000"/>
              </a:solidFill>
              <a:latin typeface="+mj-lt"/>
              <a:ea typeface="Open Sans"/>
              <a:cs typeface="Open Sans"/>
              <a:sym typeface="Open Sans"/>
            </a:endParaRPr>
          </a:p>
        </p:txBody>
      </p:sp>
      <p:sp>
        <p:nvSpPr>
          <p:cNvPr id="221" name="Google Shape;221;p7"/>
          <p:cNvSpPr txBox="1"/>
          <p:nvPr/>
        </p:nvSpPr>
        <p:spPr>
          <a:xfrm>
            <a:off x="4618400" y="6480650"/>
            <a:ext cx="2566200" cy="35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 b="1" i="0" u="none" strike="noStrike" cap="none">
                <a:solidFill>
                  <a:srgbClr val="000000"/>
                </a:solidFill>
                <a:latin typeface="+mj-lt"/>
                <a:ea typeface="Open Sans"/>
                <a:cs typeface="Open Sans"/>
                <a:sym typeface="Open Sans"/>
              </a:rPr>
              <a:t>Representation #4</a:t>
            </a:r>
            <a:endParaRPr b="1" i="0" u="none" strike="noStrike" cap="none">
              <a:solidFill>
                <a:srgbClr val="000000"/>
              </a:solidFill>
              <a:latin typeface="+mj-lt"/>
              <a:ea typeface="Open Sans"/>
              <a:cs typeface="Open Sans"/>
              <a:sym typeface="Open Sans"/>
            </a:endParaRPr>
          </a:p>
        </p:txBody>
      </p:sp>
      <p:pic>
        <p:nvPicPr>
          <p:cNvPr id="222" name="Google Shape;222;p7"/>
          <p:cNvPicPr preferRelativeResize="0"/>
          <p:nvPr/>
        </p:nvPicPr>
        <p:blipFill>
          <a:blip r:embed="rId4">
            <a:extLst>
              <a:ext uri="{28A0092B-C50C-407E-A947-70E740481C1C}">
                <a14:useLocalDpi xmlns:a14="http://schemas.microsoft.com/office/drawing/2010/main" xmlns="" val="0"/>
              </a:ext>
            </a:extLst>
          </a:blip>
          <a:stretch>
            <a:fillRect/>
          </a:stretch>
        </p:blipFill>
        <p:spPr>
          <a:xfrm>
            <a:off x="1029357" y="413625"/>
            <a:ext cx="1450285" cy="2450700"/>
          </a:xfrm>
          <a:prstGeom prst="rect">
            <a:avLst/>
          </a:prstGeom>
          <a:noFill/>
          <a:ln w="28575" cap="flat" cmpd="sng">
            <a:solidFill>
              <a:schemeClr val="dk2"/>
            </a:solidFill>
            <a:prstDash val="solid"/>
            <a:round/>
            <a:headEnd type="none" w="sm" len="sm"/>
            <a:tailEnd type="none" w="sm" len="sm"/>
          </a:ln>
        </p:spPr>
      </p:pic>
      <p:sp>
        <p:nvSpPr>
          <p:cNvPr id="223" name="Google Shape;223;p7"/>
          <p:cNvSpPr txBox="1"/>
          <p:nvPr/>
        </p:nvSpPr>
        <p:spPr>
          <a:xfrm>
            <a:off x="904300" y="-38050"/>
            <a:ext cx="7387500" cy="2925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2000" b="1" i="0" u="none" strike="noStrike" cap="none" dirty="0">
                <a:solidFill>
                  <a:srgbClr val="000000"/>
                </a:solidFill>
                <a:latin typeface="+mj-lt"/>
                <a:ea typeface="Open Sans"/>
                <a:cs typeface="Open Sans"/>
                <a:sym typeface="Open Sans"/>
              </a:rPr>
              <a:t>Different Representations of the Gender Pay Gap</a:t>
            </a:r>
            <a:endParaRPr sz="2000" b="1" i="0" u="none" strike="noStrike" cap="none" dirty="0">
              <a:solidFill>
                <a:srgbClr val="000000"/>
              </a:solidFill>
              <a:latin typeface="+mj-lt"/>
              <a:ea typeface="Open Sans"/>
              <a:cs typeface="Open Sans"/>
              <a:sym typeface="Open Sans"/>
            </a:endParaRPr>
          </a:p>
        </p:txBody>
      </p:sp>
      <p:pic>
        <p:nvPicPr>
          <p:cNvPr id="2" name="Picture 1"/>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38713" y="3523109"/>
            <a:ext cx="3520100" cy="1487360"/>
          </a:xfrm>
          <a:prstGeom prst="rect">
            <a:avLst/>
          </a:prstGeom>
        </p:spPr>
      </p:pic>
      <p:pic>
        <p:nvPicPr>
          <p:cNvPr id="24" name="Picture 23"/>
          <p:cNvPicPr>
            <a:picLocks noChangeAspect="1"/>
          </p:cNvPicPr>
          <p:nvPr/>
        </p:nvPicPr>
        <p:blipFill rotWithShape="1">
          <a:blip r:embed="rId5">
            <a:extLst>
              <a:ext uri="{28A0092B-C50C-407E-A947-70E740481C1C}">
                <a14:useLocalDpi xmlns:a14="http://schemas.microsoft.com/office/drawing/2010/main" xmlns="" val="0"/>
              </a:ext>
            </a:extLst>
          </a:blip>
          <a:srcRect r="21178"/>
          <a:stretch/>
        </p:blipFill>
        <p:spPr>
          <a:xfrm>
            <a:off x="144418" y="5049011"/>
            <a:ext cx="2774628" cy="1487360"/>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6031523" y="3565534"/>
            <a:ext cx="2620107" cy="2883170"/>
          </a:xfrm>
          <a:prstGeom prst="rect">
            <a:avLst/>
          </a:prstGeom>
        </p:spPr>
      </p:pic>
      <p:sp>
        <p:nvSpPr>
          <p:cNvPr id="4" name="TextBox 3">
            <a:extLst>
              <a:ext uri="{FF2B5EF4-FFF2-40B4-BE49-F238E27FC236}">
                <a16:creationId xmlns:a16="http://schemas.microsoft.com/office/drawing/2014/main" xmlns="" id="{0D7FCA89-6AEB-365E-A13B-743EE70AEFAC}"/>
              </a:ext>
            </a:extLst>
          </p:cNvPr>
          <p:cNvSpPr txBox="1"/>
          <p:nvPr/>
        </p:nvSpPr>
        <p:spPr>
          <a:xfrm>
            <a:off x="6548350" y="2911580"/>
            <a:ext cx="2684600" cy="400110"/>
          </a:xfrm>
          <a:prstGeom prst="rect">
            <a:avLst/>
          </a:prstGeom>
          <a:noFill/>
        </p:spPr>
        <p:txBody>
          <a:bodyPr wrap="square" rtlCol="0">
            <a:spAutoFit/>
          </a:bodyPr>
          <a:lstStyle/>
          <a:p>
            <a:r>
              <a:rPr lang="en-US" sz="1000" i="1" dirty="0">
                <a:effectLst/>
                <a:latin typeface="+mj-lt"/>
                <a:ea typeface="Times New Roman" panose="02020603050405020304" pitchFamily="18" charset="0"/>
              </a:rPr>
              <a:t>Source</a:t>
            </a:r>
            <a:r>
              <a:rPr lang="en-US" sz="1000" dirty="0">
                <a:effectLst/>
                <a:latin typeface="+mj-lt"/>
                <a:ea typeface="Times New Roman" panose="02020603050405020304" pitchFamily="18" charset="0"/>
              </a:rPr>
              <a:t>: coins from </a:t>
            </a:r>
            <a:r>
              <a:rPr lang="en-US" sz="1000" dirty="0" err="1">
                <a:effectLst/>
                <a:latin typeface="+mj-lt"/>
                <a:ea typeface="Times New Roman" panose="02020603050405020304" pitchFamily="18" charset="0"/>
              </a:rPr>
              <a:t>Thithawat_s</a:t>
            </a:r>
            <a:r>
              <a:rPr lang="en-US" sz="1000" dirty="0">
                <a:effectLst/>
                <a:latin typeface="+mj-lt"/>
                <a:ea typeface="Times New Roman" panose="02020603050405020304" pitchFamily="18" charset="0"/>
              </a:rPr>
              <a:t>/iStock.com, people from mathisworks/iStock.com</a:t>
            </a:r>
            <a:endParaRPr lang="en-US" sz="1000" dirty="0">
              <a:latin typeface="+mj-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228" name="Google Shape;228;p8"/>
          <p:cNvPicPr preferRelativeResize="0"/>
          <p:nvPr/>
        </p:nvPicPr>
        <p:blipFill>
          <a:blip r:embed="rId3">
            <a:extLst>
              <a:ext uri="{28A0092B-C50C-407E-A947-70E740481C1C}">
                <a14:useLocalDpi xmlns:a14="http://schemas.microsoft.com/office/drawing/2010/main" xmlns="" val="0"/>
              </a:ext>
            </a:extLst>
          </a:blip>
          <a:stretch>
            <a:fillRect/>
          </a:stretch>
        </p:blipFill>
        <p:spPr>
          <a:xfrm>
            <a:off x="4598050" y="3437282"/>
            <a:ext cx="4443762" cy="3116586"/>
          </a:xfrm>
          <a:prstGeom prst="rect">
            <a:avLst/>
          </a:prstGeom>
          <a:noFill/>
          <a:ln>
            <a:noFill/>
          </a:ln>
        </p:spPr>
      </p:pic>
      <p:cxnSp>
        <p:nvCxnSpPr>
          <p:cNvPr id="229" name="Google Shape;229;p8"/>
          <p:cNvCxnSpPr/>
          <p:nvPr/>
        </p:nvCxnSpPr>
        <p:spPr>
          <a:xfrm>
            <a:off x="-96050" y="3311200"/>
            <a:ext cx="9388200" cy="36300"/>
          </a:xfrm>
          <a:prstGeom prst="straightConnector1">
            <a:avLst/>
          </a:prstGeom>
          <a:noFill/>
          <a:ln w="9525" cap="flat" cmpd="sng">
            <a:solidFill>
              <a:schemeClr val="dk2"/>
            </a:solidFill>
            <a:prstDash val="solid"/>
            <a:round/>
            <a:headEnd type="none" w="sm" len="sm"/>
            <a:tailEnd type="none" w="sm" len="sm"/>
          </a:ln>
        </p:spPr>
      </p:cxnSp>
      <p:cxnSp>
        <p:nvCxnSpPr>
          <p:cNvPr id="230" name="Google Shape;230;p8"/>
          <p:cNvCxnSpPr/>
          <p:nvPr/>
        </p:nvCxnSpPr>
        <p:spPr>
          <a:xfrm>
            <a:off x="4434875" y="-38050"/>
            <a:ext cx="7200" cy="7032000"/>
          </a:xfrm>
          <a:prstGeom prst="straightConnector1">
            <a:avLst/>
          </a:prstGeom>
          <a:noFill/>
          <a:ln w="9525" cap="flat" cmpd="sng">
            <a:solidFill>
              <a:schemeClr val="dk2"/>
            </a:solidFill>
            <a:prstDash val="solid"/>
            <a:round/>
            <a:headEnd type="none" w="sm" len="sm"/>
            <a:tailEnd type="none" w="sm" len="sm"/>
          </a:ln>
        </p:spPr>
      </p:cxnSp>
      <p:sp>
        <p:nvSpPr>
          <p:cNvPr id="231" name="Google Shape;231;p8"/>
          <p:cNvSpPr txBox="1"/>
          <p:nvPr/>
        </p:nvSpPr>
        <p:spPr>
          <a:xfrm>
            <a:off x="7900" y="2864325"/>
            <a:ext cx="2566200" cy="35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 b="1" i="0" u="none" strike="noStrike" cap="none" dirty="0">
                <a:solidFill>
                  <a:srgbClr val="000000"/>
                </a:solidFill>
                <a:latin typeface="+mj-lt"/>
                <a:ea typeface="Open Sans"/>
                <a:cs typeface="Open Sans"/>
                <a:sym typeface="Open Sans"/>
              </a:rPr>
              <a:t>Representation #5</a:t>
            </a:r>
            <a:endParaRPr b="1" i="0" u="none" strike="noStrike" cap="none" dirty="0">
              <a:solidFill>
                <a:srgbClr val="000000"/>
              </a:solidFill>
              <a:latin typeface="+mj-lt"/>
              <a:ea typeface="Open Sans"/>
              <a:cs typeface="Open Sans"/>
              <a:sym typeface="Open Sans"/>
            </a:endParaRPr>
          </a:p>
        </p:txBody>
      </p:sp>
      <p:sp>
        <p:nvSpPr>
          <p:cNvPr id="232" name="Google Shape;232;p8"/>
          <p:cNvSpPr txBox="1"/>
          <p:nvPr/>
        </p:nvSpPr>
        <p:spPr>
          <a:xfrm>
            <a:off x="4442075" y="2927125"/>
            <a:ext cx="2566200" cy="35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 b="1" i="0" u="none" strike="noStrike" cap="none">
                <a:solidFill>
                  <a:srgbClr val="000000"/>
                </a:solidFill>
                <a:latin typeface="+mj-lt"/>
                <a:ea typeface="Open Sans"/>
                <a:cs typeface="Open Sans"/>
                <a:sym typeface="Open Sans"/>
              </a:rPr>
              <a:t>Representation #6</a:t>
            </a:r>
            <a:endParaRPr b="1" i="0" u="none" strike="noStrike" cap="none">
              <a:solidFill>
                <a:srgbClr val="000000"/>
              </a:solidFill>
              <a:latin typeface="+mj-lt"/>
              <a:ea typeface="Open Sans"/>
              <a:cs typeface="Open Sans"/>
              <a:sym typeface="Open Sans"/>
            </a:endParaRPr>
          </a:p>
        </p:txBody>
      </p:sp>
      <p:sp>
        <p:nvSpPr>
          <p:cNvPr id="233" name="Google Shape;233;p8"/>
          <p:cNvSpPr txBox="1"/>
          <p:nvPr/>
        </p:nvSpPr>
        <p:spPr>
          <a:xfrm>
            <a:off x="-34950" y="6328225"/>
            <a:ext cx="2566200" cy="35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 b="1" i="0" u="none" strike="noStrike" cap="none">
                <a:solidFill>
                  <a:srgbClr val="000000"/>
                </a:solidFill>
                <a:latin typeface="+mj-lt"/>
                <a:ea typeface="Open Sans"/>
                <a:cs typeface="Open Sans"/>
                <a:sym typeface="Open Sans"/>
              </a:rPr>
              <a:t>Representation #7</a:t>
            </a:r>
            <a:endParaRPr b="1" i="0" u="none" strike="noStrike" cap="none">
              <a:solidFill>
                <a:srgbClr val="000000"/>
              </a:solidFill>
              <a:latin typeface="+mj-lt"/>
              <a:ea typeface="Open Sans"/>
              <a:cs typeface="Open Sans"/>
              <a:sym typeface="Open Sans"/>
            </a:endParaRPr>
          </a:p>
        </p:txBody>
      </p:sp>
      <p:sp>
        <p:nvSpPr>
          <p:cNvPr id="234" name="Google Shape;234;p8"/>
          <p:cNvSpPr txBox="1"/>
          <p:nvPr/>
        </p:nvSpPr>
        <p:spPr>
          <a:xfrm>
            <a:off x="4495100" y="6480650"/>
            <a:ext cx="2566200" cy="35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 b="1" i="0" u="none" strike="noStrike" cap="none">
                <a:solidFill>
                  <a:srgbClr val="000000"/>
                </a:solidFill>
                <a:latin typeface="+mj-lt"/>
                <a:ea typeface="Open Sans"/>
                <a:cs typeface="Open Sans"/>
                <a:sym typeface="Open Sans"/>
              </a:rPr>
              <a:t>Representation #8</a:t>
            </a:r>
            <a:endParaRPr b="1" i="0" u="none" strike="noStrike" cap="none">
              <a:solidFill>
                <a:srgbClr val="000000"/>
              </a:solidFill>
              <a:latin typeface="+mj-lt"/>
              <a:ea typeface="Open Sans"/>
              <a:cs typeface="Open Sans"/>
              <a:sym typeface="Open Sans"/>
            </a:endParaRPr>
          </a:p>
        </p:txBody>
      </p:sp>
      <p:pic>
        <p:nvPicPr>
          <p:cNvPr id="236" name="Google Shape;236;p8"/>
          <p:cNvPicPr preferRelativeResize="0"/>
          <p:nvPr/>
        </p:nvPicPr>
        <p:blipFill>
          <a:blip r:embed="rId4">
            <a:extLst>
              <a:ext uri="{28A0092B-C50C-407E-A947-70E740481C1C}">
                <a14:useLocalDpi xmlns:a14="http://schemas.microsoft.com/office/drawing/2010/main" xmlns="" val="0"/>
              </a:ext>
            </a:extLst>
          </a:blip>
          <a:stretch>
            <a:fillRect/>
          </a:stretch>
        </p:blipFill>
        <p:spPr>
          <a:xfrm>
            <a:off x="290146" y="3497620"/>
            <a:ext cx="3938604" cy="2785541"/>
          </a:xfrm>
          <a:prstGeom prst="rect">
            <a:avLst/>
          </a:prstGeom>
          <a:noFill/>
          <a:ln>
            <a:noFill/>
          </a:ln>
        </p:spPr>
      </p:pic>
      <p:sp>
        <p:nvSpPr>
          <p:cNvPr id="237" name="Google Shape;237;p8"/>
          <p:cNvSpPr txBox="1"/>
          <p:nvPr/>
        </p:nvSpPr>
        <p:spPr>
          <a:xfrm>
            <a:off x="6949200" y="6534900"/>
            <a:ext cx="21948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 sz="900" b="0" i="0" u="sng" strike="noStrike" cap="none">
                <a:solidFill>
                  <a:schemeClr val="hlink"/>
                </a:solidFill>
                <a:latin typeface="Arial"/>
                <a:ea typeface="Arial"/>
                <a:cs typeface="Arial"/>
                <a:sym typeface="Arial"/>
                <a:hlinkClick r:id="rId5"/>
              </a:rPr>
              <a:t>https://juliasilge.com/blog/salary-gender</a:t>
            </a:r>
            <a:endParaRPr sz="900" b="0" i="0" u="none" strike="noStrike" cap="none">
              <a:solidFill>
                <a:srgbClr val="000000"/>
              </a:solidFill>
              <a:latin typeface="Arial"/>
              <a:ea typeface="Arial"/>
              <a:cs typeface="Arial"/>
              <a:sym typeface="Arial"/>
            </a:endParaRPr>
          </a:p>
        </p:txBody>
      </p:sp>
      <p:sp>
        <p:nvSpPr>
          <p:cNvPr id="238" name="Google Shape;238;p8"/>
          <p:cNvSpPr txBox="1"/>
          <p:nvPr/>
        </p:nvSpPr>
        <p:spPr>
          <a:xfrm>
            <a:off x="455079" y="3086275"/>
            <a:ext cx="4105200" cy="3078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 sz="800" b="0" i="0" u="sng" strike="noStrike" cap="none" dirty="0">
                <a:solidFill>
                  <a:schemeClr val="accent5"/>
                </a:solidFill>
                <a:latin typeface="Arial"/>
                <a:ea typeface="Arial"/>
                <a:cs typeface="Arial"/>
                <a:sym typeface="Arial"/>
                <a:hlinkClick r:id="rId6">
                  <a:extLst>
                    <a:ext uri="{A12FA001-AC4F-418D-AE19-62706E023703}">
                      <ahyp:hlinkClr xmlns:ahyp="http://schemas.microsoft.com/office/drawing/2018/hyperlinkcolor" xmlns="" val="tx"/>
                    </a:ext>
                  </a:extLst>
                </a:hlinkClick>
              </a:rPr>
              <a:t>https://www.flare.com/news/so-you-found-out-you-make-less-than-a-male-colleague/</a:t>
            </a:r>
            <a:endParaRPr sz="1400" b="0" i="0" u="none" strike="noStrike" cap="none" dirty="0">
              <a:solidFill>
                <a:srgbClr val="000000"/>
              </a:solidFill>
              <a:latin typeface="Arial"/>
              <a:ea typeface="Arial"/>
              <a:cs typeface="Arial"/>
              <a:sym typeface="Arial"/>
            </a:endParaRPr>
          </a:p>
        </p:txBody>
      </p:sp>
      <p:pic>
        <p:nvPicPr>
          <p:cNvPr id="239" name="Google Shape;239;p8"/>
          <p:cNvPicPr preferRelativeResize="0"/>
          <p:nvPr/>
        </p:nvPicPr>
        <p:blipFill>
          <a:blip r:embed="rId7">
            <a:extLst>
              <a:ext uri="{28A0092B-C50C-407E-A947-70E740481C1C}">
                <a14:useLocalDpi xmlns:a14="http://schemas.microsoft.com/office/drawing/2010/main" xmlns="" val="0"/>
              </a:ext>
            </a:extLst>
          </a:blip>
          <a:stretch>
            <a:fillRect/>
          </a:stretch>
        </p:blipFill>
        <p:spPr>
          <a:xfrm>
            <a:off x="4756637" y="243279"/>
            <a:ext cx="3903133" cy="2713086"/>
          </a:xfrm>
          <a:prstGeom prst="rect">
            <a:avLst/>
          </a:prstGeom>
          <a:noFill/>
          <a:ln>
            <a:noFill/>
          </a:ln>
        </p:spPr>
      </p:pic>
      <p:sp>
        <p:nvSpPr>
          <p:cNvPr id="240" name="Google Shape;240;p8"/>
          <p:cNvSpPr txBox="1"/>
          <p:nvPr/>
        </p:nvSpPr>
        <p:spPr>
          <a:xfrm>
            <a:off x="4804424" y="3121200"/>
            <a:ext cx="4394226" cy="3078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 sz="800" b="0" i="0" u="sng" strike="noStrike" cap="none" dirty="0">
                <a:solidFill>
                  <a:schemeClr val="hlink"/>
                </a:solidFill>
                <a:latin typeface="Arial"/>
                <a:ea typeface="Arial"/>
                <a:cs typeface="Arial"/>
                <a:sym typeface="Arial"/>
                <a:hlinkClick r:id="rId8"/>
              </a:rPr>
              <a:t>https://www.thefiscaltimes.com/2015/11/05/5-Charts-Explain-Gender-Pay-Gap</a:t>
            </a:r>
            <a:endParaRPr sz="800" b="0" i="0" u="none" strike="noStrike" cap="none" dirty="0">
              <a:solidFill>
                <a:srgbClr val="000000"/>
              </a:solidFill>
              <a:latin typeface="Arial"/>
              <a:ea typeface="Arial"/>
              <a:cs typeface="Arial"/>
              <a:sym typeface="Arial"/>
            </a:endParaRPr>
          </a:p>
        </p:txBody>
      </p:sp>
      <p:sp>
        <p:nvSpPr>
          <p:cNvPr id="241" name="Google Shape;241;p8"/>
          <p:cNvSpPr txBox="1"/>
          <p:nvPr/>
        </p:nvSpPr>
        <p:spPr>
          <a:xfrm>
            <a:off x="-8887" y="6583300"/>
            <a:ext cx="4469700" cy="3078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 sz="800" b="0" i="0" u="sng" strike="noStrike" cap="none">
                <a:solidFill>
                  <a:schemeClr val="hlink"/>
                </a:solidFill>
                <a:latin typeface="Arial"/>
                <a:ea typeface="Arial"/>
                <a:cs typeface="Arial"/>
                <a:sym typeface="Arial"/>
                <a:hlinkClick r:id="rId9"/>
              </a:rPr>
              <a:t>https://www.insideindianabusiness.com/story/41901835/indiana-ranks-low-for-gender-pay-gap</a:t>
            </a:r>
            <a:endParaRPr sz="800" b="0" i="0" u="none" strike="noStrike" cap="none">
              <a:solidFill>
                <a:srgbClr val="000000"/>
              </a:solidFill>
              <a:latin typeface="Arial"/>
              <a:ea typeface="Arial"/>
              <a:cs typeface="Arial"/>
              <a:sym typeface="Arial"/>
            </a:endParaRPr>
          </a:p>
        </p:txBody>
      </p:sp>
      <p:pic>
        <p:nvPicPr>
          <p:cNvPr id="2" name="Picture 1"/>
          <p:cNvPicPr>
            <a:picLocks noChangeAspect="1"/>
          </p:cNvPicPr>
          <p:nvPr/>
        </p:nvPicPr>
        <p:blipFill rotWithShape="1">
          <a:blip r:embed="rId10">
            <a:extLst>
              <a:ext uri="{28A0092B-C50C-407E-A947-70E740481C1C}">
                <a14:useLocalDpi xmlns:a14="http://schemas.microsoft.com/office/drawing/2010/main" xmlns="" val="0"/>
              </a:ext>
            </a:extLst>
          </a:blip>
          <a:srcRect t="7725" b="44173"/>
          <a:stretch/>
        </p:blipFill>
        <p:spPr>
          <a:xfrm>
            <a:off x="630329" y="112051"/>
            <a:ext cx="3191256" cy="2831123"/>
          </a:xfrm>
          <a:prstGeom prst="rect">
            <a:avLst/>
          </a:prstGeom>
        </p:spPr>
      </p:pic>
      <p:sp>
        <p:nvSpPr>
          <p:cNvPr id="16" name="TextBox 15">
            <a:extLst>
              <a:ext uri="{FF2B5EF4-FFF2-40B4-BE49-F238E27FC236}">
                <a16:creationId xmlns:a16="http://schemas.microsoft.com/office/drawing/2014/main" xmlns="" id="{5DBE480E-BD73-A1FE-7B6D-A103E43181DA}"/>
              </a:ext>
            </a:extLst>
          </p:cNvPr>
          <p:cNvSpPr txBox="1"/>
          <p:nvPr/>
        </p:nvSpPr>
        <p:spPr>
          <a:xfrm>
            <a:off x="2251699" y="2930248"/>
            <a:ext cx="2089675" cy="246221"/>
          </a:xfrm>
          <a:prstGeom prst="rect">
            <a:avLst/>
          </a:prstGeom>
          <a:noFill/>
        </p:spPr>
        <p:txBody>
          <a:bodyPr wrap="square" rtlCol="0">
            <a:spAutoFit/>
          </a:bodyPr>
          <a:lstStyle/>
          <a:p>
            <a:r>
              <a:rPr lang="en-US" sz="1000" i="1" dirty="0">
                <a:effectLst/>
                <a:latin typeface="+mj-lt"/>
                <a:ea typeface="Times New Roman" panose="02020603050405020304" pitchFamily="18" charset="0"/>
              </a:rPr>
              <a:t>Source</a:t>
            </a:r>
            <a:r>
              <a:rPr lang="en-US" sz="1000" dirty="0">
                <a:effectLst/>
                <a:latin typeface="+mj-lt"/>
                <a:ea typeface="Times New Roman" panose="02020603050405020304" pitchFamily="18" charset="0"/>
              </a:rPr>
              <a:t>: littleartvector/iStock.com</a:t>
            </a:r>
            <a:endParaRPr lang="en-US" sz="1000" dirty="0">
              <a:latin typeface="+mj-lt"/>
            </a:endParaRPr>
          </a:p>
        </p:txBody>
      </p:sp>
      <p:sp>
        <p:nvSpPr>
          <p:cNvPr id="3" name="TextBox 2">
            <a:extLst>
              <a:ext uri="{FF2B5EF4-FFF2-40B4-BE49-F238E27FC236}">
                <a16:creationId xmlns:a16="http://schemas.microsoft.com/office/drawing/2014/main" xmlns="" id="{B78A5363-DE7B-F146-DE2D-DCAD95627B2D}"/>
              </a:ext>
            </a:extLst>
          </p:cNvPr>
          <p:cNvSpPr txBox="1"/>
          <p:nvPr/>
        </p:nvSpPr>
        <p:spPr>
          <a:xfrm>
            <a:off x="7375255" y="1522646"/>
            <a:ext cx="1780183" cy="1015663"/>
          </a:xfrm>
          <a:prstGeom prst="rect">
            <a:avLst/>
          </a:prstGeom>
          <a:noFill/>
        </p:spPr>
        <p:txBody>
          <a:bodyPr wrap="square" rtlCol="0">
            <a:spAutoFit/>
          </a:bodyPr>
          <a:lstStyle/>
          <a:p>
            <a:r>
              <a:rPr lang="en-US" sz="600" i="1" dirty="0">
                <a:latin typeface="+mj-lt"/>
              </a:rPr>
              <a:t>Source</a:t>
            </a:r>
            <a:r>
              <a:rPr lang="en-US" sz="600" dirty="0">
                <a:latin typeface="+mj-lt"/>
              </a:rPr>
              <a:t>: </a:t>
            </a:r>
            <a:r>
              <a:rPr lang="en-US" sz="600" dirty="0">
                <a:solidFill>
                  <a:srgbClr val="000000"/>
                </a:solidFill>
                <a:effectLst/>
                <a:latin typeface="+mj-lt"/>
                <a:ea typeface="Times New Roman" panose="02020603050405020304" pitchFamily="18" charset="0"/>
              </a:rPr>
              <a:t>Esteban Ortiz-Ospina and Max </a:t>
            </a:r>
            <a:r>
              <a:rPr lang="en-US" sz="600" dirty="0" err="1">
                <a:solidFill>
                  <a:srgbClr val="000000"/>
                </a:solidFill>
                <a:effectLst/>
                <a:latin typeface="+mj-lt"/>
                <a:ea typeface="Times New Roman" panose="02020603050405020304" pitchFamily="18" charset="0"/>
              </a:rPr>
              <a:t>Roser</a:t>
            </a:r>
            <a:r>
              <a:rPr lang="en-US" sz="600" dirty="0">
                <a:solidFill>
                  <a:srgbClr val="000000"/>
                </a:solidFill>
                <a:effectLst/>
                <a:latin typeface="+mj-lt"/>
                <a:ea typeface="Times New Roman" panose="02020603050405020304" pitchFamily="18" charset="0"/>
              </a:rPr>
              <a:t> (2018) - "Economic inequality by gender". Published online at OurWorldInData.org with data from the Bureau of Labor Statistics, U.S. Department of Labor, The Economics Daily, Women’s earnings as a percentage of men’s, 1979-2005. </a:t>
            </a:r>
            <a:r>
              <a:rPr lang="en-US" sz="600" u="sng" dirty="0">
                <a:solidFill>
                  <a:srgbClr val="1155CC"/>
                </a:solidFill>
                <a:effectLst/>
                <a:latin typeface="+mj-lt"/>
                <a:ea typeface="Times New Roman" panose="02020603050405020304" pitchFamily="18" charset="0"/>
                <a:hlinkClick r:id="rId11"/>
              </a:rPr>
              <a:t>https://ourworldindata.org/economic-inequality-by-gender</a:t>
            </a:r>
            <a:r>
              <a:rPr lang="en-US" sz="600" dirty="0">
                <a:solidFill>
                  <a:srgbClr val="000000"/>
                </a:solidFill>
                <a:effectLst/>
                <a:latin typeface="+mj-lt"/>
                <a:ea typeface="Times New Roman" panose="02020603050405020304" pitchFamily="18" charset="0"/>
              </a:rPr>
              <a:t>. CC-BY 4.0. </a:t>
            </a:r>
            <a:r>
              <a:rPr lang="en-US" sz="600" u="sng" dirty="0">
                <a:solidFill>
                  <a:srgbClr val="1155CC"/>
                </a:solidFill>
                <a:effectLst/>
                <a:latin typeface="+mj-lt"/>
                <a:ea typeface="Times New Roman" panose="02020603050405020304" pitchFamily="18" charset="0"/>
                <a:hlinkClick r:id="rId12"/>
              </a:rPr>
              <a:t>https://creativecommons.org/licenses/by/4.0/</a:t>
            </a:r>
            <a:endParaRPr lang="en-US" sz="600" dirty="0">
              <a:latin typeface="+mj-lt"/>
            </a:endParaRPr>
          </a:p>
        </p:txBody>
      </p:sp>
      <p:sp>
        <p:nvSpPr>
          <p:cNvPr id="4" name="TextBox 3">
            <a:extLst>
              <a:ext uri="{FF2B5EF4-FFF2-40B4-BE49-F238E27FC236}">
                <a16:creationId xmlns:a16="http://schemas.microsoft.com/office/drawing/2014/main" xmlns="" id="{6D560C9B-8976-F374-40CD-43D1B3660BD5}"/>
              </a:ext>
            </a:extLst>
          </p:cNvPr>
          <p:cNvSpPr txBox="1"/>
          <p:nvPr/>
        </p:nvSpPr>
        <p:spPr>
          <a:xfrm>
            <a:off x="2225957" y="6350494"/>
            <a:ext cx="2083320" cy="246221"/>
          </a:xfrm>
          <a:prstGeom prst="rect">
            <a:avLst/>
          </a:prstGeom>
          <a:noFill/>
        </p:spPr>
        <p:txBody>
          <a:bodyPr wrap="square" rtlCol="0">
            <a:spAutoFit/>
          </a:bodyPr>
          <a:lstStyle/>
          <a:p>
            <a:r>
              <a:rPr lang="en-US" sz="1000" i="1" dirty="0">
                <a:effectLst/>
                <a:latin typeface="+mj-lt"/>
                <a:ea typeface="Times New Roman" panose="02020603050405020304" pitchFamily="18" charset="0"/>
              </a:rPr>
              <a:t>Source</a:t>
            </a:r>
            <a:r>
              <a:rPr lang="en-US" sz="1000" dirty="0">
                <a:effectLst/>
                <a:latin typeface="+mj-lt"/>
                <a:ea typeface="Times New Roman" panose="02020603050405020304" pitchFamily="18" charset="0"/>
              </a:rPr>
              <a:t>: Created with Canva Pro. </a:t>
            </a:r>
            <a:endParaRPr lang="en-US" sz="1000" dirty="0">
              <a:latin typeface="+mj-lt"/>
            </a:endParaRPr>
          </a:p>
        </p:txBody>
      </p:sp>
      <p:graphicFrame>
        <p:nvGraphicFramePr>
          <p:cNvPr id="19" name="Table 18">
            <a:extLst>
              <a:ext uri="{FF2B5EF4-FFF2-40B4-BE49-F238E27FC236}">
                <a16:creationId xmlns:a16="http://schemas.microsoft.com/office/drawing/2014/main" xmlns="" id="{AA08D332-6368-CF0D-D0F0-6EB13CFC2578}"/>
              </a:ext>
            </a:extLst>
          </p:cNvPr>
          <p:cNvGraphicFramePr>
            <a:graphicFrameLocks noGrp="1"/>
          </p:cNvGraphicFramePr>
          <p:nvPr>
            <p:extLst>
              <p:ext uri="{D42A27DB-BD31-4B8C-83A1-F6EECF244321}">
                <p14:modId xmlns:p14="http://schemas.microsoft.com/office/powerpoint/2010/main" xmlns="" val="2319183763"/>
              </p:ext>
            </p:extLst>
          </p:nvPr>
        </p:nvGraphicFramePr>
        <p:xfrm>
          <a:off x="5017594" y="4027926"/>
          <a:ext cx="1931606" cy="609600"/>
        </p:xfrm>
        <a:graphic>
          <a:graphicData uri="http://schemas.openxmlformats.org/drawingml/2006/table">
            <a:tbl>
              <a:tblPr>
                <a:tableStyleId>{447CDC70-9483-45EF-92CA-92E173B3BE02}</a:tableStyleId>
              </a:tblPr>
              <a:tblGrid>
                <a:gridCol w="1931606">
                  <a:extLst>
                    <a:ext uri="{9D8B030D-6E8A-4147-A177-3AD203B41FA5}">
                      <a16:colId xmlns:a16="http://schemas.microsoft.com/office/drawing/2014/main" xmlns="" val="2201100576"/>
                    </a:ext>
                  </a:extLst>
                </a:gridCol>
              </a:tblGrid>
              <a:tr h="570630">
                <a:tc>
                  <a:txBody>
                    <a:bodyPr/>
                    <a:lstStyle/>
                    <a:p>
                      <a:pPr marL="0" marR="0">
                        <a:spcBef>
                          <a:spcPts val="0"/>
                        </a:spcBef>
                        <a:spcAft>
                          <a:spcPts val="0"/>
                        </a:spcAft>
                      </a:pPr>
                      <a:r>
                        <a:rPr lang="en-US" sz="800" dirty="0">
                          <a:effectLst/>
                        </a:rPr>
                        <a:t>Source: College-Educated Workers’ Wage Gains from Job Change graph retrieved from </a:t>
                      </a:r>
                      <a:r>
                        <a:rPr lang="en-US" sz="800" u="sng" dirty="0">
                          <a:effectLst/>
                          <a:hlinkClick r:id="rId13"/>
                        </a:rPr>
                        <a:t>https://www.nber.org/digest/jul17/gender-pay-gap-widens-age</a:t>
                      </a:r>
                      <a:r>
                        <a:rPr lang="en-US" sz="800" dirty="0">
                          <a:effectLst/>
                        </a:rPr>
                        <a:t>. </a:t>
                      </a:r>
                      <a:endParaRPr lang="en-US" sz="800" dirty="0">
                        <a:effectLst/>
                        <a:latin typeface="Garamond" panose="02020404030301010803" pitchFamily="18" charset="0"/>
                        <a:ea typeface="Times New Roman" panose="02020603050405020304" pitchFamily="18" charset="0"/>
                        <a:cs typeface="Times New Roman" panose="02020603050405020304" pitchFamily="18" charset="0"/>
                      </a:endParaRPr>
                    </a:p>
                  </a:txBody>
                  <a:tcPr marL="8890" marR="8890" marT="0" marB="0"/>
                </a:tc>
                <a:extLst>
                  <a:ext uri="{0D108BD9-81ED-4DB2-BD59-A6C34878D82A}">
                    <a16:rowId xmlns:a16="http://schemas.microsoft.com/office/drawing/2014/main" xmlns="" val="1746167691"/>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9"/>
          <p:cNvSpPr txBox="1"/>
          <p:nvPr/>
        </p:nvSpPr>
        <p:spPr>
          <a:xfrm>
            <a:off x="1836854" y="5956325"/>
            <a:ext cx="58740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 sz="1000" b="0" i="0" u="sng" strike="noStrike" cap="none" dirty="0">
                <a:solidFill>
                  <a:schemeClr val="accent5"/>
                </a:solidFill>
                <a:latin typeface="+mj-lt"/>
                <a:ea typeface="Arial"/>
                <a:cs typeface="Arial"/>
                <a:sym typeface="Arial"/>
                <a:hlinkClick r:id="rId3">
                  <a:extLst>
                    <a:ext uri="{A12FA001-AC4F-418D-AE19-62706E023703}">
                      <ahyp:hlinkClr xmlns:ahyp="http://schemas.microsoft.com/office/drawing/2018/hyperlinkcolor" xmlns="" val="tx"/>
                    </a:ext>
                  </a:extLst>
                </a:hlinkClick>
              </a:rPr>
              <a:t>https://statusofwomendata.org/explore-the-data/employment-and-earnings/employment-and-earnings</a:t>
            </a:r>
            <a:endParaRPr sz="1400" b="0" i="0" u="none" strike="noStrike" cap="none" dirty="0">
              <a:solidFill>
                <a:srgbClr val="000000"/>
              </a:solidFill>
              <a:latin typeface="+mj-lt"/>
              <a:ea typeface="Arial"/>
              <a:cs typeface="Arial"/>
              <a:sym typeface="Arial"/>
            </a:endParaRPr>
          </a:p>
        </p:txBody>
      </p:sp>
      <p:sp>
        <p:nvSpPr>
          <p:cNvPr id="247" name="Google Shape;247;p9"/>
          <p:cNvSpPr txBox="1"/>
          <p:nvPr/>
        </p:nvSpPr>
        <p:spPr>
          <a:xfrm>
            <a:off x="2948825" y="209575"/>
            <a:ext cx="2566200" cy="35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2000" b="1" i="0" u="none" strike="noStrike" cap="none">
                <a:solidFill>
                  <a:srgbClr val="000000"/>
                </a:solidFill>
                <a:latin typeface="+mj-lt"/>
                <a:ea typeface="Open Sans"/>
                <a:cs typeface="Open Sans"/>
                <a:sym typeface="Open Sans"/>
              </a:rPr>
              <a:t>Representation #1</a:t>
            </a:r>
            <a:endParaRPr sz="2000" b="1" i="0" u="none" strike="noStrike" cap="none">
              <a:solidFill>
                <a:srgbClr val="000000"/>
              </a:solidFill>
              <a:latin typeface="+mj-lt"/>
              <a:ea typeface="Open Sans"/>
              <a:cs typeface="Open Sans"/>
              <a:sym typeface="Open Sans"/>
            </a:endParaRPr>
          </a:p>
        </p:txBody>
      </p:sp>
      <p:pic>
        <p:nvPicPr>
          <p:cNvPr id="248" name="Google Shape;248;p9"/>
          <p:cNvPicPr preferRelativeResize="0"/>
          <p:nvPr/>
        </p:nvPicPr>
        <p:blipFill>
          <a:blip r:embed="rId4">
            <a:extLst>
              <a:ext uri="{28A0092B-C50C-407E-A947-70E740481C1C}">
                <a14:useLocalDpi xmlns:a14="http://schemas.microsoft.com/office/drawing/2010/main" xmlns="" val="0"/>
              </a:ext>
            </a:extLst>
          </a:blip>
          <a:stretch>
            <a:fillRect/>
          </a:stretch>
        </p:blipFill>
        <p:spPr>
          <a:xfrm>
            <a:off x="3073129" y="896200"/>
            <a:ext cx="2997742" cy="5065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253" name="Google Shape;253;p10"/>
          <p:cNvPicPr preferRelativeResize="0"/>
          <p:nvPr/>
        </p:nvPicPr>
        <p:blipFill>
          <a:blip r:embed="rId3">
            <a:extLst>
              <a:ext uri="{28A0092B-C50C-407E-A947-70E740481C1C}">
                <a14:useLocalDpi xmlns:a14="http://schemas.microsoft.com/office/drawing/2010/main" xmlns="" val="0"/>
              </a:ext>
            </a:extLst>
          </a:blip>
          <a:stretch>
            <a:fillRect/>
          </a:stretch>
        </p:blipFill>
        <p:spPr>
          <a:xfrm>
            <a:off x="1813961" y="855377"/>
            <a:ext cx="5370462" cy="4420008"/>
          </a:xfrm>
          <a:prstGeom prst="rect">
            <a:avLst/>
          </a:prstGeom>
          <a:noFill/>
          <a:ln>
            <a:noFill/>
          </a:ln>
        </p:spPr>
      </p:pic>
      <p:sp>
        <p:nvSpPr>
          <p:cNvPr id="254" name="Google Shape;254;p10"/>
          <p:cNvSpPr txBox="1"/>
          <p:nvPr/>
        </p:nvSpPr>
        <p:spPr>
          <a:xfrm>
            <a:off x="2116639" y="5251537"/>
            <a:ext cx="1948200" cy="531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2000" b="1" i="0" u="none" strike="noStrike" cap="none" dirty="0">
                <a:solidFill>
                  <a:srgbClr val="000000"/>
                </a:solidFill>
                <a:latin typeface="+mj-lt"/>
                <a:ea typeface="Open Sans"/>
                <a:cs typeface="Open Sans"/>
                <a:sym typeface="Open Sans"/>
              </a:rPr>
              <a:t>$70,000</a:t>
            </a:r>
            <a:endParaRPr sz="2000" b="1" i="0" u="none" strike="noStrike" cap="none" dirty="0">
              <a:solidFill>
                <a:srgbClr val="000000"/>
              </a:solidFill>
              <a:latin typeface="+mj-lt"/>
              <a:ea typeface="Open Sans"/>
              <a:cs typeface="Open Sans"/>
              <a:sym typeface="Open Sans"/>
            </a:endParaRPr>
          </a:p>
        </p:txBody>
      </p:sp>
      <p:sp>
        <p:nvSpPr>
          <p:cNvPr id="255" name="Google Shape;255;p10"/>
          <p:cNvSpPr txBox="1"/>
          <p:nvPr/>
        </p:nvSpPr>
        <p:spPr>
          <a:xfrm>
            <a:off x="5395248" y="5251537"/>
            <a:ext cx="1502700" cy="467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 sz="2000" b="1" i="0" u="none" strike="noStrike" cap="none" dirty="0">
                <a:solidFill>
                  <a:srgbClr val="000000"/>
                </a:solidFill>
                <a:latin typeface="+mj-lt"/>
                <a:ea typeface="Open Sans"/>
                <a:cs typeface="Open Sans"/>
                <a:sym typeface="Open Sans"/>
              </a:rPr>
              <a:t>$50,000</a:t>
            </a:r>
            <a:endParaRPr sz="2000" b="1" i="0" u="none" strike="noStrike" cap="none" dirty="0">
              <a:solidFill>
                <a:srgbClr val="000000"/>
              </a:solidFill>
              <a:latin typeface="+mj-lt"/>
              <a:ea typeface="Open Sans"/>
              <a:cs typeface="Open Sans"/>
              <a:sym typeface="Open Sans"/>
            </a:endParaRPr>
          </a:p>
        </p:txBody>
      </p:sp>
      <p:sp>
        <p:nvSpPr>
          <p:cNvPr id="256" name="Google Shape;256;p10"/>
          <p:cNvSpPr txBox="1"/>
          <p:nvPr/>
        </p:nvSpPr>
        <p:spPr>
          <a:xfrm>
            <a:off x="3042363" y="163000"/>
            <a:ext cx="2566200" cy="35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2000" b="1" i="0" u="none" strike="noStrike" cap="none">
                <a:solidFill>
                  <a:srgbClr val="000000"/>
                </a:solidFill>
                <a:latin typeface="+mj-lt"/>
                <a:ea typeface="Open Sans"/>
                <a:cs typeface="Open Sans"/>
                <a:sym typeface="Open Sans"/>
              </a:rPr>
              <a:t>Representation #2</a:t>
            </a:r>
            <a:endParaRPr sz="2000" b="1" i="0" u="none" strike="noStrike" cap="none">
              <a:solidFill>
                <a:srgbClr val="000000"/>
              </a:solidFill>
              <a:latin typeface="+mj-lt"/>
              <a:ea typeface="Open Sans"/>
              <a:cs typeface="Open Sans"/>
              <a:sym typeface="Open Sans"/>
            </a:endParaRPr>
          </a:p>
        </p:txBody>
      </p:sp>
      <p:sp>
        <p:nvSpPr>
          <p:cNvPr id="6" name="TextBox 5">
            <a:extLst>
              <a:ext uri="{FF2B5EF4-FFF2-40B4-BE49-F238E27FC236}">
                <a16:creationId xmlns:a16="http://schemas.microsoft.com/office/drawing/2014/main" xmlns="" id="{226256FB-610A-EE74-9B0B-F085921F4F65}"/>
              </a:ext>
            </a:extLst>
          </p:cNvPr>
          <p:cNvSpPr txBox="1"/>
          <p:nvPr/>
        </p:nvSpPr>
        <p:spPr>
          <a:xfrm>
            <a:off x="1640232" y="5782837"/>
            <a:ext cx="5370462" cy="246221"/>
          </a:xfrm>
          <a:prstGeom prst="rect">
            <a:avLst/>
          </a:prstGeom>
          <a:noFill/>
        </p:spPr>
        <p:txBody>
          <a:bodyPr wrap="square" rtlCol="0">
            <a:spAutoFit/>
          </a:bodyPr>
          <a:lstStyle/>
          <a:p>
            <a:r>
              <a:rPr lang="en-US" sz="1000" i="1" dirty="0">
                <a:effectLst/>
                <a:latin typeface="+mj-lt"/>
                <a:ea typeface="Times New Roman" panose="02020603050405020304" pitchFamily="18" charset="0"/>
              </a:rPr>
              <a:t>Source</a:t>
            </a:r>
            <a:r>
              <a:rPr lang="en-US" sz="1000" dirty="0">
                <a:effectLst/>
                <a:latin typeface="+mj-lt"/>
                <a:ea typeface="Times New Roman" panose="02020603050405020304" pitchFamily="18" charset="0"/>
              </a:rPr>
              <a:t>: coins from </a:t>
            </a:r>
            <a:r>
              <a:rPr lang="en-US" sz="1000" dirty="0" err="1">
                <a:effectLst/>
                <a:latin typeface="+mj-lt"/>
                <a:ea typeface="Times New Roman" panose="02020603050405020304" pitchFamily="18" charset="0"/>
              </a:rPr>
              <a:t>Thithawat_s</a:t>
            </a:r>
            <a:r>
              <a:rPr lang="en-US" sz="1000" dirty="0">
                <a:effectLst/>
                <a:latin typeface="+mj-lt"/>
                <a:ea typeface="Times New Roman" panose="02020603050405020304" pitchFamily="18" charset="0"/>
              </a:rPr>
              <a:t>/iStock.com, people from mathisworks/iStock.com</a:t>
            </a:r>
            <a:endParaRPr lang="en-US" sz="1000" dirty="0">
              <a:latin typeface="+mj-lt"/>
            </a:endParaRPr>
          </a:p>
        </p:txBody>
      </p:sp>
    </p:spTree>
  </p:cSld>
  <p:clrMapOvr>
    <a:masterClrMapping/>
  </p:clrMapOvr>
</p:sld>
</file>

<file path=ppt/theme/theme1.xml><?xml version="1.0" encoding="utf-8"?>
<a:theme xmlns:a="http://schemas.openxmlformats.org/drawingml/2006/main"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TotalTime>
  <Words>880</Words>
  <Application>Microsoft Office PowerPoint</Application>
  <PresentationFormat>On-screen Show (4:3)</PresentationFormat>
  <Paragraphs>91</Paragraphs>
  <Slides>16</Slides>
  <Notes>16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Arial</vt:lpstr>
      <vt:lpstr>Open Sans</vt:lpstr>
      <vt:lpstr>Economica</vt:lpstr>
      <vt:lpstr>Times New Roman</vt:lpstr>
      <vt:lpstr>Garamond</vt:lpstr>
      <vt:lpstr>Calibri</vt:lpstr>
      <vt:lpstr>Raleway</vt:lpstr>
      <vt:lpstr>Corbel</vt:lpstr>
      <vt:lpstr>Luxe</vt:lpstr>
      <vt:lpstr>Slide 1</vt:lpstr>
      <vt:lpstr>Slide 2</vt:lpstr>
      <vt:lpstr>Data Visualization</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Tori Mirsadjadi (she/her/hers)</dc:creator>
  <cp:lastModifiedBy>conv</cp:lastModifiedBy>
  <cp:revision>25</cp:revision>
  <dcterms:modified xsi:type="dcterms:W3CDTF">2022-08-02T04:55:24Z</dcterms:modified>
</cp:coreProperties>
</file>