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tadata" ContentType="application/binary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authors.xml" ContentType="application/vnd.ms-powerpoint.author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5"/>
  </p:notesMasterIdLst>
  <p:sldIdLst>
    <p:sldId id="289" r:id="rId2"/>
    <p:sldId id="292" r:id="rId3"/>
    <p:sldId id="293" r:id="rId4"/>
  </p:sldIdLst>
  <p:sldSz cx="9144000" cy="6858000" type="screen4x3"/>
  <p:notesSz cx="6858000" cy="9144000"/>
  <p:embeddedFontLst>
    <p:embeddedFont>
      <p:font typeface="Economica" charset="0"/>
      <p:regular r:id="rId6"/>
      <p:bold r:id="rId7"/>
      <p:italic r:id="rId8"/>
      <p:boldItalic r:id="rId9"/>
    </p:embeddedFont>
    <p:embeddedFont>
      <p:font typeface="Open Sans" charset="0"/>
      <p:regular r:id="rId10"/>
      <p:bold r:id="rId11"/>
      <p:italic r:id="rId12"/>
      <p:boldItalic r:id="rId13"/>
    </p:embeddedFont>
    <p:embeddedFont>
      <p:font typeface="Raleway" charset="0"/>
      <p:regular r:id="rId14"/>
      <p:bold r:id="rId15"/>
      <p:italic r:id="rId16"/>
      <p:boldItalic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Corbel" pitchFamily="34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78" roundtripDataSignature="AMtx7mhe2+Q5kih3s2ZkB+v9mS2wqa2Uvg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8EBE2C1-C776-62F1-E523-9E5B5EC79800}" name="Tori Mirsadjadi (she/her/hers)" initials="TM(" userId="S::Tori.Mirsadjadi@sagepub.com::829506b3-188b-40ef-b775-a5ec767efb4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47CDC70-9483-45EF-92CA-92E173B3BE02}">
  <a:tblStyle styleId="{447CDC70-9483-45EF-92CA-92E173B3BE02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17956218-9CB0-4DAA-A24F-257A34DD6626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84" Type="http://schemas.microsoft.com/office/2018/10/relationships/authors" Target="authors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83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font" Target="fonts/font19.fntdata"/><Relationship Id="rId79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82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78" Type="http://customschemas.google.com/relationships/presentationmetadata" Target="metadata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ri Mirsadjadi (she/her/hers)" userId="829506b3-188b-40ef-b775-a5ec767efb4e" providerId="ADAL" clId="{ACCA83CE-F58D-4B7D-9C8F-06B52A7D39EF}"/>
    <pc:docChg chg="">
      <pc:chgData name="Tori Mirsadjadi (she/her/hers)" userId="829506b3-188b-40ef-b775-a5ec767efb4e" providerId="ADAL" clId="{ACCA83CE-F58D-4B7D-9C8F-06B52A7D39EF}" dt="2022-07-15T18:27:05.834" v="1"/>
      <pc:docMkLst>
        <pc:docMk/>
      </pc:docMkLst>
      <pc:sldChg chg="delCm">
        <pc:chgData name="Tori Mirsadjadi (she/her/hers)" userId="829506b3-188b-40ef-b775-a5ec767efb4e" providerId="ADAL" clId="{ACCA83CE-F58D-4B7D-9C8F-06B52A7D39EF}" dt="2022-07-15T18:26:55.547" v="0"/>
        <pc:sldMkLst>
          <pc:docMk/>
          <pc:sldMk cId="0" sldId="278"/>
        </pc:sldMkLst>
      </pc:sldChg>
      <pc:sldChg chg="delCm">
        <pc:chgData name="Tori Mirsadjadi (she/her/hers)" userId="829506b3-188b-40ef-b775-a5ec767efb4e" providerId="ADAL" clId="{ACCA83CE-F58D-4B7D-9C8F-06B52A7D39EF}" dt="2022-07-15T18:27:05.834" v="1"/>
        <pc:sldMkLst>
          <pc:docMk/>
          <pc:sldMk cId="0" sldId="27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6" name="Google Shape;446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Data can be very powerful. What makes it compelling? </a:t>
            </a:r>
            <a:endParaRPr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2" name="Google Shape;472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1200"/>
              <a:t>Have they seen these before? What do they represent? </a:t>
            </a:r>
            <a:r>
              <a:rPr lang="en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story is being told through this visualization? </a:t>
            </a:r>
            <a:endParaRPr sz="12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•"/>
            </a:pPr>
            <a:r>
              <a:rPr lang="en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patterns, relationships, instant insight does it convey? </a:t>
            </a:r>
            <a:endParaRPr sz="12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does the visualization aid our cognition of the data? </a:t>
            </a:r>
            <a:endParaRPr sz="12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does it connect to the viewer?</a:t>
            </a:r>
            <a:endParaRPr sz="12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•"/>
            </a:pPr>
            <a:r>
              <a:rPr lang="en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does it align with who we are...our identities, emotions, interests and values? </a:t>
            </a:r>
            <a:endParaRPr sz="12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other questions does this lead you to ask?</a:t>
            </a:r>
            <a:endParaRPr sz="12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3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65"/>
          <p:cNvSpPr/>
          <p:nvPr/>
        </p:nvSpPr>
        <p:spPr>
          <a:xfrm>
            <a:off x="0" y="6727600"/>
            <a:ext cx="9144000" cy="1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65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5878800" cy="54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51" name="Google Shape;51;p65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66"/>
          <p:cNvSpPr/>
          <p:nvPr/>
        </p:nvSpPr>
        <p:spPr>
          <a:xfrm>
            <a:off x="4572000" y="-33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4" name="Google Shape;54;p66"/>
          <p:cNvCxnSpPr/>
          <p:nvPr/>
        </p:nvCxnSpPr>
        <p:spPr>
          <a:xfrm>
            <a:off x="5029675" y="59940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5" name="Google Shape;55;p66"/>
          <p:cNvSpPr txBox="1">
            <a:spLocks noGrp="1"/>
          </p:cNvSpPr>
          <p:nvPr>
            <p:ph type="title"/>
          </p:nvPr>
        </p:nvSpPr>
        <p:spPr>
          <a:xfrm>
            <a:off x="265500" y="1239033"/>
            <a:ext cx="4045200" cy="23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66"/>
          <p:cNvSpPr txBox="1">
            <a:spLocks noGrp="1"/>
          </p:cNvSpPr>
          <p:nvPr>
            <p:ph type="subTitle" idx="1"/>
          </p:nvPr>
        </p:nvSpPr>
        <p:spPr>
          <a:xfrm>
            <a:off x="265500" y="3692001"/>
            <a:ext cx="4045200" cy="20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endParaRPr/>
          </a:p>
        </p:txBody>
      </p:sp>
      <p:sp>
        <p:nvSpPr>
          <p:cNvPr id="57" name="Google Shape;57;p66"/>
          <p:cNvSpPr txBox="1">
            <a:spLocks noGrp="1"/>
          </p:cNvSpPr>
          <p:nvPr>
            <p:ph type="body" idx="2"/>
          </p:nvPr>
        </p:nvSpPr>
        <p:spPr>
          <a:xfrm>
            <a:off x="4939500" y="965600"/>
            <a:ext cx="3837000" cy="49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66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67"/>
          <p:cNvSpPr txBox="1">
            <a:spLocks noGrp="1"/>
          </p:cNvSpPr>
          <p:nvPr>
            <p:ph type="body" idx="1"/>
          </p:nvPr>
        </p:nvSpPr>
        <p:spPr>
          <a:xfrm>
            <a:off x="319500" y="5625233"/>
            <a:ext cx="5998800" cy="79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>
            <a:endParaRPr/>
          </a:p>
        </p:txBody>
      </p:sp>
      <p:sp>
        <p:nvSpPr>
          <p:cNvPr id="61" name="Google Shape;61;p67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68"/>
          <p:cNvSpPr/>
          <p:nvPr/>
        </p:nvSpPr>
        <p:spPr>
          <a:xfrm>
            <a:off x="0" y="6727600"/>
            <a:ext cx="9144000" cy="1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68"/>
          <p:cNvSpPr txBox="1">
            <a:spLocks noGrp="1"/>
          </p:cNvSpPr>
          <p:nvPr>
            <p:ph type="title" hasCustomPrompt="1"/>
          </p:nvPr>
        </p:nvSpPr>
        <p:spPr>
          <a:xfrm>
            <a:off x="311700" y="1276167"/>
            <a:ext cx="8520600" cy="283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5" name="Google Shape;65;p68"/>
          <p:cNvSpPr txBox="1">
            <a:spLocks noGrp="1"/>
          </p:cNvSpPr>
          <p:nvPr>
            <p:ph type="body" idx="1"/>
          </p:nvPr>
        </p:nvSpPr>
        <p:spPr>
          <a:xfrm>
            <a:off x="311700" y="4216000"/>
            <a:ext cx="8520600" cy="14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6" name="Google Shape;66;p68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>
  <p:cSld name="TITLE_1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69"/>
          <p:cNvSpPr/>
          <p:nvPr/>
        </p:nvSpPr>
        <p:spPr>
          <a:xfrm>
            <a:off x="-5132" y="2059011"/>
            <a:ext cx="9146700" cy="1828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69" name="Google Shape;69;p69"/>
          <p:cNvSpPr txBox="1">
            <a:spLocks noGrp="1"/>
          </p:cNvSpPr>
          <p:nvPr>
            <p:ph type="title"/>
          </p:nvPr>
        </p:nvSpPr>
        <p:spPr>
          <a:xfrm>
            <a:off x="274319" y="2166364"/>
            <a:ext cx="8603700" cy="17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99BDD"/>
              </a:buClr>
              <a:buSzPts val="4500"/>
              <a:buFont typeface="Corbel"/>
              <a:buNone/>
              <a:defRPr sz="4500"/>
            </a:lvl1pPr>
            <a:lvl2pPr lvl="1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99BDD"/>
              </a:buClr>
              <a:buSzPts val="1400"/>
              <a:buNone/>
              <a:defRPr/>
            </a:lvl2pPr>
            <a:lvl3pPr lvl="2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99BDD"/>
              </a:buClr>
              <a:buSzPts val="1400"/>
              <a:buNone/>
              <a:defRPr/>
            </a:lvl3pPr>
            <a:lvl4pPr lvl="3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99BDD"/>
              </a:buClr>
              <a:buSzPts val="1400"/>
              <a:buNone/>
              <a:defRPr/>
            </a:lvl4pPr>
            <a:lvl5pPr lvl="4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99BDD"/>
              </a:buClr>
              <a:buSzPts val="1400"/>
              <a:buNone/>
              <a:defRPr/>
            </a:lvl5pPr>
            <a:lvl6pPr lvl="5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99BDD"/>
              </a:buClr>
              <a:buSzPts val="1400"/>
              <a:buNone/>
              <a:defRPr/>
            </a:lvl6pPr>
            <a:lvl7pPr lvl="6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99BDD"/>
              </a:buClr>
              <a:buSzPts val="1400"/>
              <a:buNone/>
              <a:defRPr/>
            </a:lvl7pPr>
            <a:lvl8pPr lvl="7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99BDD"/>
              </a:buClr>
              <a:buSzPts val="1400"/>
              <a:buNone/>
              <a:defRPr/>
            </a:lvl8pPr>
            <a:lvl9pPr lvl="8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99BDD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69"/>
          <p:cNvSpPr txBox="1">
            <a:spLocks noGrp="1"/>
          </p:cNvSpPr>
          <p:nvPr>
            <p:ph type="body" idx="1"/>
          </p:nvPr>
        </p:nvSpPr>
        <p:spPr>
          <a:xfrm>
            <a:off x="1143000" y="3996249"/>
            <a:ext cx="6858000" cy="13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Corbel"/>
              <a:buNone/>
              <a:defRPr sz="1500"/>
            </a:lvl1pPr>
            <a:lvl2pPr marL="914400" lvl="1" indent="-228600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Corbel"/>
              <a:buNone/>
              <a:defRPr sz="1500"/>
            </a:lvl2pPr>
            <a:lvl3pPr marL="1371600" lvl="2" indent="-228600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Corbel"/>
              <a:buNone/>
              <a:defRPr sz="1500"/>
            </a:lvl3pPr>
            <a:lvl4pPr marL="1828800" lvl="3" indent="-228600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Corbel"/>
              <a:buNone/>
              <a:defRPr sz="1500"/>
            </a:lvl4pPr>
            <a:lvl5pPr marL="2286000" lvl="4" indent="-228600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Corbel"/>
              <a:buNone/>
              <a:defRPr sz="1500"/>
            </a:lvl5pPr>
            <a:lvl6pPr marL="2743200" lvl="5" indent="-3175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1" name="Google Shape;71;p69"/>
          <p:cNvSpPr txBox="1">
            <a:spLocks noGrp="1"/>
          </p:cNvSpPr>
          <p:nvPr>
            <p:ph type="sldNum" idx="12"/>
          </p:nvPr>
        </p:nvSpPr>
        <p:spPr>
          <a:xfrm>
            <a:off x="7994194" y="6470796"/>
            <a:ext cx="192300" cy="26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Corbel"/>
              <a:buNone/>
              <a:defRPr sz="9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Corbel"/>
              <a:buNone/>
              <a:defRPr sz="9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Corbel"/>
              <a:buNone/>
              <a:defRPr sz="9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Corbel"/>
              <a:buNone/>
              <a:defRPr sz="9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Corbel"/>
              <a:buNone/>
              <a:defRPr sz="9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Corbel"/>
              <a:buNone/>
              <a:defRPr sz="9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Corbel"/>
              <a:buNone/>
              <a:defRPr sz="9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Corbel"/>
              <a:buNone/>
              <a:defRPr sz="9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Corbel"/>
              <a:buNone/>
              <a:defRPr sz="9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>
              <a:solidFill>
                <a:schemeClr val="dk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_AND_BODY_1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54"/>
          <p:cNvSpPr txBox="1">
            <a:spLocks noGrp="1"/>
          </p:cNvSpPr>
          <p:nvPr>
            <p:ph type="title"/>
          </p:nvPr>
        </p:nvSpPr>
        <p:spPr>
          <a:xfrm>
            <a:off x="902189" y="284175"/>
            <a:ext cx="7338300" cy="15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ctr" anchorCtr="0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99BDD"/>
              </a:buClr>
              <a:buSzPts val="1400"/>
              <a:buNone/>
              <a:defRPr/>
            </a:lvl1pPr>
            <a:lvl2pPr lvl="1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99BDD"/>
              </a:buClr>
              <a:buSzPts val="1400"/>
              <a:buNone/>
              <a:defRPr/>
            </a:lvl2pPr>
            <a:lvl3pPr lvl="2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99BDD"/>
              </a:buClr>
              <a:buSzPts val="1400"/>
              <a:buNone/>
              <a:defRPr/>
            </a:lvl3pPr>
            <a:lvl4pPr lvl="3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99BDD"/>
              </a:buClr>
              <a:buSzPts val="1400"/>
              <a:buNone/>
              <a:defRPr/>
            </a:lvl4pPr>
            <a:lvl5pPr lvl="4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99BDD"/>
              </a:buClr>
              <a:buSzPts val="1400"/>
              <a:buNone/>
              <a:defRPr/>
            </a:lvl5pPr>
            <a:lvl6pPr lvl="5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99BDD"/>
              </a:buClr>
              <a:buSzPts val="1400"/>
              <a:buNone/>
              <a:defRPr/>
            </a:lvl6pPr>
            <a:lvl7pPr lvl="6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99BDD"/>
              </a:buClr>
              <a:buSzPts val="1400"/>
              <a:buNone/>
              <a:defRPr/>
            </a:lvl7pPr>
            <a:lvl8pPr lvl="7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99BDD"/>
              </a:buClr>
              <a:buSzPts val="1400"/>
              <a:buNone/>
              <a:defRPr/>
            </a:lvl8pPr>
            <a:lvl9pPr lvl="8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99BDD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54"/>
          <p:cNvSpPr txBox="1">
            <a:spLocks noGrp="1"/>
          </p:cNvSpPr>
          <p:nvPr>
            <p:ph type="sldNum" idx="12"/>
          </p:nvPr>
        </p:nvSpPr>
        <p:spPr>
          <a:xfrm>
            <a:off x="7994194" y="6470796"/>
            <a:ext cx="192300" cy="26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Corbel"/>
              <a:buNone/>
              <a:defRPr sz="9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Corbel"/>
              <a:buNone/>
              <a:defRPr sz="9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Corbel"/>
              <a:buNone/>
              <a:defRPr sz="9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Corbel"/>
              <a:buNone/>
              <a:defRPr sz="9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Corbel"/>
              <a:buNone/>
              <a:defRPr sz="9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Corbel"/>
              <a:buNone/>
              <a:defRPr sz="9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Corbel"/>
              <a:buNone/>
              <a:defRPr sz="9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Corbel"/>
              <a:buNone/>
              <a:defRPr sz="9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Corbel"/>
              <a:buNone/>
              <a:defRPr sz="9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>
              <a:solidFill>
                <a:schemeClr val="dk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5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5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marL="914400" lvl="1" indent="-34290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marL="1371600" lvl="2" indent="-34290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marL="1828800" lvl="3" indent="-34290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marL="2286000" lvl="4" indent="-34290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marL="3200400" lvl="6" indent="-3429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marL="4114800" lvl="8" indent="-34290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55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Google Shape;18;p5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Google Shape;19;p5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9"/>
          <p:cNvSpPr/>
          <p:nvPr/>
        </p:nvSpPr>
        <p:spPr>
          <a:xfrm>
            <a:off x="2744013" y="1008933"/>
            <a:ext cx="1081625" cy="1499896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lt2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22" name="Google Shape;22;p59"/>
          <p:cNvSpPr/>
          <p:nvPr/>
        </p:nvSpPr>
        <p:spPr>
          <a:xfrm rot="10800000">
            <a:off x="5318350" y="4355671"/>
            <a:ext cx="1081625" cy="1499896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lt2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23" name="Google Shape;23;p59"/>
          <p:cNvSpPr txBox="1">
            <a:spLocks noGrp="1"/>
          </p:cNvSpPr>
          <p:nvPr>
            <p:ph type="ctrTitle"/>
          </p:nvPr>
        </p:nvSpPr>
        <p:spPr>
          <a:xfrm>
            <a:off x="3044700" y="1925674"/>
            <a:ext cx="3054600" cy="20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9"/>
          <p:cNvSpPr txBox="1">
            <a:spLocks noGrp="1"/>
          </p:cNvSpPr>
          <p:nvPr>
            <p:ph type="subTitle" idx="1"/>
          </p:nvPr>
        </p:nvSpPr>
        <p:spPr>
          <a:xfrm>
            <a:off x="3044700" y="4155440"/>
            <a:ext cx="3054600" cy="9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endParaRPr/>
          </a:p>
        </p:txBody>
      </p:sp>
      <p:sp>
        <p:nvSpPr>
          <p:cNvPr id="25" name="Google Shape;25;p59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0"/>
          <p:cNvSpPr/>
          <p:nvPr/>
        </p:nvSpPr>
        <p:spPr>
          <a:xfrm flipH="1">
            <a:off x="7595938" y="613633"/>
            <a:ext cx="1081625" cy="1499896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lt2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28" name="Google Shape;28;p60"/>
          <p:cNvSpPr/>
          <p:nvPr/>
        </p:nvSpPr>
        <p:spPr>
          <a:xfrm rot="10800000" flipH="1">
            <a:off x="466425" y="4744471"/>
            <a:ext cx="1081625" cy="1499896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lt2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29" name="Google Shape;29;p60"/>
          <p:cNvSpPr txBox="1">
            <a:spLocks noGrp="1"/>
          </p:cNvSpPr>
          <p:nvPr>
            <p:ph type="title"/>
          </p:nvPr>
        </p:nvSpPr>
        <p:spPr>
          <a:xfrm>
            <a:off x="773700" y="2408600"/>
            <a:ext cx="7596600" cy="204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0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1"/>
          <p:cNvSpPr/>
          <p:nvPr/>
        </p:nvSpPr>
        <p:spPr>
          <a:xfrm>
            <a:off x="0" y="6727600"/>
            <a:ext cx="9144000" cy="1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p61"/>
          <p:cNvSpPr txBox="1">
            <a:spLocks noGrp="1"/>
          </p:cNvSpPr>
          <p:nvPr>
            <p:ph type="title"/>
          </p:nvPr>
        </p:nvSpPr>
        <p:spPr>
          <a:xfrm>
            <a:off x="311700" y="421233"/>
            <a:ext cx="8520600" cy="11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1"/>
          <p:cNvSpPr txBox="1">
            <a:spLocks noGrp="1"/>
          </p:cNvSpPr>
          <p:nvPr>
            <p:ph type="body" idx="1"/>
          </p:nvPr>
        </p:nvSpPr>
        <p:spPr>
          <a:xfrm>
            <a:off x="311700" y="1633633"/>
            <a:ext cx="8520600" cy="44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5" name="Google Shape;35;p61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2"/>
          <p:cNvSpPr txBox="1">
            <a:spLocks noGrp="1"/>
          </p:cNvSpPr>
          <p:nvPr>
            <p:ph type="title"/>
          </p:nvPr>
        </p:nvSpPr>
        <p:spPr>
          <a:xfrm>
            <a:off x="311700" y="421233"/>
            <a:ext cx="8520600" cy="11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2"/>
          <p:cNvSpPr txBox="1">
            <a:spLocks noGrp="1"/>
          </p:cNvSpPr>
          <p:nvPr>
            <p:ph type="body" idx="1"/>
          </p:nvPr>
        </p:nvSpPr>
        <p:spPr>
          <a:xfrm>
            <a:off x="311700" y="1633633"/>
            <a:ext cx="3999900" cy="44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9" name="Google Shape;39;p62"/>
          <p:cNvSpPr txBox="1">
            <a:spLocks noGrp="1"/>
          </p:cNvSpPr>
          <p:nvPr>
            <p:ph type="body" idx="2"/>
          </p:nvPr>
        </p:nvSpPr>
        <p:spPr>
          <a:xfrm>
            <a:off x="4832400" y="1633633"/>
            <a:ext cx="3999900" cy="44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0" name="Google Shape;40;p62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3"/>
          <p:cNvSpPr txBox="1">
            <a:spLocks noGrp="1"/>
          </p:cNvSpPr>
          <p:nvPr>
            <p:ph type="title"/>
          </p:nvPr>
        </p:nvSpPr>
        <p:spPr>
          <a:xfrm>
            <a:off x="311700" y="421233"/>
            <a:ext cx="8520600" cy="11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3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4"/>
          <p:cNvSpPr txBox="1">
            <a:spLocks noGrp="1"/>
          </p:cNvSpPr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46" name="Google Shape;46;p64"/>
          <p:cNvSpPr txBox="1">
            <a:spLocks noGrp="1"/>
          </p:cNvSpPr>
          <p:nvPr>
            <p:ph type="body" idx="1"/>
          </p:nvPr>
        </p:nvSpPr>
        <p:spPr>
          <a:xfrm>
            <a:off x="311700" y="1865867"/>
            <a:ext cx="2808000" cy="371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7" name="Google Shape;47;p64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lux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2"/>
          <p:cNvSpPr txBox="1">
            <a:spLocks noGrp="1"/>
          </p:cNvSpPr>
          <p:nvPr>
            <p:ph type="title"/>
          </p:nvPr>
        </p:nvSpPr>
        <p:spPr>
          <a:xfrm>
            <a:off x="311700" y="421233"/>
            <a:ext cx="8520600" cy="11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endParaRPr/>
          </a:p>
        </p:txBody>
      </p:sp>
      <p:sp>
        <p:nvSpPr>
          <p:cNvPr id="7" name="Google Shape;7;p52"/>
          <p:cNvSpPr txBox="1">
            <a:spLocks noGrp="1"/>
          </p:cNvSpPr>
          <p:nvPr>
            <p:ph type="body" idx="1"/>
          </p:nvPr>
        </p:nvSpPr>
        <p:spPr>
          <a:xfrm>
            <a:off x="311700" y="1633633"/>
            <a:ext cx="8520600" cy="44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52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gif"/><Relationship Id="rId4" Type="http://schemas.openxmlformats.org/officeDocument/2006/relationships/hyperlink" Target="https://creativecommons.org/licenses/by-sa/4.0/deed.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35"/>
          <p:cNvSpPr txBox="1">
            <a:spLocks noGrp="1"/>
          </p:cNvSpPr>
          <p:nvPr>
            <p:ph type="title"/>
          </p:nvPr>
        </p:nvSpPr>
        <p:spPr>
          <a:xfrm>
            <a:off x="826650" y="2375525"/>
            <a:ext cx="7338300" cy="21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6000" b="1" dirty="0">
                <a:solidFill>
                  <a:schemeClr val="tx1"/>
                </a:solidFill>
                <a:latin typeface="+mj-lt"/>
              </a:rPr>
              <a:t>More</a:t>
            </a:r>
            <a:endParaRPr sz="6000" b="1" dirty="0">
              <a:solidFill>
                <a:schemeClr val="tx1"/>
              </a:solidFill>
              <a:latin typeface="+mj-lt"/>
            </a:endParaRPr>
          </a:p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6000" b="1" dirty="0">
                <a:solidFill>
                  <a:schemeClr val="tx1"/>
                </a:solidFill>
                <a:latin typeface="+mj-lt"/>
              </a:rPr>
              <a:t>Examples of </a:t>
            </a:r>
            <a:endParaRPr sz="6000" b="1" dirty="0">
              <a:solidFill>
                <a:schemeClr val="tx1"/>
              </a:solidFill>
              <a:latin typeface="+mj-lt"/>
            </a:endParaRPr>
          </a:p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6000" b="1" dirty="0">
                <a:solidFill>
                  <a:schemeClr val="tx1"/>
                </a:solidFill>
                <a:latin typeface="+mj-lt"/>
              </a:rPr>
              <a:t>Data Visualization</a:t>
            </a:r>
            <a:endParaRPr sz="6000" b="1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6" name="Google Shape;476;p39"/>
          <p:cNvPicPr preferRelativeResize="0"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13" y="1965713"/>
            <a:ext cx="4318887" cy="3294442"/>
          </a:xfrm>
          <a:prstGeom prst="rect">
            <a:avLst/>
          </a:prstGeom>
          <a:noFill/>
          <a:ln>
            <a:noFill/>
          </a:ln>
        </p:spPr>
      </p:pic>
      <p:sp>
        <p:nvSpPr>
          <p:cNvPr id="478" name="Google Shape;478;p39"/>
          <p:cNvSpPr/>
          <p:nvPr/>
        </p:nvSpPr>
        <p:spPr>
          <a:xfrm>
            <a:off x="5877500" y="5892025"/>
            <a:ext cx="1761600" cy="6813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479" name="Google Shape;479;p39"/>
          <p:cNvSpPr txBox="1"/>
          <p:nvPr/>
        </p:nvSpPr>
        <p:spPr>
          <a:xfrm>
            <a:off x="805950" y="274650"/>
            <a:ext cx="7532100" cy="8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" sz="4400" b="1" i="0" u="none" strike="noStrike" cap="none" dirty="0">
                <a:solidFill>
                  <a:srgbClr val="FFFFFF"/>
                </a:solidFill>
                <a:latin typeface="+mj-lt"/>
                <a:ea typeface="Open Sans"/>
                <a:cs typeface="Open Sans"/>
                <a:sym typeface="Open Sans"/>
              </a:rPr>
              <a:t>What do these represent?</a:t>
            </a:r>
            <a:r>
              <a:rPr lang="en" sz="2100" b="0" i="0" u="none" strike="noStrike" cap="none" dirty="0">
                <a:solidFill>
                  <a:srgbClr val="000000"/>
                </a:solidFill>
                <a:latin typeface="+mj-lt"/>
                <a:ea typeface="Open Sans"/>
                <a:cs typeface="Open Sans"/>
                <a:sym typeface="Open Sans"/>
              </a:rPr>
              <a:t>?</a:t>
            </a:r>
            <a:endParaRPr sz="2100" b="0" i="0" u="none" strike="noStrike" cap="none" dirty="0">
              <a:solidFill>
                <a:srgbClr val="000000"/>
              </a:solidFill>
              <a:latin typeface="+mj-lt"/>
              <a:ea typeface="Open Sans"/>
              <a:cs typeface="Open Sans"/>
              <a:sym typeface="Open Sans"/>
            </a:endParaRPr>
          </a:p>
        </p:txBody>
      </p:sp>
      <p:sp>
        <p:nvSpPr>
          <p:cNvPr id="480" name="Google Shape;480;p39"/>
          <p:cNvSpPr txBox="1"/>
          <p:nvPr/>
        </p:nvSpPr>
        <p:spPr>
          <a:xfrm>
            <a:off x="4922400" y="6439800"/>
            <a:ext cx="4104900" cy="37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FFFFFF"/>
                </a:solidFill>
                <a:latin typeface="+mj-lt"/>
                <a:ea typeface="Arial"/>
                <a:cs typeface="Arial"/>
                <a:sym typeface="Arial"/>
              </a:rPr>
              <a:t>https://en.wikipedia.org/wiki/Cortical_homunculus</a:t>
            </a:r>
            <a:endParaRPr sz="1400" b="0" i="0" u="none" strike="noStrike" cap="none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481" name="Google Shape;481;p39"/>
          <p:cNvSpPr txBox="1"/>
          <p:nvPr/>
        </p:nvSpPr>
        <p:spPr>
          <a:xfrm>
            <a:off x="6897600" y="6126300"/>
            <a:ext cx="2068200" cy="37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FFFFFF"/>
                </a:solidFill>
                <a:latin typeface="+mj-lt"/>
                <a:ea typeface="Arial"/>
                <a:cs typeface="Arial"/>
                <a:sym typeface="Arial"/>
              </a:rPr>
              <a:t>Dr. Wilder Penfield et al</a:t>
            </a:r>
            <a:endParaRPr sz="1400" b="0" i="0" u="none" strike="noStrike" cap="none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482" name="Google Shape;482;p39"/>
          <p:cNvSpPr txBox="1"/>
          <p:nvPr/>
        </p:nvSpPr>
        <p:spPr>
          <a:xfrm>
            <a:off x="0" y="5991125"/>
            <a:ext cx="4662300" cy="8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FFFFFF"/>
                </a:solidFill>
                <a:latin typeface="+mj-lt"/>
                <a:ea typeface="Arial"/>
                <a:cs typeface="Arial"/>
                <a:sym typeface="Arial"/>
              </a:rPr>
              <a:t>Article (1937) introducing: https://citeseerx.ist.psu.edu/viewdoc/download?doi=10.1.1.873.4232&amp;rep=rep1&amp;type=pdf</a:t>
            </a:r>
            <a:endParaRPr sz="1400" b="0" i="0" u="none" strike="noStrike" cap="none">
              <a:solidFill>
                <a:srgbClr val="FFFFFF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8CCE8E20-56E7-2013-3063-5900B6C8FC0D}"/>
              </a:ext>
            </a:extLst>
          </p:cNvPr>
          <p:cNvSpPr txBox="1"/>
          <p:nvPr/>
        </p:nvSpPr>
        <p:spPr>
          <a:xfrm>
            <a:off x="3116130" y="5434265"/>
            <a:ext cx="3363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Source: 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Created by Mpj29. CC BY-SA 4.0</a:t>
            </a:r>
          </a:p>
          <a:p>
            <a:r>
              <a:rPr lang="en-US" sz="1000" u="sng" dirty="0">
                <a:solidFill>
                  <a:schemeClr val="bg1">
                    <a:lumMod val="75000"/>
                  </a:schemeClr>
                </a:solidFill>
                <a:effectLst/>
                <a:latin typeface="+mj-lt"/>
                <a:ea typeface="Times New Roman" panose="02020603050405020304" pitchFamily="18" charset="0"/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https://creativecommons.org/licenses/by-sa/4.0/deed.en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131" y="1830577"/>
            <a:ext cx="3138783" cy="364880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129</Words>
  <Application>Microsoft Office PowerPoint</Application>
  <PresentationFormat>On-screen Show (4:3)</PresentationFormat>
  <Paragraphs>16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</vt:lpstr>
      <vt:lpstr>Economica</vt:lpstr>
      <vt:lpstr>Open Sans</vt:lpstr>
      <vt:lpstr>Times New Roman</vt:lpstr>
      <vt:lpstr>Raleway</vt:lpstr>
      <vt:lpstr>Calibri</vt:lpstr>
      <vt:lpstr>Corbel</vt:lpstr>
      <vt:lpstr>Luxe</vt:lpstr>
      <vt:lpstr>More Examples of  Data Visualization</vt:lpstr>
      <vt:lpstr>Slide 2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Tori Mirsadjadi (she/her/hers)</dc:creator>
  <cp:lastModifiedBy>conv</cp:lastModifiedBy>
  <cp:revision>28</cp:revision>
  <dcterms:modified xsi:type="dcterms:W3CDTF">2022-08-02T05:28:16Z</dcterms:modified>
</cp:coreProperties>
</file>