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4" r:id="rId4"/>
    <p:sldId id="267" r:id="rId5"/>
    <p:sldId id="270" r:id="rId6"/>
    <p:sldId id="271" r:id="rId7"/>
    <p:sldId id="273" r:id="rId8"/>
  </p:sldIdLst>
  <p:sldSz cx="213360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798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EBE2C1-C776-62F1-E523-9E5B5EC79800}" name="Tori Mirsadjadi (she/her/hers)" initials="TM(" userId="S::Tori.Mirsadjadi@sagepub.com::829506b3-188b-40ef-b775-a5ec767efb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13"/>
  </p:normalViewPr>
  <p:slideViewPr>
    <p:cSldViewPr snapToGrid="0" snapToObjects="1">
      <p:cViewPr varScale="1">
        <p:scale>
          <a:sx n="54" d="100"/>
          <a:sy n="54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Mirsadjadi (she/her/hers)" userId="829506b3-188b-40ef-b775-a5ec767efb4e" providerId="ADAL" clId="{7A30C997-3AEF-4CEE-9E18-7D4E65719623}"/>
    <pc:docChg chg="">
      <pc:chgData name="Tori Mirsadjadi (she/her/hers)" userId="829506b3-188b-40ef-b775-a5ec767efb4e" providerId="ADAL" clId="{7A30C997-3AEF-4CEE-9E18-7D4E65719623}" dt="2022-06-08T23:00:55.768" v="0"/>
      <pc:docMkLst>
        <pc:docMk/>
      </pc:docMkLst>
      <pc:sldChg chg="addCm">
        <pc:chgData name="Tori Mirsadjadi (she/her/hers)" userId="829506b3-188b-40ef-b775-a5ec767efb4e" providerId="ADAL" clId="{7A30C997-3AEF-4CEE-9E18-7D4E65719623}" dt="2022-06-08T23:00:55.768" v="0"/>
        <pc:sldMkLst>
          <pc:docMk/>
          <pc:sldMk cId="0" sldId="271"/>
        </pc:sldMkLst>
      </pc:sldChg>
    </pc:docChg>
  </pc:docChgLst>
  <pc:docChgLst>
    <pc:chgData name="Tori Mirsadjadi (she/her/hers)" userId="829506b3-188b-40ef-b775-a5ec767efb4e" providerId="ADAL" clId="{78B00FC1-B584-400D-A789-14E4A34ABE93}"/>
    <pc:docChg chg="">
      <pc:chgData name="Tori Mirsadjadi (she/her/hers)" userId="829506b3-188b-40ef-b775-a5ec767efb4e" providerId="ADAL" clId="{78B00FC1-B584-400D-A789-14E4A34ABE93}" dt="2022-07-08T15:45:26.035" v="1"/>
      <pc:docMkLst>
        <pc:docMk/>
      </pc:docMkLst>
      <pc:sldChg chg="addCm modCm">
        <pc:chgData name="Tori Mirsadjadi (she/her/hers)" userId="829506b3-188b-40ef-b775-a5ec767efb4e" providerId="ADAL" clId="{78B00FC1-B584-400D-A789-14E4A34ABE93}" dt="2022-07-08T15:45:26.035" v="1"/>
        <pc:sldMkLst>
          <pc:docMk/>
          <pc:sldMk cId="0" sldId="267"/>
        </pc:sldMkLst>
      </pc:sldChg>
    </pc:docChg>
  </pc:docChgLst>
  <pc:docChgLst>
    <pc:chgData name="Tori Mirsadjadi (she/her/hers)" userId="829506b3-188b-40ef-b775-a5ec767efb4e" providerId="ADAL" clId="{9AD456CA-DBF9-41DF-A88B-BA859F351B22}"/>
    <pc:docChg chg="modSld">
      <pc:chgData name="Tori Mirsadjadi (she/her/hers)" userId="829506b3-188b-40ef-b775-a5ec767efb4e" providerId="ADAL" clId="{9AD456CA-DBF9-41DF-A88B-BA859F351B22}" dt="2022-04-02T05:58:06.596" v="7" actId="20577"/>
      <pc:docMkLst>
        <pc:docMk/>
      </pc:docMkLst>
      <pc:sldChg chg="modSp mod">
        <pc:chgData name="Tori Mirsadjadi (she/her/hers)" userId="829506b3-188b-40ef-b775-a5ec767efb4e" providerId="ADAL" clId="{9AD456CA-DBF9-41DF-A88B-BA859F351B22}" dt="2022-04-02T05:58:06.596" v="7" actId="20577"/>
        <pc:sldMkLst>
          <pc:docMk/>
          <pc:sldMk cId="0" sldId="265"/>
        </pc:sldMkLst>
        <pc:spChg chg="mod">
          <ac:chgData name="Tori Mirsadjadi (she/her/hers)" userId="829506b3-188b-40ef-b775-a5ec767efb4e" providerId="ADAL" clId="{9AD456CA-DBF9-41DF-A88B-BA859F351B22}" dt="2022-04-02T05:58:06.596" v="7" actId="20577"/>
          <ac:spMkLst>
            <pc:docMk/>
            <pc:sldMk cId="0" sldId="265"/>
            <ac:spMk id="4" creationId="{B658380C-CED2-4CF1-847B-64EF5536FE63}"/>
          </ac:spMkLst>
        </pc:spChg>
      </pc:sldChg>
    </pc:docChg>
  </pc:docChgLst>
  <pc:docChgLst>
    <pc:chgData name="Tori Mirsadjadi (she/her/hers)" userId="829506b3-188b-40ef-b775-a5ec767efb4e" providerId="ADAL" clId="{01F39C4D-DE92-4052-B6E3-642B794F0347}"/>
    <pc:docChg chg="undo custSel modSld">
      <pc:chgData name="Tori Mirsadjadi (she/her/hers)" userId="829506b3-188b-40ef-b775-a5ec767efb4e" providerId="ADAL" clId="{01F39C4D-DE92-4052-B6E3-642B794F0347}" dt="2022-04-28T20:25:56.097" v="18" actId="113"/>
      <pc:docMkLst>
        <pc:docMk/>
      </pc:docMkLst>
      <pc:sldChg chg="addSp modSp mod">
        <pc:chgData name="Tori Mirsadjadi (she/her/hers)" userId="829506b3-188b-40ef-b775-a5ec767efb4e" providerId="ADAL" clId="{01F39C4D-DE92-4052-B6E3-642B794F0347}" dt="2022-04-28T20:24:36.821" v="7" actId="1076"/>
        <pc:sldMkLst>
          <pc:docMk/>
          <pc:sldMk cId="0" sldId="261"/>
        </pc:sldMkLst>
        <pc:spChg chg="add mod">
          <ac:chgData name="Tori Mirsadjadi (she/her/hers)" userId="829506b3-188b-40ef-b775-a5ec767efb4e" providerId="ADAL" clId="{01F39C4D-DE92-4052-B6E3-642B794F0347}" dt="2022-04-28T20:24:36.821" v="7" actId="1076"/>
          <ac:spMkLst>
            <pc:docMk/>
            <pc:sldMk cId="0" sldId="261"/>
            <ac:spMk id="2" creationId="{B6D01322-9904-0268-C982-3029E578FD44}"/>
          </ac:spMkLst>
        </pc:spChg>
      </pc:sldChg>
      <pc:sldChg chg="addSp modSp mod">
        <pc:chgData name="Tori Mirsadjadi (she/her/hers)" userId="829506b3-188b-40ef-b775-a5ec767efb4e" providerId="ADAL" clId="{01F39C4D-DE92-4052-B6E3-642B794F0347}" dt="2022-04-28T20:25:02.576" v="14" actId="113"/>
        <pc:sldMkLst>
          <pc:docMk/>
          <pc:sldMk cId="0" sldId="263"/>
        </pc:sldMkLst>
        <pc:spChg chg="add mod">
          <ac:chgData name="Tori Mirsadjadi (she/her/hers)" userId="829506b3-188b-40ef-b775-a5ec767efb4e" providerId="ADAL" clId="{01F39C4D-DE92-4052-B6E3-642B794F0347}" dt="2022-04-28T20:25:02.576" v="14" actId="113"/>
          <ac:spMkLst>
            <pc:docMk/>
            <pc:sldMk cId="0" sldId="263"/>
            <ac:spMk id="2" creationId="{6E6D2AC7-F7E0-E037-9751-545B004BFF45}"/>
          </ac:spMkLst>
        </pc:spChg>
      </pc:sldChg>
      <pc:sldChg chg="addSp modSp mod">
        <pc:chgData name="Tori Mirsadjadi (she/her/hers)" userId="829506b3-188b-40ef-b775-a5ec767efb4e" providerId="ADAL" clId="{01F39C4D-DE92-4052-B6E3-642B794F0347}" dt="2022-04-28T20:25:56.097" v="18" actId="113"/>
        <pc:sldMkLst>
          <pc:docMk/>
          <pc:sldMk cId="0" sldId="265"/>
        </pc:sldMkLst>
        <pc:spChg chg="add mod">
          <ac:chgData name="Tori Mirsadjadi (she/her/hers)" userId="829506b3-188b-40ef-b775-a5ec767efb4e" providerId="ADAL" clId="{01F39C4D-DE92-4052-B6E3-642B794F0347}" dt="2022-04-28T20:25:56.097" v="18" actId="113"/>
          <ac:spMkLst>
            <pc:docMk/>
            <pc:sldMk cId="0" sldId="265"/>
            <ac:spMk id="2" creationId="{D610B6C7-C5EF-5455-897C-7301169AC9DA}"/>
          </ac:spMkLst>
        </pc:spChg>
      </pc:sldChg>
    </pc:docChg>
  </pc:docChgLst>
  <pc:docChgLst>
    <pc:chgData name="Tori Mirsadjadi (she/her/hers)" userId="829506b3-188b-40ef-b775-a5ec767efb4e" providerId="ADAL" clId="{76E1A17E-48CE-4DA2-A0E7-790ADD5FB8F5}"/>
    <pc:docChg chg="custSel modSld">
      <pc:chgData name="Tori Mirsadjadi (she/her/hers)" userId="829506b3-188b-40ef-b775-a5ec767efb4e" providerId="ADAL" clId="{76E1A17E-48CE-4DA2-A0E7-790ADD5FB8F5}" dt="2022-06-02T00:48:51.348" v="85" actId="1076"/>
      <pc:docMkLst>
        <pc:docMk/>
      </pc:docMkLst>
      <pc:sldChg chg="modSp mod">
        <pc:chgData name="Tori Mirsadjadi (she/her/hers)" userId="829506b3-188b-40ef-b775-a5ec767efb4e" providerId="ADAL" clId="{76E1A17E-48CE-4DA2-A0E7-790ADD5FB8F5}" dt="2022-06-02T00:41:40.125" v="7" actId="6549"/>
        <pc:sldMkLst>
          <pc:docMk/>
          <pc:sldMk cId="0" sldId="264"/>
        </pc:sldMkLst>
        <pc:spChg chg="mod">
          <ac:chgData name="Tori Mirsadjadi (she/her/hers)" userId="829506b3-188b-40ef-b775-a5ec767efb4e" providerId="ADAL" clId="{76E1A17E-48CE-4DA2-A0E7-790ADD5FB8F5}" dt="2022-06-02T00:41:40.125" v="7" actId="6549"/>
          <ac:spMkLst>
            <pc:docMk/>
            <pc:sldMk cId="0" sldId="264"/>
            <ac:spMk id="153" creationId="{00000000-0000-0000-0000-000000000000}"/>
          </ac:spMkLst>
        </pc:spChg>
      </pc:sldChg>
      <pc:sldChg chg="modSp mod">
        <pc:chgData name="Tori Mirsadjadi (she/her/hers)" userId="829506b3-188b-40ef-b775-a5ec767efb4e" providerId="ADAL" clId="{76E1A17E-48CE-4DA2-A0E7-790ADD5FB8F5}" dt="2022-06-02T00:42:15.618" v="17" actId="20577"/>
        <pc:sldMkLst>
          <pc:docMk/>
          <pc:sldMk cId="0" sldId="267"/>
        </pc:sldMkLst>
        <pc:spChg chg="mod">
          <ac:chgData name="Tori Mirsadjadi (she/her/hers)" userId="829506b3-188b-40ef-b775-a5ec767efb4e" providerId="ADAL" clId="{76E1A17E-48CE-4DA2-A0E7-790ADD5FB8F5}" dt="2022-06-02T00:42:15.618" v="17" actId="20577"/>
          <ac:spMkLst>
            <pc:docMk/>
            <pc:sldMk cId="0" sldId="267"/>
            <ac:spMk id="166" creationId="{00000000-0000-0000-0000-000000000000}"/>
          </ac:spMkLst>
        </pc:spChg>
      </pc:sldChg>
      <pc:sldChg chg="modSp mod">
        <pc:chgData name="Tori Mirsadjadi (she/her/hers)" userId="829506b3-188b-40ef-b775-a5ec767efb4e" providerId="ADAL" clId="{76E1A17E-48CE-4DA2-A0E7-790ADD5FB8F5}" dt="2022-06-02T00:42:21.930" v="19" actId="20577"/>
        <pc:sldMkLst>
          <pc:docMk/>
          <pc:sldMk cId="0" sldId="270"/>
        </pc:sldMkLst>
        <pc:spChg chg="mod">
          <ac:chgData name="Tori Mirsadjadi (she/her/hers)" userId="829506b3-188b-40ef-b775-a5ec767efb4e" providerId="ADAL" clId="{76E1A17E-48CE-4DA2-A0E7-790ADD5FB8F5}" dt="2022-06-02T00:42:21.930" v="19" actId="20577"/>
          <ac:spMkLst>
            <pc:docMk/>
            <pc:sldMk cId="0" sldId="270"/>
            <ac:spMk id="5" creationId="{97F01BA8-9E28-7946-972B-F47852A3CEBC}"/>
          </ac:spMkLst>
        </pc:spChg>
      </pc:sldChg>
      <pc:sldChg chg="addSp delSp modSp mod">
        <pc:chgData name="Tori Mirsadjadi (she/her/hers)" userId="829506b3-188b-40ef-b775-a5ec767efb4e" providerId="ADAL" clId="{76E1A17E-48CE-4DA2-A0E7-790ADD5FB8F5}" dt="2022-06-02T00:48:51.348" v="85" actId="1076"/>
        <pc:sldMkLst>
          <pc:docMk/>
          <pc:sldMk cId="0" sldId="273"/>
        </pc:sldMkLst>
        <pc:spChg chg="add mod">
          <ac:chgData name="Tori Mirsadjadi (she/her/hers)" userId="829506b3-188b-40ef-b775-a5ec767efb4e" providerId="ADAL" clId="{76E1A17E-48CE-4DA2-A0E7-790ADD5FB8F5}" dt="2022-06-02T00:48:51.348" v="85" actId="1076"/>
          <ac:spMkLst>
            <pc:docMk/>
            <pc:sldMk cId="0" sldId="273"/>
            <ac:spMk id="4" creationId="{66BA8C3C-5EEB-AF87-A19D-A37DB5BAFC3C}"/>
          </ac:spMkLst>
        </pc:spChg>
        <pc:picChg chg="del">
          <ac:chgData name="Tori Mirsadjadi (she/her/hers)" userId="829506b3-188b-40ef-b775-a5ec767efb4e" providerId="ADAL" clId="{76E1A17E-48CE-4DA2-A0E7-790ADD5FB8F5}" dt="2022-06-02T00:48:33.926" v="82" actId="478"/>
          <ac:picMkLst>
            <pc:docMk/>
            <pc:sldMk cId="0" sldId="273"/>
            <ac:picMk id="2" creationId="{67CE0A59-0FB4-0346-A402-61D8CDDF7E72}"/>
          </ac:picMkLst>
        </pc:picChg>
      </pc:sldChg>
    </pc:docChg>
  </pc:docChgLst>
  <pc:docChgLst>
    <pc:chgData name="Tori Mirsadjadi (she/her/hers)" userId="829506b3-188b-40ef-b775-a5ec767efb4e" providerId="ADAL" clId="{BB9AE5CC-D995-41C8-B768-EB9ADA6BB336}"/>
    <pc:docChg chg="">
      <pc:chgData name="Tori Mirsadjadi (she/her/hers)" userId="829506b3-188b-40ef-b775-a5ec767efb4e" providerId="ADAL" clId="{BB9AE5CC-D995-41C8-B768-EB9ADA6BB336}" dt="2022-07-15T18:26:06.377" v="1"/>
      <pc:docMkLst>
        <pc:docMk/>
      </pc:docMkLst>
      <pc:sldChg chg="delCm">
        <pc:chgData name="Tori Mirsadjadi (she/her/hers)" userId="829506b3-188b-40ef-b775-a5ec767efb4e" providerId="ADAL" clId="{BB9AE5CC-D995-41C8-B768-EB9ADA6BB336}" dt="2022-07-15T18:25:59.805" v="0"/>
        <pc:sldMkLst>
          <pc:docMk/>
          <pc:sldMk cId="0" sldId="267"/>
        </pc:sldMkLst>
      </pc:sldChg>
      <pc:sldChg chg="delCm">
        <pc:chgData name="Tori Mirsadjadi (she/her/hers)" userId="829506b3-188b-40ef-b775-a5ec767efb4e" providerId="ADAL" clId="{BB9AE5CC-D995-41C8-B768-EB9ADA6BB336}" dt="2022-07-15T18:26:06.377" v="1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do you notice or wonder about the graph?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Possible explanation: “Most notably, many more Black Americans are now registered to vote—and the difference between Southern and Northern turnout has disappeared.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1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514328" y="2239863"/>
            <a:ext cx="14307344" cy="451445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14328" y="6893222"/>
            <a:ext cx="14307344" cy="154533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514328" y="8699003"/>
            <a:ext cx="14307344" cy="6250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3514328" y="5831681"/>
            <a:ext cx="14307344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77999" y="0"/>
            <a:ext cx="17780001" cy="1333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4000500" y="920253"/>
            <a:ext cx="13335001" cy="80739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514328" y="9185175"/>
            <a:ext cx="14307344" cy="19446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14328" y="11147226"/>
            <a:ext cx="14307344" cy="154533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3514328" y="4410273"/>
            <a:ext cx="14307344" cy="451445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0963175" y="868164"/>
            <a:ext cx="7292579" cy="112340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080246" y="868164"/>
            <a:ext cx="7292579" cy="5452071"/>
          </a:xfrm>
          <a:prstGeom prst="rect">
            <a:avLst/>
          </a:prstGeom>
        </p:spPr>
        <p:txBody>
          <a:bodyPr anchor="b"/>
          <a:lstStyle>
            <a:lvl1pPr>
              <a:defRPr sz="8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80246" y="6459140"/>
            <a:ext cx="7292579" cy="562570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3175" y="3542109"/>
            <a:ext cx="7292579" cy="8594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80246" y="3542109"/>
            <a:ext cx="7292579" cy="8594825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300"/>
              </a:spcBef>
              <a:defRPr sz="3800"/>
            </a:lvl1pPr>
            <a:lvl2pPr marL="808264" indent="-465364">
              <a:spcBef>
                <a:spcPts val="4300"/>
              </a:spcBef>
              <a:defRPr sz="3800"/>
            </a:lvl2pPr>
            <a:lvl3pPr marL="1151164" indent="-465364">
              <a:spcBef>
                <a:spcPts val="4300"/>
              </a:spcBef>
              <a:defRPr sz="3800"/>
            </a:lvl3pPr>
            <a:lvl4pPr marL="1494064" indent="-465364">
              <a:spcBef>
                <a:spcPts val="4300"/>
              </a:spcBef>
              <a:defRPr sz="3800"/>
            </a:lvl4pPr>
            <a:lvl5pPr marL="1836964" indent="-465364">
              <a:spcBef>
                <a:spcPts val="43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46342" y="12709921"/>
            <a:ext cx="434056" cy="44370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3080246" y="1736328"/>
            <a:ext cx="15175508" cy="986234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0963175" y="6962675"/>
            <a:ext cx="7292579" cy="51568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0963175" y="1215429"/>
            <a:ext cx="7292579" cy="51568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3080246" y="1215429"/>
            <a:ext cx="7292579" cy="109041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80246" y="347265"/>
            <a:ext cx="15175508" cy="295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9453" tIns="69453" rIns="69453" bIns="6945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80246" y="3542109"/>
            <a:ext cx="15175508" cy="859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9453" tIns="69453" rIns="69453" bIns="69453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46342" y="12709921"/>
            <a:ext cx="434056" cy="436340"/>
          </a:xfrm>
          <a:prstGeom prst="rect">
            <a:avLst/>
          </a:prstGeom>
          <a:ln w="12700">
            <a:miter lim="400000"/>
          </a:ln>
        </p:spPr>
        <p:txBody>
          <a:bodyPr wrap="none" lIns="69453" tIns="69453" rIns="69453" bIns="69453">
            <a:spAutoFit/>
          </a:bodyPr>
          <a:lstStyle>
            <a:lvl1pPr>
              <a:defRPr sz="2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5834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279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4724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169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614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059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504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949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39406" marR="0" indent="-583406" algn="l" defTabSz="798710" rtl="0" latinLnBrk="0">
        <a:lnSpc>
          <a:spcPct val="100000"/>
        </a:lnSpc>
        <a:spcBef>
          <a:spcPts val="57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798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S FOR VOTING RIGHTS ACT TASK"/>
          <p:cNvSpPr txBox="1"/>
          <p:nvPr/>
        </p:nvSpPr>
        <p:spPr>
          <a:xfrm>
            <a:off x="506163" y="1980721"/>
            <a:ext cx="20323672" cy="937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>
            <a:lvl1pPr>
              <a:defRPr sz="20000"/>
            </a:lvl1pPr>
          </a:lstStyle>
          <a:p>
            <a:r>
              <a:rPr lang="en-US" dirty="0"/>
              <a:t>IMPACT OF THE</a:t>
            </a:r>
          </a:p>
          <a:p>
            <a:r>
              <a:rPr dirty="0"/>
              <a:t>VOTING RIGHTS</a:t>
            </a:r>
            <a:endParaRPr lang="en-US" dirty="0"/>
          </a:p>
          <a:p>
            <a:r>
              <a:t>ACT </a:t>
            </a:r>
            <a:r>
              <a:rPr lang="en-US"/>
              <a:t>SLIDES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78" y="1594055"/>
            <a:ext cx="15105844" cy="101468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D01322-9904-0268-C982-3029E578FD44}"/>
              </a:ext>
            </a:extLst>
          </p:cNvPr>
          <p:cNvSpPr txBox="1"/>
          <p:nvPr/>
        </p:nvSpPr>
        <p:spPr>
          <a:xfrm>
            <a:off x="9023473" y="10279642"/>
            <a:ext cx="3729319" cy="417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453" tIns="69453" rIns="69453" bIns="69453" numCol="1" spcCol="38100" rtlCol="0" anchor="ctr">
            <a:spAutoFit/>
          </a:bodyPr>
          <a:lstStyle/>
          <a:p>
            <a:pPr marL="0" marR="0" indent="0" algn="ctr" defTabSz="7987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spxChrome/iStock.com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lack voter turnout, 1964 U.S. presidential election"/>
          <p:cNvSpPr txBox="1"/>
          <p:nvPr/>
        </p:nvSpPr>
        <p:spPr>
          <a:xfrm>
            <a:off x="5428986" y="1032724"/>
            <a:ext cx="10478029" cy="63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/>
          <a:p>
            <a:r>
              <a:rPr dirty="0"/>
              <a:t>Black </a:t>
            </a:r>
            <a:r>
              <a:rPr lang="en-US" dirty="0"/>
              <a:t>V</a:t>
            </a:r>
            <a:r>
              <a:rPr dirty="0"/>
              <a:t>oter </a:t>
            </a:r>
            <a:r>
              <a:rPr lang="en-US" dirty="0"/>
              <a:t>T</a:t>
            </a:r>
            <a:r>
              <a:rPr dirty="0"/>
              <a:t>urnout, 1964 U.S. </a:t>
            </a:r>
            <a:r>
              <a:rPr lang="en-US" dirty="0"/>
              <a:t>P</a:t>
            </a:r>
            <a:r>
              <a:rPr dirty="0"/>
              <a:t>residential </a:t>
            </a:r>
            <a:r>
              <a:rPr lang="en-US" dirty="0"/>
              <a:t>E</a:t>
            </a:r>
            <a:r>
              <a:rPr dirty="0"/>
              <a:t>lection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1498203" y="4483596"/>
            <a:ext cx="18339594" cy="7111008"/>
            <a:chOff x="0" y="127496"/>
            <a:chExt cx="18339593" cy="7111007"/>
          </a:xfrm>
        </p:grpSpPr>
        <p:pic>
          <p:nvPicPr>
            <p:cNvPr id="154" name="pasted-image.pdf" descr="pasted-image.pdf"/>
            <p:cNvPicPr>
              <a:picLocks noChangeAspect="1"/>
            </p:cNvPicPr>
            <p:nvPr/>
          </p:nvPicPr>
          <p:blipFill>
            <a:blip r:embed="rId2"/>
            <a:srcRect l="16185" t="2086" r="1004" b="2086"/>
            <a:stretch>
              <a:fillRect/>
            </a:stretch>
          </p:blipFill>
          <p:spPr>
            <a:xfrm>
              <a:off x="0" y="153689"/>
              <a:ext cx="9065618" cy="7058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asted-image.pdf" descr="pasted-image.pdf"/>
            <p:cNvPicPr>
              <a:picLocks noChangeAspect="1"/>
            </p:cNvPicPr>
            <p:nvPr/>
          </p:nvPicPr>
          <p:blipFill>
            <a:blip r:embed="rId3"/>
            <a:srcRect l="1378" t="1730" r="17218" b="1730"/>
            <a:stretch>
              <a:fillRect/>
            </a:stretch>
          </p:blipFill>
          <p:spPr>
            <a:xfrm>
              <a:off x="9428063" y="127496"/>
              <a:ext cx="8911531" cy="7111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" name="Northern states: 72%"/>
          <p:cNvSpPr txBox="1"/>
          <p:nvPr/>
        </p:nvSpPr>
        <p:spPr>
          <a:xfrm>
            <a:off x="2927696" y="3660213"/>
            <a:ext cx="4050608" cy="610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>
            <a:lvl1pPr>
              <a:defRPr b="0"/>
            </a:lvl1pPr>
          </a:lstStyle>
          <a:p>
            <a:r>
              <a:t>Northern states: 72%</a:t>
            </a:r>
          </a:p>
        </p:txBody>
      </p:sp>
      <p:sp>
        <p:nvSpPr>
          <p:cNvPr id="158" name="Southern states: 44%"/>
          <p:cNvSpPr txBox="1"/>
          <p:nvPr/>
        </p:nvSpPr>
        <p:spPr>
          <a:xfrm>
            <a:off x="14073419" y="3660213"/>
            <a:ext cx="4111162" cy="610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>
            <a:lvl1pPr>
              <a:defRPr b="0"/>
            </a:lvl1pPr>
          </a:lstStyle>
          <a:p>
            <a:r>
              <a:t>Southern states: 44%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om a 1964 Louisiana “literacy” test for voter registration"/>
          <p:cNvSpPr txBox="1"/>
          <p:nvPr/>
        </p:nvSpPr>
        <p:spPr>
          <a:xfrm>
            <a:off x="4701223" y="1032724"/>
            <a:ext cx="11933556" cy="63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/>
          <a:p>
            <a:r>
              <a:rPr dirty="0"/>
              <a:t>From a 1964 Louisiana “</a:t>
            </a:r>
            <a:r>
              <a:rPr lang="en-US" dirty="0"/>
              <a:t>L</a:t>
            </a:r>
            <a:r>
              <a:rPr dirty="0"/>
              <a:t>iteracy” </a:t>
            </a:r>
            <a:r>
              <a:rPr lang="en-US" dirty="0"/>
              <a:t>Te</a:t>
            </a:r>
            <a:r>
              <a:rPr dirty="0"/>
              <a:t>st for </a:t>
            </a:r>
            <a:r>
              <a:rPr lang="en-US" dirty="0"/>
              <a:t>V</a:t>
            </a:r>
            <a:r>
              <a:rPr dirty="0"/>
              <a:t>oter </a:t>
            </a:r>
            <a:r>
              <a:rPr lang="en-US" dirty="0"/>
              <a:t>R</a:t>
            </a:r>
            <a:r>
              <a:rPr dirty="0"/>
              <a:t>egistration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68" y="2231136"/>
            <a:ext cx="19437578" cy="9063397"/>
          </a:xfrm>
          <a:prstGeom prst="rect">
            <a:avLst/>
          </a:prstGeom>
        </p:spPr>
      </p:pic>
      <p:sp>
        <p:nvSpPr>
          <p:cNvPr id="5" name="Google Shape;70;p2"/>
          <p:cNvSpPr txBox="1"/>
          <p:nvPr/>
        </p:nvSpPr>
        <p:spPr>
          <a:xfrm>
            <a:off x="1927434" y="11433032"/>
            <a:ext cx="11636165" cy="41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450" tIns="69450" rIns="69450" bIns="69450" anchor="ctr" anchorCtr="0">
            <a:spAutoFit/>
          </a:bodyPr>
          <a:lstStyle/>
          <a:p>
            <a:pPr algn="l" defTabSz="914400" hangingPunct="1">
              <a:buClr>
                <a:srgbClr val="000000"/>
              </a:buClr>
              <a:buSzPts val="1800"/>
            </a:pPr>
            <a:r>
              <a:rPr lang="en-IN" sz="1800" b="0" dirty="0"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Source: Civil Rights Movement Archive, Civil Rights Movement Archive, https://www.crmvet.org/index.html</a:t>
            </a:r>
            <a:endParaRPr sz="1400" b="0" dirty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BFFC5F-3D9A-A841-917B-738391E5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175" y="1378900"/>
            <a:ext cx="14543648" cy="10577199"/>
          </a:xfrm>
          <a:prstGeom prst="rect">
            <a:avLst/>
          </a:prstGeom>
        </p:spPr>
      </p:pic>
      <p:sp>
        <p:nvSpPr>
          <p:cNvPr id="5" name="Number of African Americans in House &amp; Senate, 1870-2007">
            <a:extLst>
              <a:ext uri="{FF2B5EF4-FFF2-40B4-BE49-F238E27FC236}">
                <a16:creationId xmlns:a16="http://schemas.microsoft.com/office/drawing/2014/main" id="{97F01BA8-9E28-7946-972B-F47852A3CEBC}"/>
              </a:ext>
            </a:extLst>
          </p:cNvPr>
          <p:cNvSpPr txBox="1"/>
          <p:nvPr/>
        </p:nvSpPr>
        <p:spPr>
          <a:xfrm>
            <a:off x="2800061" y="527129"/>
            <a:ext cx="15735879" cy="63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9453" tIns="69453" rIns="69453" bIns="69453" anchor="ctr">
            <a:spAutoFit/>
          </a:bodyPr>
          <a:lstStyle/>
          <a:p>
            <a:r>
              <a:rPr lang="en-US" dirty="0"/>
              <a:t>Black Voter Turnout in South and Elsewhere in U.S. Since 1965 Voting Right Act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F0D4-DCB6-D544-96FA-4AC3A1FAE81F}"/>
              </a:ext>
            </a:extLst>
          </p:cNvPr>
          <p:cNvSpPr txBox="1"/>
          <p:nvPr/>
        </p:nvSpPr>
        <p:spPr>
          <a:xfrm>
            <a:off x="2497661" y="12551793"/>
            <a:ext cx="16340677" cy="417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453" tIns="69453" rIns="69453" bIns="69453" numCol="1" spcCol="38100" rtlCol="0" anchor="ctr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Source of data: U.S. Census Bureau (https://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www.census.gov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/data/tables/time-series/demo/voting-and-registration/voting-historical-time-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series.html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ndianapolis, IN"/>
          <p:cNvSpPr txBox="1"/>
          <p:nvPr/>
        </p:nvSpPr>
        <p:spPr>
          <a:xfrm>
            <a:off x="17536167" y="232509"/>
            <a:ext cx="3144744" cy="62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Indianapolis, IN</a:t>
            </a:r>
          </a:p>
        </p:txBody>
      </p:sp>
      <p:pic>
        <p:nvPicPr>
          <p:cNvPr id="182" name="pasted-image.png" descr="pasted-image.png"/>
          <p:cNvPicPr>
            <a:picLocks noChangeAspect="1"/>
          </p:cNvPicPr>
          <p:nvPr/>
        </p:nvPicPr>
        <p:blipFill>
          <a:blip r:embed="rId2"/>
          <a:srcRect t="86991"/>
          <a:stretch>
            <a:fillRect/>
          </a:stretch>
        </p:blipFill>
        <p:spPr>
          <a:xfrm>
            <a:off x="2732484" y="11600060"/>
            <a:ext cx="15871097" cy="1607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4" y="361927"/>
            <a:ext cx="15172265" cy="109398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dianapolis, IN"/>
          <p:cNvSpPr txBox="1"/>
          <p:nvPr/>
        </p:nvSpPr>
        <p:spPr>
          <a:xfrm>
            <a:off x="17536167" y="232509"/>
            <a:ext cx="3144744" cy="62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9453" tIns="69453" rIns="69453" bIns="6945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Indianapolis, 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63" y="7382933"/>
            <a:ext cx="13402674" cy="5044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406929"/>
            <a:ext cx="11353800" cy="63912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9453" tIns="69453" rIns="69453" bIns="69453" numCol="1" spcCol="38100" rtlCol="0" anchor="ctr">
        <a:spAutoFit/>
      </a:bodyPr>
      <a:lstStyle>
        <a:defPPr marL="0" marR="0" indent="0" algn="ctr" defTabSz="7987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9453" tIns="69453" rIns="69453" bIns="69453" numCol="1" spcCol="38100" rtlCol="0" anchor="ctr">
        <a:spAutoFit/>
      </a:bodyPr>
      <a:lstStyle>
        <a:defPPr marL="0" marR="0" indent="0" algn="ctr" defTabSz="7987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9453" tIns="69453" rIns="69453" bIns="69453" numCol="1" spcCol="38100" rtlCol="0" anchor="ctr">
        <a:spAutoFit/>
      </a:bodyPr>
      <a:lstStyle>
        <a:defPPr marL="0" marR="0" indent="0" algn="ctr" defTabSz="7987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9453" tIns="69453" rIns="69453" bIns="69453" numCol="1" spcCol="38100" rtlCol="0" anchor="ctr">
        <a:spAutoFit/>
      </a:bodyPr>
      <a:lstStyle>
        <a:defPPr marL="0" marR="0" indent="0" algn="ctr" defTabSz="7987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171</Words>
  <Application>Microsoft Office PowerPoint</Application>
  <PresentationFormat>Custom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Mirsadjadi (she/her/hers)</dc:creator>
  <cp:lastModifiedBy>Tori Mirsadjadi (she/her/hers)</cp:lastModifiedBy>
  <cp:revision>12</cp:revision>
  <dcterms:modified xsi:type="dcterms:W3CDTF">2022-07-15T18:26:08Z</dcterms:modified>
</cp:coreProperties>
</file>