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1336000" cy="13335000"/>
  <p:notesSz cx="6858000" cy="9144000"/>
  <p:embeddedFontLst>
    <p:embeddedFont>
      <p:font typeface="Gill Sans" panose="020B0604020202020204" charset="0"/>
      <p:regular r:id="rId12"/>
      <p:bold r:id="rId13"/>
    </p:embeddedFont>
    <p:embeddedFont>
      <p:font typeface="Helvetica Neue" panose="020B0604020202020204" charset="0"/>
      <p:regular r:id="rId14"/>
      <p:bold r:id="rId15"/>
      <p:italic r:id="rId16"/>
      <p:boldItalic r:id="rId17"/>
    </p:embeddedFont>
    <p:embeddedFont>
      <p:font typeface="Helvetica Neue Light" panose="020B0604020202020204" charset="0"/>
      <p:regular r:id="rId18"/>
      <p:bold r:id="rId19"/>
      <p:italic r:id="rId20"/>
      <p:boldItalic r:id="rId21"/>
    </p:embeddedFont>
    <p:embeddedFont>
      <p:font typeface="Times" panose="02020603050405020304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gu7frK5fGgc2pM2/P7vkU79518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108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30" Type="http://customschemas.google.com/relationships/presentationmetadata" Target="meta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i Mirsadjadi (she/her/hers)" userId="829506b3-188b-40ef-b775-a5ec767efb4e" providerId="ADAL" clId="{83EFF0E3-DB14-4E0F-A711-BEDC783FB168}"/>
    <pc:docChg chg="modSld">
      <pc:chgData name="Tori Mirsadjadi (she/her/hers)" userId="829506b3-188b-40ef-b775-a5ec767efb4e" providerId="ADAL" clId="{83EFF0E3-DB14-4E0F-A711-BEDC783FB168}" dt="2022-06-02T01:39:33.437" v="1" actId="20577"/>
      <pc:docMkLst>
        <pc:docMk/>
      </pc:docMkLst>
      <pc:sldChg chg="modSp mod">
        <pc:chgData name="Tori Mirsadjadi (she/her/hers)" userId="829506b3-188b-40ef-b775-a5ec767efb4e" providerId="ADAL" clId="{83EFF0E3-DB14-4E0F-A711-BEDC783FB168}" dt="2022-06-02T01:39:33.437" v="1" actId="20577"/>
        <pc:sldMkLst>
          <pc:docMk/>
          <pc:sldMk cId="0" sldId="264"/>
        </pc:sldMkLst>
        <pc:spChg chg="mod">
          <ac:chgData name="Tori Mirsadjadi (she/her/hers)" userId="829506b3-188b-40ef-b775-a5ec767efb4e" providerId="ADAL" clId="{83EFF0E3-DB14-4E0F-A711-BEDC783FB168}" dt="2022-06-02T01:39:33.437" v="1" actId="20577"/>
          <ac:spMkLst>
            <pc:docMk/>
            <pc:sldMk cId="0" sldId="264"/>
            <ac:spMk id="396" creationId="{00000000-0000-0000-0000-000000000000}"/>
          </ac:spMkLst>
        </pc:spChg>
      </pc:sldChg>
    </pc:docChg>
  </pc:docChgLst>
  <pc:docChgLst>
    <pc:chgData name="Tori Mirsadjadi (she/her/hers)" userId="829506b3-188b-40ef-b775-a5ec767efb4e" providerId="ADAL" clId="{F4E43F1E-2052-40AF-8F40-255EA8787FC0}"/>
    <pc:docChg chg="modSld">
      <pc:chgData name="Tori Mirsadjadi (she/her/hers)" userId="829506b3-188b-40ef-b775-a5ec767efb4e" providerId="ADAL" clId="{F4E43F1E-2052-40AF-8F40-255EA8787FC0}" dt="2022-04-28T20:23:18.964" v="9" actId="14100"/>
      <pc:docMkLst>
        <pc:docMk/>
      </pc:docMkLst>
      <pc:sldChg chg="modSp mod">
        <pc:chgData name="Tori Mirsadjadi (she/her/hers)" userId="829506b3-188b-40ef-b775-a5ec767efb4e" providerId="ADAL" clId="{F4E43F1E-2052-40AF-8F40-255EA8787FC0}" dt="2022-04-28T20:21:59.895" v="2" actId="20577"/>
        <pc:sldMkLst>
          <pc:docMk/>
          <pc:sldMk cId="0" sldId="257"/>
        </pc:sldMkLst>
        <pc:spChg chg="mod">
          <ac:chgData name="Tori Mirsadjadi (she/her/hers)" userId="829506b3-188b-40ef-b775-a5ec767efb4e" providerId="ADAL" clId="{F4E43F1E-2052-40AF-8F40-255EA8787FC0}" dt="2022-04-28T20:21:59.895" v="2" actId="20577"/>
          <ac:spMkLst>
            <pc:docMk/>
            <pc:sldMk cId="0" sldId="257"/>
            <ac:spMk id="70" creationId="{00000000-0000-0000-0000-000000000000}"/>
          </ac:spMkLst>
        </pc:spChg>
      </pc:sldChg>
      <pc:sldChg chg="addSp modSp mod">
        <pc:chgData name="Tori Mirsadjadi (she/her/hers)" userId="829506b3-188b-40ef-b775-a5ec767efb4e" providerId="ADAL" clId="{F4E43F1E-2052-40AF-8F40-255EA8787FC0}" dt="2022-04-28T20:23:18.964" v="9" actId="14100"/>
        <pc:sldMkLst>
          <pc:docMk/>
          <pc:sldMk cId="0" sldId="263"/>
        </pc:sldMkLst>
        <pc:spChg chg="add mod">
          <ac:chgData name="Tori Mirsadjadi (she/her/hers)" userId="829506b3-188b-40ef-b775-a5ec767efb4e" providerId="ADAL" clId="{F4E43F1E-2052-40AF-8F40-255EA8787FC0}" dt="2022-04-28T20:23:18.964" v="9" actId="14100"/>
          <ac:spMkLst>
            <pc:docMk/>
            <pc:sldMk cId="0" sldId="263"/>
            <ac:spMk id="2" creationId="{069531E7-0726-F788-2E53-40978A9355B1}"/>
          </ac:spMkLst>
        </pc:spChg>
      </pc:sldChg>
      <pc:sldChg chg="addSp modSp mod">
        <pc:chgData name="Tori Mirsadjadi (she/her/hers)" userId="829506b3-188b-40ef-b775-a5ec767efb4e" providerId="ADAL" clId="{F4E43F1E-2052-40AF-8F40-255EA8787FC0}" dt="2022-04-28T20:23:07.612" v="6" actId="1076"/>
        <pc:sldMkLst>
          <pc:docMk/>
          <pc:sldMk cId="0" sldId="264"/>
        </pc:sldMkLst>
        <pc:spChg chg="add mod">
          <ac:chgData name="Tori Mirsadjadi (she/her/hers)" userId="829506b3-188b-40ef-b775-a5ec767efb4e" providerId="ADAL" clId="{F4E43F1E-2052-40AF-8F40-255EA8787FC0}" dt="2022-04-28T20:23:07.612" v="6" actId="1076"/>
          <ac:spMkLst>
            <pc:docMk/>
            <pc:sldMk cId="0" sldId="264"/>
            <ac:spMk id="22" creationId="{4FB86278-7E33-9A7E-4B1F-BB9E350DDF4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3514328" y="2239863"/>
            <a:ext cx="14307343" cy="451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3514328" y="6893222"/>
            <a:ext cx="14307343" cy="154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0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body" idx="1"/>
          </p:nvPr>
        </p:nvSpPr>
        <p:spPr>
          <a:xfrm>
            <a:off x="3080246" y="1736328"/>
            <a:ext cx="15175508" cy="98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>
            <a:spLocks noGrp="1"/>
          </p:cNvSpPr>
          <p:nvPr>
            <p:ph type="pic" idx="2"/>
          </p:nvPr>
        </p:nvSpPr>
        <p:spPr>
          <a:xfrm>
            <a:off x="10963175" y="6962675"/>
            <a:ext cx="7292579" cy="5156896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21"/>
          <p:cNvSpPr>
            <a:spLocks noGrp="1"/>
          </p:cNvSpPr>
          <p:nvPr>
            <p:ph type="pic" idx="3"/>
          </p:nvPr>
        </p:nvSpPr>
        <p:spPr>
          <a:xfrm>
            <a:off x="10963175" y="1215429"/>
            <a:ext cx="7292579" cy="5156896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21"/>
          <p:cNvSpPr>
            <a:spLocks noGrp="1"/>
          </p:cNvSpPr>
          <p:nvPr>
            <p:ph type="pic" idx="4"/>
          </p:nvPr>
        </p:nvSpPr>
        <p:spPr>
          <a:xfrm>
            <a:off x="3080246" y="1215429"/>
            <a:ext cx="7292579" cy="1090414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body" idx="1"/>
          </p:nvPr>
        </p:nvSpPr>
        <p:spPr>
          <a:xfrm>
            <a:off x="3514328" y="8699003"/>
            <a:ext cx="14307343" cy="625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2"/>
          </p:nvPr>
        </p:nvSpPr>
        <p:spPr>
          <a:xfrm>
            <a:off x="3514328" y="5831681"/>
            <a:ext cx="14307343" cy="83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>
            <a:spLocks noGrp="1"/>
          </p:cNvSpPr>
          <p:nvPr>
            <p:ph type="pic" idx="2"/>
          </p:nvPr>
        </p:nvSpPr>
        <p:spPr>
          <a:xfrm>
            <a:off x="1777999" y="0"/>
            <a:ext cx="17780002" cy="13335001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title"/>
          </p:nvPr>
        </p:nvSpPr>
        <p:spPr>
          <a:xfrm>
            <a:off x="4229695" y="2404467"/>
            <a:ext cx="12876610" cy="225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50000" rIns="50000" bIns="50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0"/>
              <a:buFont typeface="Gill Sans"/>
              <a:buNone/>
              <a:defRPr sz="11000"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1"/>
          </p:nvPr>
        </p:nvSpPr>
        <p:spPr>
          <a:xfrm>
            <a:off x="4229695" y="4717256"/>
            <a:ext cx="12876610" cy="527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50000" rIns="50000" bIns="50000" anchor="ctr" anchorCtr="0">
            <a:noAutofit/>
          </a:bodyPr>
          <a:lstStyle>
            <a:lvl1pPr marL="457200" lvl="0" indent="-814959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9234"/>
              <a:buFont typeface="Gill Sans"/>
              <a:buChar char="•"/>
              <a:defRPr sz="5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814959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9234"/>
              <a:buFont typeface="Gill Sans"/>
              <a:buChar char="•"/>
              <a:defRPr sz="54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814959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9234"/>
              <a:buFont typeface="Gill Sans"/>
              <a:buChar char="•"/>
              <a:defRPr sz="54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814959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9234"/>
              <a:buFont typeface="Gill Sans"/>
              <a:buChar char="•"/>
              <a:defRPr sz="54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814959" algn="l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rgbClr val="000000"/>
              </a:buClr>
              <a:buSzPts val="9234"/>
              <a:buFont typeface="Gill Sans"/>
              <a:buChar char="•"/>
              <a:defRPr sz="54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10474225" y="10718006"/>
            <a:ext cx="366714" cy="39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50000" rIns="50000" bIns="500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0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>
            <a:spLocks noGrp="1"/>
          </p:cNvSpPr>
          <p:nvPr>
            <p:ph type="pic" idx="2"/>
          </p:nvPr>
        </p:nvSpPr>
        <p:spPr>
          <a:xfrm>
            <a:off x="4000500" y="920253"/>
            <a:ext cx="13335001" cy="8073927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14"/>
          <p:cNvSpPr txBox="1">
            <a:spLocks noGrp="1"/>
          </p:cNvSpPr>
          <p:nvPr>
            <p:ph type="title"/>
          </p:nvPr>
        </p:nvSpPr>
        <p:spPr>
          <a:xfrm>
            <a:off x="3514328" y="9185175"/>
            <a:ext cx="14307343" cy="1944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3514328" y="11147226"/>
            <a:ext cx="14307343" cy="154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3514328" y="4410273"/>
            <a:ext cx="14307343" cy="451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>
            <a:spLocks noGrp="1"/>
          </p:cNvSpPr>
          <p:nvPr>
            <p:ph type="pic" idx="2"/>
          </p:nvPr>
        </p:nvSpPr>
        <p:spPr>
          <a:xfrm>
            <a:off x="10963175" y="868164"/>
            <a:ext cx="7292579" cy="11234044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3080246" y="868164"/>
            <a:ext cx="7292579" cy="545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00"/>
              <a:buFont typeface="Helvetica Neue"/>
              <a:buNone/>
              <a:defRPr sz="8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3080246" y="6459140"/>
            <a:ext cx="7292579" cy="562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3080246" y="347265"/>
            <a:ext cx="15175508" cy="295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 txBox="1">
            <a:spLocks noGrp="1"/>
          </p:cNvSpPr>
          <p:nvPr>
            <p:ph type="title"/>
          </p:nvPr>
        </p:nvSpPr>
        <p:spPr>
          <a:xfrm>
            <a:off x="3080246" y="347265"/>
            <a:ext cx="15175508" cy="295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1"/>
          </p:nvPr>
        </p:nvSpPr>
        <p:spPr>
          <a:xfrm>
            <a:off x="3080246" y="3542109"/>
            <a:ext cx="15175508" cy="859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>
            <a:spLocks noGrp="1"/>
          </p:cNvSpPr>
          <p:nvPr>
            <p:ph type="pic" idx="2"/>
          </p:nvPr>
        </p:nvSpPr>
        <p:spPr>
          <a:xfrm>
            <a:off x="10963175" y="3542109"/>
            <a:ext cx="7292579" cy="859482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3080246" y="347265"/>
            <a:ext cx="15175508" cy="295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3080246" y="3542109"/>
            <a:ext cx="7292579" cy="859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43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0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080246" y="347265"/>
            <a:ext cx="15175508" cy="295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Helvetica Neue"/>
              <a:buNone/>
              <a:defRPr sz="10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080246" y="3542109"/>
            <a:ext cx="15175508" cy="859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normAutofit/>
          </a:bodyPr>
          <a:lstStyle>
            <a:lvl1pPr marL="457200" marR="0" lvl="0" indent="-615315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15315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15315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15314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15314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15314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15314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15314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15315" algn="l" rtl="0">
              <a:lnSpc>
                <a:spcPct val="100000"/>
              </a:lnSpc>
              <a:spcBef>
                <a:spcPts val="5700"/>
              </a:spcBef>
              <a:spcAft>
                <a:spcPts val="0"/>
              </a:spcAft>
              <a:buClr>
                <a:srgbClr val="000000"/>
              </a:buClr>
              <a:buSzPts val="6090"/>
              <a:buFont typeface="Helvetica Neue"/>
              <a:buChar char="•"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10446342" y="12709921"/>
            <a:ext cx="434056" cy="43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os.mo.go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ongress.gov/" TargetMode="External"/><Relationship Id="rId5" Type="http://schemas.openxmlformats.org/officeDocument/2006/relationships/hyperlink" Target="http://www.sos.mo.gov/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/>
          <p:nvPr/>
        </p:nvSpPr>
        <p:spPr>
          <a:xfrm>
            <a:off x="1811809" y="1980721"/>
            <a:ext cx="17712381" cy="93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0"/>
              <a:buFont typeface="Helvetica Neue"/>
              <a:buNone/>
            </a:pPr>
            <a:r>
              <a:rPr lang="en-US" sz="2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SLIDES FOR</a:t>
            </a:r>
            <a:endParaRPr sz="20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0"/>
              <a:buFont typeface="Helvetica Neue"/>
              <a:buNone/>
            </a:pPr>
            <a:r>
              <a:rPr lang="en-US" sz="2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GERRYMAN-</a:t>
            </a:r>
            <a:endParaRPr sz="20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0"/>
              <a:buFont typeface="Helvetica Neue"/>
              <a:buNone/>
            </a:pPr>
            <a:r>
              <a:rPr lang="en-US" sz="20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DERING TASK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8" y="168671"/>
            <a:ext cx="12728310" cy="133350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"/>
          <p:cNvSpPr txBox="1"/>
          <p:nvPr/>
        </p:nvSpPr>
        <p:spPr>
          <a:xfrm>
            <a:off x="13218228" y="1312774"/>
            <a:ext cx="7238897" cy="675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1812 political cartoon making fun of the shape of a voting district near Boston that was re-drawn to favor Governor Elbridge Gerry’s Democratic-Republican party over the Federalist party.</a:t>
            </a:r>
            <a:endParaRPr dirty="0"/>
          </a:p>
        </p:txBody>
      </p:sp>
      <p:sp>
        <p:nvSpPr>
          <p:cNvPr id="70" name="Google Shape;70;p2"/>
          <p:cNvSpPr txBox="1"/>
          <p:nvPr/>
        </p:nvSpPr>
        <p:spPr>
          <a:xfrm>
            <a:off x="4111835" y="12487810"/>
            <a:ext cx="10383098" cy="694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/>
          <a:p>
            <a:pPr>
              <a:buSzPts val="1800"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Source: "The Gerry-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Mander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 by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Elkanah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Tisdale. Originally published in the Boston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Centinel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1812.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https://en.wikipedia.org/wiki/Gerrymandering#/media/File:The_Gerry-Mander_Edit.png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11" y="2586422"/>
            <a:ext cx="9154275" cy="816215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/>
        </p:nvSpPr>
        <p:spPr>
          <a:xfrm>
            <a:off x="11613047" y="2757795"/>
            <a:ext cx="8522097" cy="527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1957 redrawing of boundaries of Tuskegee, AL to exclude almost all African Americans.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Ruled unconstitutional in 1960.</a:t>
            </a:r>
            <a:endParaRPr dirty="0"/>
          </a:p>
        </p:txBody>
      </p:sp>
      <p:sp>
        <p:nvSpPr>
          <p:cNvPr id="77" name="Google Shape;77;p3"/>
          <p:cNvSpPr txBox="1"/>
          <p:nvPr/>
        </p:nvSpPr>
        <p:spPr>
          <a:xfrm>
            <a:off x="1901387" y="10851415"/>
            <a:ext cx="9711660" cy="41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https://www.facstaff.bucknell.edu/marsh/spatial_inequality/1_local_political_geographies.html</a:t>
            </a:r>
            <a:endParaRPr dirty="0">
              <a:latin typeface="+mj-lt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4572000" y="1571823"/>
            <a:ext cx="227807" cy="49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/>
          <a:p>
            <a:pPr marL="0" marR="0" lvl="0" indent="0" algn="l" rtl="0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21" y="2334562"/>
            <a:ext cx="16265359" cy="83676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2057413"/>
            <a:ext cx="14427200" cy="922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34" y="2117255"/>
            <a:ext cx="10938933" cy="91004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07" y="228297"/>
            <a:ext cx="17884987" cy="128784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37" y="595754"/>
            <a:ext cx="12712170" cy="1112314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8"/>
          <p:cNvSpPr txBox="1"/>
          <p:nvPr/>
        </p:nvSpPr>
        <p:spPr>
          <a:xfrm>
            <a:off x="204632" y="772765"/>
            <a:ext cx="8411383" cy="648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50000" rIns="50000" bIns="50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Based on the 2012 and 2016 presidential elections, about 55% of Missourians vote Republican.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222222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So, how many of our 8 allotted U.S. representatives would you expect to be Republicans?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9531E7-0726-F788-2E53-40978A9355B1}"/>
              </a:ext>
            </a:extLst>
          </p:cNvPr>
          <p:cNvSpPr txBox="1"/>
          <p:nvPr/>
        </p:nvSpPr>
        <p:spPr>
          <a:xfrm>
            <a:off x="8450339" y="12066493"/>
            <a:ext cx="904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Source: 2012 Congressional Map from Missouri Secretary of State, </a:t>
            </a:r>
            <a:r>
              <a:rPr lang="en-US" sz="1800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4"/>
              </a:rPr>
              <a:t>www.sos.mo.gov</a:t>
            </a:r>
            <a:r>
              <a:rPr lang="en-US" sz="1800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"/>
          <p:cNvSpPr txBox="1"/>
          <p:nvPr/>
        </p:nvSpPr>
        <p:spPr>
          <a:xfrm>
            <a:off x="560734" y="11573708"/>
            <a:ext cx="20214532" cy="161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450" tIns="69450" rIns="69450" bIns="694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2192"/>
              </a:buClr>
              <a:buSzPts val="4800"/>
              <a:buFont typeface="Arial"/>
              <a:buNone/>
            </a:pPr>
            <a:r>
              <a:rPr lang="en-US" sz="4800" b="1" i="1" u="none" strike="noStrike" cap="none" dirty="0">
                <a:solidFill>
                  <a:srgbClr val="942192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4800" b="1" i="1" u="none" strike="noStrike" cap="none">
                <a:solidFill>
                  <a:srgbClr val="942192"/>
                </a:solidFill>
                <a:latin typeface="Arial"/>
                <a:ea typeface="Arial"/>
                <a:cs typeface="Arial"/>
                <a:sym typeface="Arial"/>
              </a:rPr>
              <a:t>this OK? </a:t>
            </a:r>
            <a:r>
              <a:rPr lang="en-US" sz="4800" b="1" i="1" u="none" strike="noStrike" cap="none" dirty="0">
                <a:solidFill>
                  <a:srgbClr val="942192"/>
                </a:solidFill>
                <a:latin typeface="Arial"/>
                <a:ea typeface="Arial"/>
                <a:cs typeface="Arial"/>
                <a:sym typeface="Arial"/>
              </a:rPr>
              <a:t>What would we need to decide if “cheating” had occurred?</a:t>
            </a:r>
            <a:endParaRPr dirty="0"/>
          </a:p>
        </p:txBody>
      </p:sp>
      <p:grpSp>
        <p:nvGrpSpPr>
          <p:cNvPr id="397" name="Google Shape;397;p9"/>
          <p:cNvGrpSpPr/>
          <p:nvPr/>
        </p:nvGrpSpPr>
        <p:grpSpPr>
          <a:xfrm>
            <a:off x="8729049" y="139102"/>
            <a:ext cx="12420681" cy="11404388"/>
            <a:chOff x="621406" y="472795"/>
            <a:chExt cx="12420681" cy="11404388"/>
          </a:xfrm>
        </p:grpSpPr>
        <p:pic>
          <p:nvPicPr>
            <p:cNvPr id="398" name="Google Shape;398;p9"/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06" y="472795"/>
              <a:ext cx="12420681" cy="11404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9"/>
            <p:cNvSpPr txBox="1"/>
            <p:nvPr/>
          </p:nvSpPr>
          <p:spPr>
            <a:xfrm>
              <a:off x="9508884" y="4239988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</a:t>
              </a:r>
              <a:endParaRPr/>
            </a:p>
          </p:txBody>
        </p:sp>
        <p:sp>
          <p:nvSpPr>
            <p:cNvPr id="400" name="Google Shape;400;p9"/>
            <p:cNvSpPr txBox="1"/>
            <p:nvPr/>
          </p:nvSpPr>
          <p:spPr>
            <a:xfrm>
              <a:off x="9008822" y="4700363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</a:t>
              </a:r>
              <a:endParaRPr/>
            </a:p>
          </p:txBody>
        </p:sp>
        <p:sp>
          <p:nvSpPr>
            <p:cNvPr id="401" name="Google Shape;401;p9"/>
            <p:cNvSpPr txBox="1"/>
            <p:nvPr/>
          </p:nvSpPr>
          <p:spPr>
            <a:xfrm>
              <a:off x="7633650" y="4700363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</a:t>
              </a:r>
              <a:endParaRPr/>
            </a:p>
          </p:txBody>
        </p:sp>
        <p:sp>
          <p:nvSpPr>
            <p:cNvPr id="402" name="Google Shape;402;p9"/>
            <p:cNvSpPr txBox="1"/>
            <p:nvPr/>
          </p:nvSpPr>
          <p:spPr>
            <a:xfrm>
              <a:off x="4112376" y="4887886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</a:t>
              </a:r>
              <a:endParaRPr/>
            </a:p>
          </p:txBody>
        </p:sp>
        <p:sp>
          <p:nvSpPr>
            <p:cNvPr id="403" name="Google Shape;403;p9"/>
            <p:cNvSpPr txBox="1"/>
            <p:nvPr/>
          </p:nvSpPr>
          <p:spPr>
            <a:xfrm>
              <a:off x="4612438" y="3596058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5</a:t>
              </a:r>
              <a:endParaRPr/>
            </a:p>
          </p:txBody>
        </p:sp>
        <p:sp>
          <p:nvSpPr>
            <p:cNvPr id="404" name="Google Shape;404;p9"/>
            <p:cNvSpPr txBox="1"/>
            <p:nvPr/>
          </p:nvSpPr>
          <p:spPr>
            <a:xfrm>
              <a:off x="4945813" y="1470792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6</a:t>
              </a:r>
              <a:endParaRPr/>
            </a:p>
          </p:txBody>
        </p:sp>
        <p:sp>
          <p:nvSpPr>
            <p:cNvPr id="405" name="Google Shape;405;p9"/>
            <p:cNvSpPr txBox="1"/>
            <p:nvPr/>
          </p:nvSpPr>
          <p:spPr>
            <a:xfrm>
              <a:off x="3008071" y="8555011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7</a:t>
              </a:r>
              <a:endParaRPr/>
            </a:p>
          </p:txBody>
        </p:sp>
        <p:sp>
          <p:nvSpPr>
            <p:cNvPr id="406" name="Google Shape;406;p9"/>
            <p:cNvSpPr txBox="1"/>
            <p:nvPr/>
          </p:nvSpPr>
          <p:spPr>
            <a:xfrm>
              <a:off x="8508759" y="8555011"/>
              <a:ext cx="377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50" tIns="69450" rIns="69450" bIns="694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</a:t>
              </a:r>
              <a:endParaRPr/>
            </a:p>
          </p:txBody>
        </p:sp>
        <p:pic>
          <p:nvPicPr>
            <p:cNvPr id="407" name="Google Shape;407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2351" t="1510" r="80476" b="65600"/>
            <a:stretch/>
          </p:blipFill>
          <p:spPr>
            <a:xfrm>
              <a:off x="10958670" y="4298966"/>
              <a:ext cx="1633473" cy="2159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28484" t="1864" r="54293" b="65722"/>
            <a:stretch/>
          </p:blipFill>
          <p:spPr>
            <a:xfrm>
              <a:off x="8665792" y="3144473"/>
              <a:ext cx="1638202" cy="2128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53231" t="1292" r="27103" b="65209"/>
            <a:stretch/>
          </p:blipFill>
          <p:spPr>
            <a:xfrm>
              <a:off x="6887196" y="5354984"/>
              <a:ext cx="1870440" cy="2199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80669" t="1471" r="2364" b="65449"/>
            <a:stretch/>
          </p:blipFill>
          <p:spPr>
            <a:xfrm>
              <a:off x="2669407" y="5646104"/>
              <a:ext cx="1613761" cy="217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1781" t="52670" r="79736" b="15618"/>
            <a:stretch/>
          </p:blipFill>
          <p:spPr>
            <a:xfrm>
              <a:off x="820697" y="2866264"/>
              <a:ext cx="1758091" cy="2082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54540" t="51907" r="28271" b="14847"/>
            <a:stretch/>
          </p:blipFill>
          <p:spPr>
            <a:xfrm>
              <a:off x="2658890" y="9245946"/>
              <a:ext cx="1634861" cy="21826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27646" t="50613" r="53823" b="14679"/>
            <a:stretch/>
          </p:blipFill>
          <p:spPr>
            <a:xfrm>
              <a:off x="5520358" y="642573"/>
              <a:ext cx="1762523" cy="22787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9" descr="pasted-image.png"/>
            <p:cNvPicPr preferRelativeResize="0"/>
            <p:nvPr/>
          </p:nvPicPr>
          <p:blipFill rotWithShape="1">
            <a:blip r:embed="rId4">
              <a:alphaModFix/>
            </a:blip>
            <a:srcRect l="80387" t="51856" r="2223" b="14635"/>
            <a:stretch/>
          </p:blipFill>
          <p:spPr>
            <a:xfrm>
              <a:off x="9390089" y="8487651"/>
              <a:ext cx="1654109" cy="22000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5" name="Google Shape;415;p9"/>
          <p:cNvSpPr txBox="1"/>
          <p:nvPr/>
        </p:nvSpPr>
        <p:spPr>
          <a:xfrm>
            <a:off x="204632" y="772765"/>
            <a:ext cx="8411383" cy="648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000" tIns="50000" rIns="50000" bIns="50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Based on the 2012 and 2016 presidential elections, about 55% of Missourians vote Republican.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222222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So, how many of our 8 allotted U.S. representatives would you expect to be Republicans?</a:t>
            </a:r>
            <a:endParaRPr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B86278-7E33-9A7E-4B1F-BB9E350DDF41}"/>
              </a:ext>
            </a:extLst>
          </p:cNvPr>
          <p:cNvSpPr txBox="1"/>
          <p:nvPr/>
        </p:nvSpPr>
        <p:spPr>
          <a:xfrm>
            <a:off x="8729049" y="12367895"/>
            <a:ext cx="1278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Source: 2012 Congressional Map from Missouri Secretary of State, </a:t>
            </a:r>
            <a:r>
              <a:rPr lang="en-US" sz="1800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5"/>
              </a:rPr>
              <a:t>www.sos.mo.gov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Missouri Congress Members from </a:t>
            </a:r>
            <a:r>
              <a:rPr lang="en-US" sz="1800" u="sng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hlinkClick r:id="rId6"/>
              </a:rPr>
              <a:t>www.congress.gov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270</Words>
  <Application>Microsoft Office PowerPoint</Application>
  <PresentationFormat>Custom</PresentationFormat>
  <Paragraphs>25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Times</vt:lpstr>
      <vt:lpstr>Gill Sans</vt:lpstr>
      <vt:lpstr>Helvetica Neue</vt:lpstr>
      <vt:lpstr>Helvetica Neue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Tori Mirsadjadi (she/her/hers)</dc:creator>
  <cp:lastModifiedBy>Tori Mirsadjadi (she/her/hers)</cp:lastModifiedBy>
  <cp:revision>6</cp:revision>
  <dcterms:modified xsi:type="dcterms:W3CDTF">2022-06-02T01:39:42Z</dcterms:modified>
</cp:coreProperties>
</file>