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hZioZtnBvyz6WUm5yrW51q5mHWu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EBE2C1-C776-62F1-E523-9E5B5EC79800}" name="Tori Mirsadjadi (she/her/hers)" initials="TM(" userId="S::Tori.Mirsadjadi@sagepub.com::829506b3-188b-40ef-b775-a5ec767efb4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5B7954F-3DEE-4761-80E2-F38DECDC8B6C}">
  <a:tblStyle styleId="{A5B7954F-3DEE-4761-80E2-F38DECDC8B6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11709B59-D990-47A9-BCD6-80F6B2600993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6CE12F60-0FB4-40FA-93B6-C1DE069C8426}"/>
    <pc:docChg chg="">
      <pc:chgData name="Tori Mirsadjadi (she/her/hers)" userId="829506b3-188b-40ef-b775-a5ec767efb4e" providerId="ADAL" clId="{6CE12F60-0FB4-40FA-93B6-C1DE069C8426}" dt="2022-07-11T15:27:15.963" v="0"/>
      <pc:docMkLst>
        <pc:docMk/>
      </pc:docMkLst>
      <pc:sldChg chg="delCm">
        <pc:chgData name="Tori Mirsadjadi (she/her/hers)" userId="829506b3-188b-40ef-b775-a5ec767efb4e" providerId="ADAL" clId="{6CE12F60-0FB4-40FA-93B6-C1DE069C8426}" dt="2022-07-11T15:27:15.963" v="0"/>
        <pc:sldMkLst>
          <pc:docMk/>
          <pc:sldMk cId="0" sldId="265"/>
        </pc:sldMkLst>
      </pc:sldChg>
    </pc:docChg>
  </pc:docChgLst>
  <pc:docChgLst>
    <pc:chgData name="Tori Mirsadjadi (she/her/hers)" userId="829506b3-188b-40ef-b775-a5ec767efb4e" providerId="ADAL" clId="{BB0A3C13-2327-4A8E-B0DC-AC69FEA7963B}"/>
    <pc:docChg chg="">
      <pc:chgData name="Tori Mirsadjadi (she/her/hers)" userId="829506b3-188b-40ef-b775-a5ec767efb4e" providerId="ADAL" clId="{BB0A3C13-2327-4A8E-B0DC-AC69FEA7963B}" dt="2022-07-08T15:52:40.758" v="0"/>
      <pc:docMkLst>
        <pc:docMk/>
      </pc:docMkLst>
      <pc:sldChg chg="addCm">
        <pc:chgData name="Tori Mirsadjadi (she/her/hers)" userId="829506b3-188b-40ef-b775-a5ec767efb4e" providerId="ADAL" clId="{BB0A3C13-2327-4A8E-B0DC-AC69FEA7963B}" dt="2022-07-08T15:52:40.758" v="0"/>
        <pc:sldMkLst>
          <pc:docMk/>
          <pc:sldMk cId="0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019c043c0c_1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019c043c0c_1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019c043c0c_1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019c043c0c_1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19c043c0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19c043c0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019c043c0c_1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019c043c0c_1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19c043c0c_1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19c043c0c_1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019c043c0c_1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019c043c0c_1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019c043c0c_1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019c043c0c_1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019c043c0c_1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019c043c0c_1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019c043c0c_1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019c043c0c_1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019c043c0c_1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019c043c0c_1_1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b="1" dirty="0"/>
              <a:t>Graphing Activity</a:t>
            </a:r>
            <a:endParaRPr b="1" dirty="0"/>
          </a:p>
        </p:txBody>
      </p:sp>
      <p:sp>
        <p:nvSpPr>
          <p:cNvPr id="55" name="Google Shape;55;p1"/>
          <p:cNvSpPr txBox="1">
            <a:spLocks noGrp="1"/>
          </p:cNvSpPr>
          <p:nvPr>
            <p:ph type="body" idx="1"/>
          </p:nvPr>
        </p:nvSpPr>
        <p:spPr>
          <a:xfrm>
            <a:off x="311700" y="619075"/>
            <a:ext cx="8520600" cy="45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dirty="0">
                <a:solidFill>
                  <a:srgbClr val="000000"/>
                </a:solidFill>
              </a:rPr>
              <a:t>Each person will select one Truth fact about smoking or vaping with an equation that represents the fact. There is a maximum of 4 students per fact.</a:t>
            </a:r>
            <a:endParaRPr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FF99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FF99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b="1" dirty="0">
                <a:solidFill>
                  <a:srgbClr val="FF9900"/>
                </a:solidFill>
              </a:rPr>
              <a:t>You will need to complete the following on your slide: </a:t>
            </a:r>
            <a:endParaRPr b="1" dirty="0">
              <a:solidFill>
                <a:srgbClr val="FF99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9900"/>
              </a:buClr>
              <a:buSzPts val="1800"/>
              <a:buChar char="●"/>
            </a:pPr>
            <a:r>
              <a:rPr lang="en" b="1" dirty="0">
                <a:solidFill>
                  <a:srgbClr val="FF9900"/>
                </a:solidFill>
              </a:rPr>
              <a:t>Use the equation to complete the </a:t>
            </a:r>
            <a:r>
              <a:rPr lang="en" b="1" i="1" dirty="0">
                <a:solidFill>
                  <a:srgbClr val="FF9900"/>
                </a:solidFill>
              </a:rPr>
              <a:t>xy</a:t>
            </a:r>
            <a:r>
              <a:rPr lang="en" b="1" dirty="0">
                <a:solidFill>
                  <a:srgbClr val="FF9900"/>
                </a:solidFill>
              </a:rPr>
              <a:t> table.</a:t>
            </a:r>
            <a:endParaRPr b="1" dirty="0">
              <a:solidFill>
                <a:srgbClr val="FF9900"/>
              </a:solidFill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800"/>
              <a:buChar char="●"/>
            </a:pPr>
            <a:r>
              <a:rPr lang="en" b="1" dirty="0">
                <a:solidFill>
                  <a:srgbClr val="FF9900"/>
                </a:solidFill>
              </a:rPr>
              <a:t>Plot the ordered pairs on your graph paper.</a:t>
            </a:r>
            <a:endParaRPr b="1" dirty="0">
              <a:solidFill>
                <a:srgbClr val="FF9900"/>
              </a:solidFill>
            </a:endParaRP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800"/>
              <a:buChar char="●"/>
            </a:pPr>
            <a:r>
              <a:rPr lang="en" b="1" dirty="0">
                <a:solidFill>
                  <a:srgbClr val="FF9900"/>
                </a:solidFill>
              </a:rPr>
              <a:t>Complete the summary statement by telling us what your Truth fact is about.</a:t>
            </a:r>
            <a:endParaRPr b="1" dirty="0">
              <a:solidFill>
                <a:srgbClr val="FF9900"/>
              </a:solidFill>
            </a:endParaRPr>
          </a:p>
          <a:p>
            <a:pPr marL="13716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b="1" dirty="0">
                <a:solidFill>
                  <a:srgbClr val="000000"/>
                </a:solidFill>
              </a:rPr>
              <a:t>Be ready to share your work with the class.</a:t>
            </a:r>
            <a:endParaRPr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"/>
          <p:cNvSpPr txBox="1">
            <a:spLocks noGrp="1"/>
          </p:cNvSpPr>
          <p:nvPr>
            <p:ph type="title"/>
          </p:nvPr>
        </p:nvSpPr>
        <p:spPr>
          <a:xfrm>
            <a:off x="106850" y="58125"/>
            <a:ext cx="4661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1800"/>
              <a:t>Name: </a:t>
            </a:r>
            <a:endParaRPr sz="1800"/>
          </a:p>
        </p:txBody>
      </p:sp>
      <p:pic>
        <p:nvPicPr>
          <p:cNvPr id="121" name="Google Shape;12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99825" y="228600"/>
            <a:ext cx="4795200" cy="4654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3"/>
          <p:cNvSpPr txBox="1"/>
          <p:nvPr/>
        </p:nvSpPr>
        <p:spPr>
          <a:xfrm>
            <a:off x="0" y="685800"/>
            <a:ext cx="3777900" cy="9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dirty="0">
                <a:solidFill>
                  <a:srgbClr val="FF0000"/>
                </a:solidFill>
              </a:rPr>
              <a:t>Truth fact 5: </a:t>
            </a:r>
            <a:r>
              <a:rPr lang="en" sz="1200" b="1" i="0" u="none" strike="noStrike" cap="none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BIG TOBACCO TARGETS BLACK AMERICANS.  EACH YEAR MORE THAN 39,000 BLACK AMERICANS DIE FROM TOBACCO-RELATED CANCER.</a:t>
            </a:r>
            <a:endParaRPr sz="1200" b="0" i="0" u="none" strike="noStrike" cap="none" dirty="0">
              <a:solidFill>
                <a:srgbClr val="FF99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3" name="Google Shape;123;p3"/>
          <p:cNvGraphicFramePr/>
          <p:nvPr>
            <p:extLst>
              <p:ext uri="{D42A27DB-BD31-4B8C-83A1-F6EECF244321}">
                <p14:modId xmlns:p14="http://schemas.microsoft.com/office/powerpoint/2010/main" val="4170805239"/>
              </p:ext>
            </p:extLst>
          </p:nvPr>
        </p:nvGraphicFramePr>
        <p:xfrm>
          <a:off x="152400" y="2209800"/>
          <a:ext cx="3051600" cy="2255520"/>
        </p:xfrm>
        <a:graphic>
          <a:graphicData uri="http://schemas.openxmlformats.org/drawingml/2006/table">
            <a:tbl>
              <a:tblPr>
                <a:noFill/>
                <a:tableStyleId>{11709B59-D990-47A9-BCD6-80F6B2600993}</a:tableStyleId>
              </a:tblPr>
              <a:tblGrid>
                <a:gridCol w="152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i="1" u="none" strike="noStrike" cap="none" dirty="0"/>
                        <a:t>x</a:t>
                      </a:r>
                      <a:r>
                        <a:rPr lang="en" sz="1400" u="none" strike="noStrike" cap="none" dirty="0"/>
                        <a:t> (Number of Years)</a:t>
                      </a:r>
                      <a:endParaRPr sz="1400" u="none" strike="noStrike" cap="none"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i="1" u="none" strike="noStrike" cap="none" dirty="0"/>
                        <a:t>y</a:t>
                      </a:r>
                      <a:r>
                        <a:rPr lang="en" sz="1400" u="none" strike="noStrike" cap="none" dirty="0"/>
                        <a:t> (Deaths of Black Americans)</a:t>
                      </a:r>
                      <a:endParaRPr sz="1400" u="none" strike="noStrike" cap="none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/>
                        <a:t>1</a:t>
                      </a:r>
                      <a:endParaRPr sz="1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/>
                        <a:t>39,000</a:t>
                      </a:r>
                      <a:endParaRPr sz="1400" u="none" strike="noStrike" cap="none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/>
                        <a:t>2</a:t>
                      </a:r>
                      <a:endParaRPr sz="1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/>
                        <a:t>78,000</a:t>
                      </a:r>
                      <a:endParaRPr sz="1400" u="none" strike="noStrike" cap="none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/>
                        <a:t>3</a:t>
                      </a:r>
                      <a:endParaRPr sz="1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4" name="Google Shape;124;p3"/>
          <p:cNvSpPr txBox="1"/>
          <p:nvPr/>
        </p:nvSpPr>
        <p:spPr>
          <a:xfrm>
            <a:off x="152400" y="1796525"/>
            <a:ext cx="1233268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r>
              <a:rPr lang="en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= 39,000</a:t>
            </a:r>
            <a:r>
              <a:rPr lang="en" sz="1400" b="0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 sz="1400" b="0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"/>
          <p:cNvSpPr txBox="1">
            <a:spLocks noGrp="1"/>
          </p:cNvSpPr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1800"/>
              <a:t>Name: </a:t>
            </a:r>
            <a:endParaRPr sz="1800"/>
          </a:p>
        </p:txBody>
      </p:sp>
      <p:sp>
        <p:nvSpPr>
          <p:cNvPr id="130" name="Google Shape;130;p4"/>
          <p:cNvSpPr txBox="1">
            <a:spLocks noGrp="1"/>
          </p:cNvSpPr>
          <p:nvPr>
            <p:ph type="body" idx="1"/>
          </p:nvPr>
        </p:nvSpPr>
        <p:spPr>
          <a:xfrm>
            <a:off x="175150" y="651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 b="1" dirty="0">
                <a:solidFill>
                  <a:schemeClr val="dk1"/>
                </a:solidFill>
              </a:rPr>
              <a:t>Summarize your Truth fact in the sentence frame below.</a:t>
            </a:r>
            <a:endParaRPr sz="1400" b="1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dirty="0">
                <a:solidFill>
                  <a:schemeClr val="dk1"/>
                </a:solidFill>
              </a:rPr>
              <a:t>I determined . . . My </a:t>
            </a:r>
            <a:r>
              <a:rPr lang="en" sz="1400" i="1" dirty="0">
                <a:solidFill>
                  <a:schemeClr val="dk1"/>
                </a:solidFill>
              </a:rPr>
              <a:t>xy </a:t>
            </a:r>
            <a:r>
              <a:rPr lang="en" sz="1400" dirty="0">
                <a:solidFill>
                  <a:schemeClr val="dk1"/>
                </a:solidFill>
              </a:rPr>
              <a:t>table shows that for every year, another __________________________________________________________.</a:t>
            </a:r>
            <a:endParaRPr sz="14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019c043c0c_1_232"/>
          <p:cNvSpPr txBox="1">
            <a:spLocks noGrp="1"/>
          </p:cNvSpPr>
          <p:nvPr>
            <p:ph type="title"/>
          </p:nvPr>
        </p:nvSpPr>
        <p:spPr>
          <a:xfrm>
            <a:off x="106850" y="58125"/>
            <a:ext cx="4661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pic>
        <p:nvPicPr>
          <p:cNvPr id="136" name="Google Shape;136;g1019c043c0c_1_2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99825" y="228600"/>
            <a:ext cx="4795200" cy="465417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g1019c043c0c_1_232"/>
          <p:cNvSpPr txBox="1"/>
          <p:nvPr/>
        </p:nvSpPr>
        <p:spPr>
          <a:xfrm>
            <a:off x="30675" y="826825"/>
            <a:ext cx="3607200" cy="7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rgbClr val="FF0000"/>
                </a:solidFill>
              </a:rPr>
              <a:t>Truth fact 6: </a:t>
            </a:r>
            <a:r>
              <a:rPr lang="en" sz="1200" b="1" dirty="0">
                <a:solidFill>
                  <a:srgbClr val="FF9900"/>
                </a:solidFill>
              </a:rPr>
              <a:t>THE NICOTINE CONTENT IN ONE JUUL POD IS EQUIVALENT TO THE NICOTINE IN ONE PACK OF CIGARETTES (20 CIGARETTES).</a:t>
            </a:r>
            <a:endParaRPr sz="1200" dirty="0">
              <a:solidFill>
                <a:srgbClr val="FF9900"/>
              </a:solidFill>
            </a:endParaRPr>
          </a:p>
        </p:txBody>
      </p:sp>
      <p:graphicFrame>
        <p:nvGraphicFramePr>
          <p:cNvPr id="138" name="Google Shape;138;g1019c043c0c_1_232"/>
          <p:cNvGraphicFramePr/>
          <p:nvPr>
            <p:extLst>
              <p:ext uri="{D42A27DB-BD31-4B8C-83A1-F6EECF244321}">
                <p14:modId xmlns:p14="http://schemas.microsoft.com/office/powerpoint/2010/main" val="1114765524"/>
              </p:ext>
            </p:extLst>
          </p:nvPr>
        </p:nvGraphicFramePr>
        <p:xfrm>
          <a:off x="152400" y="2209800"/>
          <a:ext cx="2983300" cy="2255520"/>
        </p:xfrm>
        <a:graphic>
          <a:graphicData uri="http://schemas.openxmlformats.org/drawingml/2006/table">
            <a:tbl>
              <a:tblPr>
                <a:noFill/>
                <a:tableStyleId>{A5B7954F-3DEE-4761-80E2-F38DECDC8B6C}</a:tableStyleId>
              </a:tblPr>
              <a:tblGrid>
                <a:gridCol w="1491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1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 dirty="0"/>
                        <a:t>x </a:t>
                      </a:r>
                      <a:r>
                        <a:rPr lang="en" dirty="0"/>
                        <a:t>(Number of Pods)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/>
                        <a:t>y </a:t>
                      </a:r>
                      <a:r>
                        <a:rPr lang="en"/>
                        <a:t>(Number of Cigarettes)</a:t>
                      </a: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20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40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9" name="Google Shape;139;g1019c043c0c_1_232"/>
          <p:cNvSpPr txBox="1"/>
          <p:nvPr/>
        </p:nvSpPr>
        <p:spPr>
          <a:xfrm>
            <a:off x="152400" y="1676400"/>
            <a:ext cx="942600" cy="4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/>
              <a:t>y</a:t>
            </a:r>
            <a:r>
              <a:rPr lang="en" dirty="0"/>
              <a:t> = 20</a:t>
            </a:r>
            <a:r>
              <a:rPr lang="en" i="1" dirty="0"/>
              <a:t>x</a:t>
            </a:r>
            <a:endParaRPr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1019c043c0c_1_240"/>
          <p:cNvSpPr txBox="1">
            <a:spLocks noGrp="1"/>
          </p:cNvSpPr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sp>
        <p:nvSpPr>
          <p:cNvPr id="145" name="Google Shape;145;g1019c043c0c_1_240"/>
          <p:cNvSpPr txBox="1">
            <a:spLocks noGrp="1"/>
          </p:cNvSpPr>
          <p:nvPr>
            <p:ph type="body" idx="1"/>
          </p:nvPr>
        </p:nvSpPr>
        <p:spPr>
          <a:xfrm>
            <a:off x="175150" y="6517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>
                <a:solidFill>
                  <a:schemeClr val="dk1"/>
                </a:solidFill>
              </a:rPr>
              <a:t>Summarize your Truth fact in the sentence frame below.</a:t>
            </a:r>
            <a:endParaRPr sz="1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dirty="0">
                <a:solidFill>
                  <a:schemeClr val="dk1"/>
                </a:solidFill>
              </a:rPr>
              <a:t>I determined . . . My </a:t>
            </a:r>
            <a:r>
              <a:rPr lang="en" sz="1400" i="1" dirty="0">
                <a:solidFill>
                  <a:schemeClr val="dk1"/>
                </a:solidFill>
              </a:rPr>
              <a:t>xy </a:t>
            </a:r>
            <a:r>
              <a:rPr lang="en" sz="1400" dirty="0">
                <a:solidFill>
                  <a:schemeClr val="dk1"/>
                </a:solidFill>
              </a:rPr>
              <a:t>table shows the nicotine in __________________________________________.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019c043c0c_1_0"/>
          <p:cNvSpPr txBox="1">
            <a:spLocks noGrp="1"/>
          </p:cNvSpPr>
          <p:nvPr>
            <p:ph type="title"/>
          </p:nvPr>
        </p:nvSpPr>
        <p:spPr>
          <a:xfrm>
            <a:off x="106850" y="58125"/>
            <a:ext cx="4661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graphicFrame>
        <p:nvGraphicFramePr>
          <p:cNvPr id="61" name="Google Shape;61;g1019c043c0c_1_0"/>
          <p:cNvGraphicFramePr/>
          <p:nvPr/>
        </p:nvGraphicFramePr>
        <p:xfrm>
          <a:off x="152400" y="1752600"/>
          <a:ext cx="3000350" cy="2042160"/>
        </p:xfrm>
        <a:graphic>
          <a:graphicData uri="http://schemas.openxmlformats.org/drawingml/2006/table">
            <a:tbl>
              <a:tblPr>
                <a:noFill/>
                <a:tableStyleId>{A5B7954F-3DEE-4761-80E2-F38DECDC8B6C}</a:tableStyleId>
              </a:tblPr>
              <a:tblGrid>
                <a:gridCol w="150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 dirty="0"/>
                        <a:t>x</a:t>
                      </a:r>
                      <a:r>
                        <a:rPr lang="en" dirty="0"/>
                        <a:t> (Years)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/>
                        <a:t>y</a:t>
                      </a:r>
                      <a:r>
                        <a:rPr lang="en"/>
                        <a:t> (Money)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1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$2200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$4400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2" name="Google Shape;62;g1019c043c0c_1_0"/>
          <p:cNvSpPr txBox="1"/>
          <p:nvPr/>
        </p:nvSpPr>
        <p:spPr>
          <a:xfrm>
            <a:off x="152400" y="1254175"/>
            <a:ext cx="981000" cy="39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/>
              <a:t>y</a:t>
            </a:r>
            <a:r>
              <a:rPr lang="en" dirty="0"/>
              <a:t> = 2200</a:t>
            </a:r>
            <a:r>
              <a:rPr lang="en" i="1" dirty="0"/>
              <a:t>x</a:t>
            </a:r>
            <a:endParaRPr i="1" dirty="0"/>
          </a:p>
        </p:txBody>
      </p:sp>
      <p:pic>
        <p:nvPicPr>
          <p:cNvPr id="63" name="Google Shape;63;g1019c043c0c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99825" y="228600"/>
            <a:ext cx="4795200" cy="46541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g1019c043c0c_1_0"/>
          <p:cNvSpPr txBox="1"/>
          <p:nvPr/>
        </p:nvSpPr>
        <p:spPr>
          <a:xfrm>
            <a:off x="152400" y="609600"/>
            <a:ext cx="43653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rgbClr val="FF0000"/>
                </a:solidFill>
              </a:rPr>
              <a:t>Truth fact 1:</a:t>
            </a:r>
            <a:r>
              <a:rPr lang="en" sz="1200" b="1" dirty="0">
                <a:solidFill>
                  <a:srgbClr val="FF9900"/>
                </a:solidFill>
              </a:rPr>
              <a:t> THE AVERAGE PACK-A-DAY SMOKER SPENDS MORE THAN $2,200 PER YEAR ON CIGARETTES.</a:t>
            </a:r>
            <a:endParaRPr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019c043c0c_1_8"/>
          <p:cNvSpPr txBox="1">
            <a:spLocks noGrp="1"/>
          </p:cNvSpPr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sp>
        <p:nvSpPr>
          <p:cNvPr id="70" name="Google Shape;70;g1019c043c0c_1_8"/>
          <p:cNvSpPr txBox="1">
            <a:spLocks noGrp="1"/>
          </p:cNvSpPr>
          <p:nvPr>
            <p:ph type="body" idx="1"/>
          </p:nvPr>
        </p:nvSpPr>
        <p:spPr>
          <a:xfrm>
            <a:off x="175150" y="6517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>
                <a:solidFill>
                  <a:schemeClr val="dk1"/>
                </a:solidFill>
              </a:rPr>
              <a:t>Summarize your Truth fact in the sentence frame below.</a:t>
            </a:r>
            <a:endParaRPr sz="1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</a:rPr>
              <a:t>I determined . . .  My </a:t>
            </a:r>
            <a:r>
              <a:rPr lang="en" sz="1400" i="1" dirty="0">
                <a:solidFill>
                  <a:schemeClr val="dk1"/>
                </a:solidFill>
              </a:rPr>
              <a:t>xy</a:t>
            </a:r>
            <a:r>
              <a:rPr lang="en" sz="1400" dirty="0">
                <a:solidFill>
                  <a:schemeClr val="dk1"/>
                </a:solidFill>
              </a:rPr>
              <a:t> table shows that for each year of ________,  a smoker spends another $____________.</a:t>
            </a:r>
            <a:endParaRPr sz="1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019c043c0c_1_58"/>
          <p:cNvSpPr txBox="1">
            <a:spLocks noGrp="1"/>
          </p:cNvSpPr>
          <p:nvPr>
            <p:ph type="title"/>
          </p:nvPr>
        </p:nvSpPr>
        <p:spPr>
          <a:xfrm>
            <a:off x="106850" y="58125"/>
            <a:ext cx="4661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pic>
        <p:nvPicPr>
          <p:cNvPr id="76" name="Google Shape;76;g1019c043c0c_1_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99825" y="228600"/>
            <a:ext cx="4795200" cy="465417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g1019c043c0c_1_58"/>
          <p:cNvSpPr txBox="1"/>
          <p:nvPr/>
        </p:nvSpPr>
        <p:spPr>
          <a:xfrm>
            <a:off x="0" y="685800"/>
            <a:ext cx="3891900" cy="9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rgbClr val="FF0000"/>
                </a:solidFill>
              </a:rPr>
              <a:t>Truth fact 2: </a:t>
            </a:r>
            <a:r>
              <a:rPr lang="en" sz="1200" b="1" dirty="0">
                <a:solidFill>
                  <a:srgbClr val="FF9900"/>
                </a:solidFill>
              </a:rPr>
              <a:t>A LOT OF YOUNG PEOPLE HAVE BEEN FOOLED BY JUUL.  A TRUTH STUDY SHOWED THAT 63% OF JUUL USERS DID NOT KNOW THAT THIS PRODUCT ALWAYS CONTAINS NICOTINE.</a:t>
            </a:r>
            <a:endParaRPr sz="1200" dirty="0"/>
          </a:p>
        </p:txBody>
      </p:sp>
      <p:graphicFrame>
        <p:nvGraphicFramePr>
          <p:cNvPr id="78" name="Google Shape;78;g1019c043c0c_1_58"/>
          <p:cNvGraphicFramePr/>
          <p:nvPr>
            <p:extLst>
              <p:ext uri="{D42A27DB-BD31-4B8C-83A1-F6EECF244321}">
                <p14:modId xmlns:p14="http://schemas.microsoft.com/office/powerpoint/2010/main" val="3488602899"/>
              </p:ext>
            </p:extLst>
          </p:nvPr>
        </p:nvGraphicFramePr>
        <p:xfrm>
          <a:off x="228600" y="2286000"/>
          <a:ext cx="3222300" cy="2255520"/>
        </p:xfrm>
        <a:graphic>
          <a:graphicData uri="http://schemas.openxmlformats.org/drawingml/2006/table">
            <a:tbl>
              <a:tblPr>
                <a:noFill/>
                <a:tableStyleId>{A5B7954F-3DEE-4761-80E2-F38DECDC8B6C}</a:tableStyleId>
              </a:tblPr>
              <a:tblGrid>
                <a:gridCol w="1611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1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 dirty="0"/>
                        <a:t>x </a:t>
                      </a:r>
                      <a:r>
                        <a:rPr lang="en" dirty="0"/>
                        <a:t>(Number of People)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 dirty="0"/>
                        <a:t>y </a:t>
                      </a:r>
                      <a:r>
                        <a:rPr lang="en" dirty="0"/>
                        <a:t>(Number of People Fooled)</a:t>
                      </a: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100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63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200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126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300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9" name="Google Shape;79;g1019c043c0c_1_5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03100" y="1764100"/>
            <a:ext cx="1141829" cy="38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019c043c0c_1_66"/>
          <p:cNvSpPr txBox="1">
            <a:spLocks noGrp="1"/>
          </p:cNvSpPr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sp>
        <p:nvSpPr>
          <p:cNvPr id="85" name="Google Shape;85;g1019c043c0c_1_66"/>
          <p:cNvSpPr txBox="1">
            <a:spLocks noGrp="1"/>
          </p:cNvSpPr>
          <p:nvPr>
            <p:ph type="body" idx="1"/>
          </p:nvPr>
        </p:nvSpPr>
        <p:spPr>
          <a:xfrm>
            <a:off x="175150" y="6517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>
                <a:solidFill>
                  <a:schemeClr val="dk1"/>
                </a:solidFill>
              </a:rPr>
              <a:t>Summarize your Truth fact in the sentence frame below.</a:t>
            </a:r>
            <a:endParaRPr sz="1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dirty="0">
                <a:solidFill>
                  <a:schemeClr val="dk1"/>
                </a:solidFill>
              </a:rPr>
              <a:t>I determined the number of people fooled when given the number of . . . My </a:t>
            </a:r>
            <a:r>
              <a:rPr lang="en" sz="1400" i="1" dirty="0">
                <a:solidFill>
                  <a:schemeClr val="dk1"/>
                </a:solidFill>
              </a:rPr>
              <a:t>xy </a:t>
            </a:r>
            <a:r>
              <a:rPr lang="en" sz="1400" dirty="0">
                <a:solidFill>
                  <a:schemeClr val="dk1"/>
                </a:solidFill>
              </a:rPr>
              <a:t>table</a:t>
            </a:r>
            <a:r>
              <a:rPr lang="en" sz="1400" i="1" dirty="0">
                <a:solidFill>
                  <a:schemeClr val="dk1"/>
                </a:solidFill>
              </a:rPr>
              <a:t> </a:t>
            </a:r>
            <a:r>
              <a:rPr lang="en" sz="1400" dirty="0">
                <a:solidFill>
                  <a:schemeClr val="dk1"/>
                </a:solidFill>
              </a:rPr>
              <a:t>shows that for every 100 people vaping . . .</a:t>
            </a:r>
            <a:endParaRPr sz="1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019c043c0c_1_116"/>
          <p:cNvSpPr txBox="1">
            <a:spLocks noGrp="1"/>
          </p:cNvSpPr>
          <p:nvPr>
            <p:ph type="title"/>
          </p:nvPr>
        </p:nvSpPr>
        <p:spPr>
          <a:xfrm>
            <a:off x="106850" y="58125"/>
            <a:ext cx="4661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pic>
        <p:nvPicPr>
          <p:cNvPr id="91" name="Google Shape;91;g1019c043c0c_1_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99825" y="228600"/>
            <a:ext cx="4795200" cy="465417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g1019c043c0c_1_116"/>
          <p:cNvSpPr txBox="1"/>
          <p:nvPr/>
        </p:nvSpPr>
        <p:spPr>
          <a:xfrm>
            <a:off x="0" y="685800"/>
            <a:ext cx="3561600" cy="8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rgbClr val="FF0000"/>
                </a:solidFill>
              </a:rPr>
              <a:t>Truth fact 3: </a:t>
            </a:r>
            <a:r>
              <a:rPr lang="en" sz="1200" b="1" dirty="0">
                <a:solidFill>
                  <a:srgbClr val="FF9900"/>
                </a:solidFill>
              </a:rPr>
              <a:t>ONE IN FIVE PEOPLE DIE EVERY YEAR IN THE UNITED STATES FROM TOBACCO-RELATED ILLNESSES.</a:t>
            </a:r>
            <a:endParaRPr sz="1200" dirty="0">
              <a:solidFill>
                <a:srgbClr val="FF9900"/>
              </a:solidFill>
            </a:endParaRPr>
          </a:p>
        </p:txBody>
      </p:sp>
      <p:graphicFrame>
        <p:nvGraphicFramePr>
          <p:cNvPr id="93" name="Google Shape;93;g1019c043c0c_1_116"/>
          <p:cNvGraphicFramePr/>
          <p:nvPr>
            <p:extLst>
              <p:ext uri="{D42A27DB-BD31-4B8C-83A1-F6EECF244321}">
                <p14:modId xmlns:p14="http://schemas.microsoft.com/office/powerpoint/2010/main" val="148983"/>
              </p:ext>
            </p:extLst>
          </p:nvPr>
        </p:nvGraphicFramePr>
        <p:xfrm>
          <a:off x="228600" y="2286000"/>
          <a:ext cx="3051600" cy="2468880"/>
        </p:xfrm>
        <a:graphic>
          <a:graphicData uri="http://schemas.openxmlformats.org/drawingml/2006/table">
            <a:tbl>
              <a:tblPr>
                <a:noFill/>
                <a:tableStyleId>{A5B7954F-3DEE-4761-80E2-F38DECDC8B6C}</a:tableStyleId>
              </a:tblPr>
              <a:tblGrid>
                <a:gridCol w="152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 dirty="0"/>
                        <a:t>x</a:t>
                      </a:r>
                      <a:r>
                        <a:rPr lang="en" dirty="0"/>
                        <a:t> (Number of Deaths)</a:t>
                      </a:r>
                      <a:endParaRPr dirty="0"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 dirty="0"/>
                        <a:t>y </a:t>
                      </a:r>
                      <a:r>
                        <a:rPr lang="en" dirty="0"/>
                        <a:t>(Number of  Tobacco-Related Deaths)</a:t>
                      </a: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10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15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4" name="Google Shape;94;g1019c043c0c_1_1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0" y="1687950"/>
            <a:ext cx="1141036" cy="522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019c043c0c_1_124"/>
          <p:cNvSpPr txBox="1">
            <a:spLocks noGrp="1"/>
          </p:cNvSpPr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sp>
        <p:nvSpPr>
          <p:cNvPr id="100" name="Google Shape;100;g1019c043c0c_1_124"/>
          <p:cNvSpPr txBox="1">
            <a:spLocks noGrp="1"/>
          </p:cNvSpPr>
          <p:nvPr>
            <p:ph type="body" idx="1"/>
          </p:nvPr>
        </p:nvSpPr>
        <p:spPr>
          <a:xfrm>
            <a:off x="175150" y="6517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>
                <a:solidFill>
                  <a:schemeClr val="dk1"/>
                </a:solidFill>
              </a:rPr>
              <a:t>Summarize your Truth fact in the sentence frame below.</a:t>
            </a:r>
            <a:endParaRPr sz="1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dirty="0">
                <a:solidFill>
                  <a:schemeClr val="dk1"/>
                </a:solidFill>
              </a:rPr>
              <a:t>I determined . . .  My </a:t>
            </a:r>
            <a:r>
              <a:rPr lang="en" sz="1400" i="1" dirty="0">
                <a:solidFill>
                  <a:schemeClr val="dk1"/>
                </a:solidFill>
              </a:rPr>
              <a:t>xy</a:t>
            </a:r>
            <a:r>
              <a:rPr lang="en" sz="1400" dirty="0">
                <a:solidFill>
                  <a:schemeClr val="dk1"/>
                </a:solidFill>
              </a:rPr>
              <a:t> table shows that for every 5 deaths, ___  dies from a _____________________________________ every year.</a:t>
            </a: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19c043c0c_1_174"/>
          <p:cNvSpPr txBox="1">
            <a:spLocks noGrp="1"/>
          </p:cNvSpPr>
          <p:nvPr>
            <p:ph type="title"/>
          </p:nvPr>
        </p:nvSpPr>
        <p:spPr>
          <a:xfrm>
            <a:off x="106850" y="58125"/>
            <a:ext cx="4661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pic>
        <p:nvPicPr>
          <p:cNvPr id="106" name="Google Shape;106;g1019c043c0c_1_1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99825" y="228600"/>
            <a:ext cx="4795200" cy="465417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g1019c043c0c_1_174"/>
          <p:cNvSpPr txBox="1"/>
          <p:nvPr/>
        </p:nvSpPr>
        <p:spPr>
          <a:xfrm>
            <a:off x="0" y="838200"/>
            <a:ext cx="300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solidFill>
                  <a:srgbClr val="FF0000"/>
                </a:solidFill>
              </a:rPr>
              <a:t>Truth fact 4: </a:t>
            </a:r>
            <a:r>
              <a:rPr lang="en" sz="1200" b="1" dirty="0">
                <a:solidFill>
                  <a:srgbClr val="FF9900"/>
                </a:solidFill>
              </a:rPr>
              <a:t>ONE TREE IS KILLED FOR 15 PACKS OF CIGARETTES.</a:t>
            </a:r>
            <a:endParaRPr sz="1200" b="1" dirty="0">
              <a:solidFill>
                <a:srgbClr val="FF9900"/>
              </a:solidFill>
            </a:endParaRPr>
          </a:p>
        </p:txBody>
      </p:sp>
      <p:graphicFrame>
        <p:nvGraphicFramePr>
          <p:cNvPr id="108" name="Google Shape;108;g1019c043c0c_1_174"/>
          <p:cNvGraphicFramePr/>
          <p:nvPr/>
        </p:nvGraphicFramePr>
        <p:xfrm>
          <a:off x="152400" y="2133600"/>
          <a:ext cx="3000000" cy="2255520"/>
        </p:xfrm>
        <a:graphic>
          <a:graphicData uri="http://schemas.openxmlformats.org/drawingml/2006/table">
            <a:tbl>
              <a:tblPr>
                <a:noFill/>
                <a:tableStyleId>{A5B7954F-3DEE-4761-80E2-F38DECDC8B6C}</a:tableStyleId>
              </a:tblPr>
              <a:tblGrid>
                <a:gridCol w="15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/>
                        <a:t>x</a:t>
                      </a:r>
                      <a:r>
                        <a:rPr lang="en"/>
                        <a:t> (Trees Killed)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i="1"/>
                        <a:t>y</a:t>
                      </a:r>
                      <a:r>
                        <a:rPr lang="en"/>
                        <a:t> (Packs of Cigarettes)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15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30</a:t>
                      </a: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9" name="Google Shape;109;g1019c043c0c_1_174"/>
          <p:cNvSpPr txBox="1"/>
          <p:nvPr/>
        </p:nvSpPr>
        <p:spPr>
          <a:xfrm>
            <a:off x="76200" y="16764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 dirty="0"/>
              <a:t>y</a:t>
            </a:r>
            <a:r>
              <a:rPr lang="en" sz="1800" dirty="0"/>
              <a:t> = 15</a:t>
            </a:r>
            <a:r>
              <a:rPr lang="en" sz="1800" i="1" dirty="0"/>
              <a:t>x</a:t>
            </a:r>
            <a:endParaRPr sz="18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CCC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019c043c0c_1_182"/>
          <p:cNvSpPr txBox="1">
            <a:spLocks noGrp="1"/>
          </p:cNvSpPr>
          <p:nvPr>
            <p:ph type="title"/>
          </p:nvPr>
        </p:nvSpPr>
        <p:spPr>
          <a:xfrm>
            <a:off x="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Name: </a:t>
            </a:r>
            <a:endParaRPr sz="1800"/>
          </a:p>
        </p:txBody>
      </p:sp>
      <p:sp>
        <p:nvSpPr>
          <p:cNvPr id="115" name="Google Shape;115;g1019c043c0c_1_182"/>
          <p:cNvSpPr txBox="1">
            <a:spLocks noGrp="1"/>
          </p:cNvSpPr>
          <p:nvPr>
            <p:ph type="body" idx="1"/>
          </p:nvPr>
        </p:nvSpPr>
        <p:spPr>
          <a:xfrm>
            <a:off x="175150" y="6517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>
                <a:solidFill>
                  <a:schemeClr val="dk1"/>
                </a:solidFill>
              </a:rPr>
              <a:t>Summarize your Truth fact in the sentence frame below.</a:t>
            </a:r>
            <a:endParaRPr sz="1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dirty="0">
                <a:solidFill>
                  <a:schemeClr val="dk1"/>
                </a:solidFill>
              </a:rPr>
              <a:t>I determined . . . My </a:t>
            </a:r>
            <a:r>
              <a:rPr lang="en" sz="1400" i="1" dirty="0">
                <a:solidFill>
                  <a:schemeClr val="dk1"/>
                </a:solidFill>
              </a:rPr>
              <a:t>xy</a:t>
            </a:r>
            <a:r>
              <a:rPr lang="en" sz="1400" dirty="0">
                <a:solidFill>
                  <a:schemeClr val="dk1"/>
                </a:solidFill>
              </a:rPr>
              <a:t> table shows that every _____________________ one tree.</a:t>
            </a:r>
            <a:endParaRPr sz="1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530</Words>
  <Application>Microsoft Office PowerPoint</Application>
  <PresentationFormat>On-screen Show (16:9)</PresentationFormat>
  <Paragraphs>91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Simple Light</vt:lpstr>
      <vt:lpstr>Graphing Activity</vt:lpstr>
      <vt:lpstr>Name: </vt:lpstr>
      <vt:lpstr>Name: </vt:lpstr>
      <vt:lpstr>Name: </vt:lpstr>
      <vt:lpstr>Name: </vt:lpstr>
      <vt:lpstr>Name: </vt:lpstr>
      <vt:lpstr>Name: </vt:lpstr>
      <vt:lpstr>Name: </vt:lpstr>
      <vt:lpstr>Name: </vt:lpstr>
      <vt:lpstr>Name: </vt:lpstr>
      <vt:lpstr>Name: </vt:lpstr>
      <vt:lpstr>Name: </vt:lpstr>
      <vt:lpstr>Name: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Graphing Activity</dc:title>
  <dc:creator>Tori Mirsadjadi (she/her/hers)</dc:creator>
  <cp:lastModifiedBy>Tori Mirsadjadi (she/her/hers)</cp:lastModifiedBy>
  <cp:revision>3</cp:revision>
  <dcterms:modified xsi:type="dcterms:W3CDTF">2022-07-11T15:27:18Z</dcterms:modified>
</cp:coreProperties>
</file>