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8" roundtripDataSignature="AMtx7mj0fn/dxzUkq6fqH9LZbVksOOgR3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EBE2C1-C776-62F1-E523-9E5B5EC79800}" name="Tori Mirsadjadi (she/her/hers)" initials="TM(" userId="S::Tori.Mirsadjadi@sagepub.com::829506b3-188b-40ef-b775-a5ec767efb4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manda Ruiz"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506D4C0-CC1C-4921-95DC-D031540D41E4}">
  <a:tblStyle styleId="{0506D4C0-CC1C-4921-95DC-D031540D41E4}"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1350" y="10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30" Type="http://schemas.openxmlformats.org/officeDocument/2006/relationships/presProps" Target="presProps.xml"/><Relationship Id="rId35"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ri Mirsadjadi (she/her/hers)" userId="829506b3-188b-40ef-b775-a5ec767efb4e" providerId="ADAL" clId="{D0BD1F03-BE45-4E94-88ED-22B6D7A5505C}"/>
    <pc:docChg chg="modSld">
      <pc:chgData name="Tori Mirsadjadi (she/her/hers)" userId="829506b3-188b-40ef-b775-a5ec767efb4e" providerId="ADAL" clId="{D0BD1F03-BE45-4E94-88ED-22B6D7A5505C}" dt="2022-04-28T20:16:59.220" v="35" actId="14100"/>
      <pc:docMkLst>
        <pc:docMk/>
      </pc:docMkLst>
      <pc:sldChg chg="addSp modSp mod">
        <pc:chgData name="Tori Mirsadjadi (she/her/hers)" userId="829506b3-188b-40ef-b775-a5ec767efb4e" providerId="ADAL" clId="{D0BD1F03-BE45-4E94-88ED-22B6D7A5505C}" dt="2022-04-28T20:15:51.870" v="25" actId="20577"/>
        <pc:sldMkLst>
          <pc:docMk/>
          <pc:sldMk cId="0" sldId="258"/>
        </pc:sldMkLst>
        <pc:spChg chg="add mod">
          <ac:chgData name="Tori Mirsadjadi (she/her/hers)" userId="829506b3-188b-40ef-b775-a5ec767efb4e" providerId="ADAL" clId="{D0BD1F03-BE45-4E94-88ED-22B6D7A5505C}" dt="2022-04-28T20:15:51.870" v="25" actId="20577"/>
          <ac:spMkLst>
            <pc:docMk/>
            <pc:sldMk cId="0" sldId="258"/>
            <ac:spMk id="4" creationId="{4056826E-65D9-4EEB-5146-6F45B1BFAA83}"/>
          </ac:spMkLst>
        </pc:spChg>
      </pc:sldChg>
      <pc:sldChg chg="addSp modSp mod">
        <pc:chgData name="Tori Mirsadjadi (she/her/hers)" userId="829506b3-188b-40ef-b775-a5ec767efb4e" providerId="ADAL" clId="{D0BD1F03-BE45-4E94-88ED-22B6D7A5505C}" dt="2022-04-28T20:16:59.220" v="35" actId="14100"/>
        <pc:sldMkLst>
          <pc:docMk/>
          <pc:sldMk cId="0" sldId="259"/>
        </pc:sldMkLst>
        <pc:spChg chg="add mod">
          <ac:chgData name="Tori Mirsadjadi (she/her/hers)" userId="829506b3-188b-40ef-b775-a5ec767efb4e" providerId="ADAL" clId="{D0BD1F03-BE45-4E94-88ED-22B6D7A5505C}" dt="2022-04-28T20:16:59.220" v="35" actId="14100"/>
          <ac:spMkLst>
            <pc:docMk/>
            <pc:sldMk cId="0" sldId="259"/>
            <ac:spMk id="4" creationId="{806A9318-FC4B-8CA2-4449-B5976ABA65E4}"/>
          </ac:spMkLst>
        </pc:spChg>
      </pc:sldChg>
    </pc:docChg>
  </pc:docChgLst>
  <pc:docChgLst>
    <pc:chgData name="Tori Mirsadjadi (she/her/hers)" userId="829506b3-188b-40ef-b775-a5ec767efb4e" providerId="ADAL" clId="{02E37096-EBDA-461B-89A1-D8AF5615D8D1}"/>
    <pc:docChg chg="modSld">
      <pc:chgData name="Tori Mirsadjadi (she/her/hers)" userId="829506b3-188b-40ef-b775-a5ec767efb4e" providerId="ADAL" clId="{02E37096-EBDA-461B-89A1-D8AF5615D8D1}" dt="2022-06-02T01:22:36.721" v="58"/>
      <pc:docMkLst>
        <pc:docMk/>
      </pc:docMkLst>
      <pc:sldChg chg="modSp mod">
        <pc:chgData name="Tori Mirsadjadi (she/her/hers)" userId="829506b3-188b-40ef-b775-a5ec767efb4e" providerId="ADAL" clId="{02E37096-EBDA-461B-89A1-D8AF5615D8D1}" dt="2022-06-02T01:15:35.078" v="1" actId="20577"/>
        <pc:sldMkLst>
          <pc:docMk/>
          <pc:sldMk cId="0" sldId="260"/>
        </pc:sldMkLst>
        <pc:spChg chg="mod">
          <ac:chgData name="Tori Mirsadjadi (she/her/hers)" userId="829506b3-188b-40ef-b775-a5ec767efb4e" providerId="ADAL" clId="{02E37096-EBDA-461B-89A1-D8AF5615D8D1}" dt="2022-06-02T01:15:35.078" v="1" actId="20577"/>
          <ac:spMkLst>
            <pc:docMk/>
            <pc:sldMk cId="0" sldId="260"/>
            <ac:spMk id="81" creationId="{00000000-0000-0000-0000-000000000000}"/>
          </ac:spMkLst>
        </pc:spChg>
      </pc:sldChg>
      <pc:sldChg chg="modSp mod">
        <pc:chgData name="Tori Mirsadjadi (she/her/hers)" userId="829506b3-188b-40ef-b775-a5ec767efb4e" providerId="ADAL" clId="{02E37096-EBDA-461B-89A1-D8AF5615D8D1}" dt="2022-06-02T01:15:48.039" v="2" actId="20577"/>
        <pc:sldMkLst>
          <pc:docMk/>
          <pc:sldMk cId="0" sldId="261"/>
        </pc:sldMkLst>
        <pc:spChg chg="mod">
          <ac:chgData name="Tori Mirsadjadi (she/her/hers)" userId="829506b3-188b-40ef-b775-a5ec767efb4e" providerId="ADAL" clId="{02E37096-EBDA-461B-89A1-D8AF5615D8D1}" dt="2022-06-02T01:15:48.039" v="2" actId="20577"/>
          <ac:spMkLst>
            <pc:docMk/>
            <pc:sldMk cId="0" sldId="261"/>
            <ac:spMk id="86" creationId="{00000000-0000-0000-0000-000000000000}"/>
          </ac:spMkLst>
        </pc:spChg>
      </pc:sldChg>
      <pc:sldChg chg="modSp mod">
        <pc:chgData name="Tori Mirsadjadi (she/her/hers)" userId="829506b3-188b-40ef-b775-a5ec767efb4e" providerId="ADAL" clId="{02E37096-EBDA-461B-89A1-D8AF5615D8D1}" dt="2022-06-02T01:15:56.659" v="4" actId="20577"/>
        <pc:sldMkLst>
          <pc:docMk/>
          <pc:sldMk cId="0" sldId="262"/>
        </pc:sldMkLst>
        <pc:spChg chg="mod">
          <ac:chgData name="Tori Mirsadjadi (she/her/hers)" userId="829506b3-188b-40ef-b775-a5ec767efb4e" providerId="ADAL" clId="{02E37096-EBDA-461B-89A1-D8AF5615D8D1}" dt="2022-06-02T01:15:56.659" v="4" actId="20577"/>
          <ac:spMkLst>
            <pc:docMk/>
            <pc:sldMk cId="0" sldId="262"/>
            <ac:spMk id="94" creationId="{00000000-0000-0000-0000-000000000000}"/>
          </ac:spMkLst>
        </pc:spChg>
      </pc:sldChg>
      <pc:sldChg chg="modSp mod">
        <pc:chgData name="Tori Mirsadjadi (she/her/hers)" userId="829506b3-188b-40ef-b775-a5ec767efb4e" providerId="ADAL" clId="{02E37096-EBDA-461B-89A1-D8AF5615D8D1}" dt="2022-06-02T01:16:06.810" v="5" actId="20577"/>
        <pc:sldMkLst>
          <pc:docMk/>
          <pc:sldMk cId="0" sldId="263"/>
        </pc:sldMkLst>
        <pc:spChg chg="mod">
          <ac:chgData name="Tori Mirsadjadi (she/her/hers)" userId="829506b3-188b-40ef-b775-a5ec767efb4e" providerId="ADAL" clId="{02E37096-EBDA-461B-89A1-D8AF5615D8D1}" dt="2022-06-02T01:16:06.810" v="5" actId="20577"/>
          <ac:spMkLst>
            <pc:docMk/>
            <pc:sldMk cId="0" sldId="263"/>
            <ac:spMk id="102" creationId="{00000000-0000-0000-0000-000000000000}"/>
          </ac:spMkLst>
        </pc:spChg>
      </pc:sldChg>
      <pc:sldChg chg="modSp mod">
        <pc:chgData name="Tori Mirsadjadi (she/her/hers)" userId="829506b3-188b-40ef-b775-a5ec767efb4e" providerId="ADAL" clId="{02E37096-EBDA-461B-89A1-D8AF5615D8D1}" dt="2022-06-02T01:16:11.864" v="6" actId="20577"/>
        <pc:sldMkLst>
          <pc:docMk/>
          <pc:sldMk cId="0" sldId="264"/>
        </pc:sldMkLst>
        <pc:spChg chg="mod">
          <ac:chgData name="Tori Mirsadjadi (she/her/hers)" userId="829506b3-188b-40ef-b775-a5ec767efb4e" providerId="ADAL" clId="{02E37096-EBDA-461B-89A1-D8AF5615D8D1}" dt="2022-06-02T01:16:11.864" v="6" actId="20577"/>
          <ac:spMkLst>
            <pc:docMk/>
            <pc:sldMk cId="0" sldId="264"/>
            <ac:spMk id="110" creationId="{00000000-0000-0000-0000-000000000000}"/>
          </ac:spMkLst>
        </pc:spChg>
      </pc:sldChg>
      <pc:sldChg chg="modSp mod">
        <pc:chgData name="Tori Mirsadjadi (she/her/hers)" userId="829506b3-188b-40ef-b775-a5ec767efb4e" providerId="ADAL" clId="{02E37096-EBDA-461B-89A1-D8AF5615D8D1}" dt="2022-06-02T01:16:37.432" v="23" actId="20577"/>
        <pc:sldMkLst>
          <pc:docMk/>
          <pc:sldMk cId="0" sldId="265"/>
        </pc:sldMkLst>
        <pc:spChg chg="mod">
          <ac:chgData name="Tori Mirsadjadi (she/her/hers)" userId="829506b3-188b-40ef-b775-a5ec767efb4e" providerId="ADAL" clId="{02E37096-EBDA-461B-89A1-D8AF5615D8D1}" dt="2022-06-02T01:16:37.432" v="23" actId="20577"/>
          <ac:spMkLst>
            <pc:docMk/>
            <pc:sldMk cId="0" sldId="265"/>
            <ac:spMk id="118" creationId="{00000000-0000-0000-0000-000000000000}"/>
          </ac:spMkLst>
        </pc:spChg>
      </pc:sldChg>
      <pc:sldChg chg="modSp mod addCm modCm">
        <pc:chgData name="Tori Mirsadjadi (she/her/hers)" userId="829506b3-188b-40ef-b775-a5ec767efb4e" providerId="ADAL" clId="{02E37096-EBDA-461B-89A1-D8AF5615D8D1}" dt="2022-06-02T01:19:59.425" v="34"/>
        <pc:sldMkLst>
          <pc:docMk/>
          <pc:sldMk cId="0" sldId="269"/>
        </pc:sldMkLst>
        <pc:spChg chg="mod">
          <ac:chgData name="Tori Mirsadjadi (she/her/hers)" userId="829506b3-188b-40ef-b775-a5ec767efb4e" providerId="ADAL" clId="{02E37096-EBDA-461B-89A1-D8AF5615D8D1}" dt="2022-06-02T01:19:45.287" v="31" actId="114"/>
          <ac:spMkLst>
            <pc:docMk/>
            <pc:sldMk cId="0" sldId="269"/>
            <ac:spMk id="11" creationId="{00000000-0000-0000-0000-000000000000}"/>
          </ac:spMkLst>
        </pc:spChg>
        <pc:spChg chg="mod">
          <ac:chgData name="Tori Mirsadjadi (she/her/hers)" userId="829506b3-188b-40ef-b775-a5ec767efb4e" providerId="ADAL" clId="{02E37096-EBDA-461B-89A1-D8AF5615D8D1}" dt="2022-06-02T01:19:50.976" v="33" actId="114"/>
          <ac:spMkLst>
            <pc:docMk/>
            <pc:sldMk cId="0" sldId="269"/>
            <ac:spMk id="13" creationId="{00000000-0000-0000-0000-000000000000}"/>
          </ac:spMkLst>
        </pc:spChg>
      </pc:sldChg>
      <pc:sldChg chg="modSp mod addCm">
        <pc:chgData name="Tori Mirsadjadi (she/her/hers)" userId="829506b3-188b-40ef-b775-a5ec767efb4e" providerId="ADAL" clId="{02E37096-EBDA-461B-89A1-D8AF5615D8D1}" dt="2022-06-02T01:20:56.937" v="39"/>
        <pc:sldMkLst>
          <pc:docMk/>
          <pc:sldMk cId="0" sldId="270"/>
        </pc:sldMkLst>
        <pc:spChg chg="mod">
          <ac:chgData name="Tori Mirsadjadi (she/her/hers)" userId="829506b3-188b-40ef-b775-a5ec767efb4e" providerId="ADAL" clId="{02E37096-EBDA-461B-89A1-D8AF5615D8D1}" dt="2022-06-02T01:19:28.957" v="28" actId="114"/>
          <ac:spMkLst>
            <pc:docMk/>
            <pc:sldMk cId="0" sldId="270"/>
            <ac:spMk id="11" creationId="{00000000-0000-0000-0000-000000000000}"/>
          </ac:spMkLst>
        </pc:spChg>
        <pc:spChg chg="mod">
          <ac:chgData name="Tori Mirsadjadi (she/her/hers)" userId="829506b3-188b-40ef-b775-a5ec767efb4e" providerId="ADAL" clId="{02E37096-EBDA-461B-89A1-D8AF5615D8D1}" dt="2022-06-02T01:19:22.455" v="26" actId="114"/>
          <ac:spMkLst>
            <pc:docMk/>
            <pc:sldMk cId="0" sldId="270"/>
            <ac:spMk id="157" creationId="{00000000-0000-0000-0000-000000000000}"/>
          </ac:spMkLst>
        </pc:spChg>
        <pc:spChg chg="mod">
          <ac:chgData name="Tori Mirsadjadi (she/her/hers)" userId="829506b3-188b-40ef-b775-a5ec767efb4e" providerId="ADAL" clId="{02E37096-EBDA-461B-89A1-D8AF5615D8D1}" dt="2022-06-02T01:19:33.255" v="29" actId="20577"/>
          <ac:spMkLst>
            <pc:docMk/>
            <pc:sldMk cId="0" sldId="270"/>
            <ac:spMk id="160" creationId="{00000000-0000-0000-0000-000000000000}"/>
          </ac:spMkLst>
        </pc:spChg>
      </pc:sldChg>
      <pc:sldChg chg="modSp mod addCm">
        <pc:chgData name="Tori Mirsadjadi (she/her/hers)" userId="829506b3-188b-40ef-b775-a5ec767efb4e" providerId="ADAL" clId="{02E37096-EBDA-461B-89A1-D8AF5615D8D1}" dt="2022-06-02T01:22:36.721" v="58"/>
        <pc:sldMkLst>
          <pc:docMk/>
          <pc:sldMk cId="0" sldId="271"/>
        </pc:sldMkLst>
        <pc:spChg chg="mod">
          <ac:chgData name="Tori Mirsadjadi (she/her/hers)" userId="829506b3-188b-40ef-b775-a5ec767efb4e" providerId="ADAL" clId="{02E37096-EBDA-461B-89A1-D8AF5615D8D1}" dt="2022-06-02T01:20:23.920" v="38" actId="114"/>
          <ac:spMkLst>
            <pc:docMk/>
            <pc:sldMk cId="0" sldId="271"/>
            <ac:spMk id="12" creationId="{00000000-0000-0000-0000-000000000000}"/>
          </ac:spMkLst>
        </pc:spChg>
        <pc:spChg chg="mod">
          <ac:chgData name="Tori Mirsadjadi (she/her/hers)" userId="829506b3-188b-40ef-b775-a5ec767efb4e" providerId="ADAL" clId="{02E37096-EBDA-461B-89A1-D8AF5615D8D1}" dt="2022-06-02T01:20:15.012" v="36" actId="114"/>
          <ac:spMkLst>
            <pc:docMk/>
            <pc:sldMk cId="0" sldId="271"/>
            <ac:spMk id="168" creationId="{00000000-0000-0000-0000-000000000000}"/>
          </ac:spMkLst>
        </pc:spChg>
      </pc:sldChg>
      <pc:sldChg chg="modSp mod">
        <pc:chgData name="Tori Mirsadjadi (she/her/hers)" userId="829506b3-188b-40ef-b775-a5ec767efb4e" providerId="ADAL" clId="{02E37096-EBDA-461B-89A1-D8AF5615D8D1}" dt="2022-06-02T01:21:28.681" v="42" actId="20577"/>
        <pc:sldMkLst>
          <pc:docMk/>
          <pc:sldMk cId="0" sldId="272"/>
        </pc:sldMkLst>
        <pc:spChg chg="mod">
          <ac:chgData name="Tori Mirsadjadi (she/her/hers)" userId="829506b3-188b-40ef-b775-a5ec767efb4e" providerId="ADAL" clId="{02E37096-EBDA-461B-89A1-D8AF5615D8D1}" dt="2022-06-02T01:21:28.681" v="42" actId="20577"/>
          <ac:spMkLst>
            <pc:docMk/>
            <pc:sldMk cId="0" sldId="272"/>
            <ac:spMk id="180" creationId="{00000000-0000-0000-0000-000000000000}"/>
          </ac:spMkLst>
        </pc:spChg>
      </pc:sldChg>
      <pc:sldChg chg="modSp mod">
        <pc:chgData name="Tori Mirsadjadi (she/her/hers)" userId="829506b3-188b-40ef-b775-a5ec767efb4e" providerId="ADAL" clId="{02E37096-EBDA-461B-89A1-D8AF5615D8D1}" dt="2022-06-02T01:21:59.047" v="51" actId="20577"/>
        <pc:sldMkLst>
          <pc:docMk/>
          <pc:sldMk cId="0" sldId="273"/>
        </pc:sldMkLst>
        <pc:spChg chg="mod">
          <ac:chgData name="Tori Mirsadjadi (she/her/hers)" userId="829506b3-188b-40ef-b775-a5ec767efb4e" providerId="ADAL" clId="{02E37096-EBDA-461B-89A1-D8AF5615D8D1}" dt="2022-06-02T01:21:44.851" v="46" actId="114"/>
          <ac:spMkLst>
            <pc:docMk/>
            <pc:sldMk cId="0" sldId="273"/>
            <ac:spMk id="15" creationId="{00000000-0000-0000-0000-000000000000}"/>
          </ac:spMkLst>
        </pc:spChg>
        <pc:spChg chg="mod">
          <ac:chgData name="Tori Mirsadjadi (she/her/hers)" userId="829506b3-188b-40ef-b775-a5ec767efb4e" providerId="ADAL" clId="{02E37096-EBDA-461B-89A1-D8AF5615D8D1}" dt="2022-06-02T01:21:40.048" v="44" actId="114"/>
          <ac:spMkLst>
            <pc:docMk/>
            <pc:sldMk cId="0" sldId="273"/>
            <ac:spMk id="16" creationId="{00000000-0000-0000-0000-000000000000}"/>
          </ac:spMkLst>
        </pc:spChg>
        <pc:spChg chg="mod">
          <ac:chgData name="Tori Mirsadjadi (she/her/hers)" userId="829506b3-188b-40ef-b775-a5ec767efb4e" providerId="ADAL" clId="{02E37096-EBDA-461B-89A1-D8AF5615D8D1}" dt="2022-06-02T01:21:48.808" v="47" actId="114"/>
          <ac:spMkLst>
            <pc:docMk/>
            <pc:sldMk cId="0" sldId="273"/>
            <ac:spMk id="199" creationId="{00000000-0000-0000-0000-000000000000}"/>
          </ac:spMkLst>
        </pc:spChg>
        <pc:spChg chg="mod">
          <ac:chgData name="Tori Mirsadjadi (she/her/hers)" userId="829506b3-188b-40ef-b775-a5ec767efb4e" providerId="ADAL" clId="{02E37096-EBDA-461B-89A1-D8AF5615D8D1}" dt="2022-06-02T01:21:59.047" v="51" actId="20577"/>
          <ac:spMkLst>
            <pc:docMk/>
            <pc:sldMk cId="0" sldId="273"/>
            <ac:spMk id="202" creationId="{00000000-0000-0000-0000-000000000000}"/>
          </ac:spMkLst>
        </pc:spChg>
      </pc:sldChg>
      <pc:sldChg chg="modSp mod">
        <pc:chgData name="Tori Mirsadjadi (she/her/hers)" userId="829506b3-188b-40ef-b775-a5ec767efb4e" providerId="ADAL" clId="{02E37096-EBDA-461B-89A1-D8AF5615D8D1}" dt="2022-06-02T01:22:15.198" v="57" actId="114"/>
        <pc:sldMkLst>
          <pc:docMk/>
          <pc:sldMk cId="0" sldId="274"/>
        </pc:sldMkLst>
        <pc:spChg chg="mod">
          <ac:chgData name="Tori Mirsadjadi (she/her/hers)" userId="829506b3-188b-40ef-b775-a5ec767efb4e" providerId="ADAL" clId="{02E37096-EBDA-461B-89A1-D8AF5615D8D1}" dt="2022-06-02T01:22:15.198" v="57" actId="114"/>
          <ac:spMkLst>
            <pc:docMk/>
            <pc:sldMk cId="0" sldId="274"/>
            <ac:spMk id="209" creationId="{00000000-0000-0000-0000-000000000000}"/>
          </ac:spMkLst>
        </pc:spChg>
      </pc:sldChg>
    </pc:docChg>
  </pc:docChgLst>
  <pc:docChgLst>
    <pc:chgData name="Tori Mirsadjadi (she/her/hers)" userId="829506b3-188b-40ef-b775-a5ec767efb4e" providerId="ADAL" clId="{34583774-1D06-4214-A50E-0019E0FF5468}"/>
    <pc:docChg chg="modSld">
      <pc:chgData name="Tori Mirsadjadi (she/her/hers)" userId="829506b3-188b-40ef-b775-a5ec767efb4e" providerId="ADAL" clId="{34583774-1D06-4214-A50E-0019E0FF5468}" dt="2022-04-02T03:18:19.302" v="98" actId="20577"/>
      <pc:docMkLst>
        <pc:docMk/>
      </pc:docMkLst>
      <pc:sldChg chg="modSp mod">
        <pc:chgData name="Tori Mirsadjadi (she/her/hers)" userId="829506b3-188b-40ef-b775-a5ec767efb4e" providerId="ADAL" clId="{34583774-1D06-4214-A50E-0019E0FF5468}" dt="2022-04-02T03:17:42.993" v="58" actId="20577"/>
        <pc:sldMkLst>
          <pc:docMk/>
          <pc:sldMk cId="0" sldId="260"/>
        </pc:sldMkLst>
        <pc:spChg chg="mod">
          <ac:chgData name="Tori Mirsadjadi (she/her/hers)" userId="829506b3-188b-40ef-b775-a5ec767efb4e" providerId="ADAL" clId="{34583774-1D06-4214-A50E-0019E0FF5468}" dt="2022-04-02T03:17:42.993" v="58" actId="20577"/>
          <ac:spMkLst>
            <pc:docMk/>
            <pc:sldMk cId="0" sldId="260"/>
            <ac:spMk id="81" creationId="{00000000-0000-0000-0000-000000000000}"/>
          </ac:spMkLst>
        </pc:spChg>
      </pc:sldChg>
      <pc:sldChg chg="modSp mod">
        <pc:chgData name="Tori Mirsadjadi (she/her/hers)" userId="829506b3-188b-40ef-b775-a5ec767efb4e" providerId="ADAL" clId="{34583774-1D06-4214-A50E-0019E0FF5468}" dt="2022-04-02T03:17:49.482" v="63" actId="20577"/>
        <pc:sldMkLst>
          <pc:docMk/>
          <pc:sldMk cId="0" sldId="261"/>
        </pc:sldMkLst>
        <pc:spChg chg="mod">
          <ac:chgData name="Tori Mirsadjadi (she/her/hers)" userId="829506b3-188b-40ef-b775-a5ec767efb4e" providerId="ADAL" clId="{34583774-1D06-4214-A50E-0019E0FF5468}" dt="2022-04-02T03:17:49.482" v="63" actId="20577"/>
          <ac:spMkLst>
            <pc:docMk/>
            <pc:sldMk cId="0" sldId="261"/>
            <ac:spMk id="87" creationId="{00000000-0000-0000-0000-000000000000}"/>
          </ac:spMkLst>
        </pc:spChg>
      </pc:sldChg>
      <pc:sldChg chg="modSp mod">
        <pc:chgData name="Tori Mirsadjadi (she/her/hers)" userId="829506b3-188b-40ef-b775-a5ec767efb4e" providerId="ADAL" clId="{34583774-1D06-4214-A50E-0019E0FF5468}" dt="2022-04-02T03:17:52.754" v="68" actId="20577"/>
        <pc:sldMkLst>
          <pc:docMk/>
          <pc:sldMk cId="0" sldId="262"/>
        </pc:sldMkLst>
        <pc:spChg chg="mod">
          <ac:chgData name="Tori Mirsadjadi (she/her/hers)" userId="829506b3-188b-40ef-b775-a5ec767efb4e" providerId="ADAL" clId="{34583774-1D06-4214-A50E-0019E0FF5468}" dt="2022-04-02T03:17:52.754" v="68" actId="20577"/>
          <ac:spMkLst>
            <pc:docMk/>
            <pc:sldMk cId="0" sldId="262"/>
            <ac:spMk id="95" creationId="{00000000-0000-0000-0000-000000000000}"/>
          </ac:spMkLst>
        </pc:spChg>
      </pc:sldChg>
      <pc:sldChg chg="modSp mod">
        <pc:chgData name="Tori Mirsadjadi (she/her/hers)" userId="829506b3-188b-40ef-b775-a5ec767efb4e" providerId="ADAL" clId="{34583774-1D06-4214-A50E-0019E0FF5468}" dt="2022-04-02T03:17:56.371" v="73" actId="20577"/>
        <pc:sldMkLst>
          <pc:docMk/>
          <pc:sldMk cId="0" sldId="263"/>
        </pc:sldMkLst>
        <pc:spChg chg="mod">
          <ac:chgData name="Tori Mirsadjadi (she/her/hers)" userId="829506b3-188b-40ef-b775-a5ec767efb4e" providerId="ADAL" clId="{34583774-1D06-4214-A50E-0019E0FF5468}" dt="2022-04-02T03:17:56.371" v="73" actId="20577"/>
          <ac:spMkLst>
            <pc:docMk/>
            <pc:sldMk cId="0" sldId="263"/>
            <ac:spMk id="103" creationId="{00000000-0000-0000-0000-000000000000}"/>
          </ac:spMkLst>
        </pc:spChg>
      </pc:sldChg>
      <pc:sldChg chg="modSp mod">
        <pc:chgData name="Tori Mirsadjadi (she/her/hers)" userId="829506b3-188b-40ef-b775-a5ec767efb4e" providerId="ADAL" clId="{34583774-1D06-4214-A50E-0019E0FF5468}" dt="2022-04-02T03:18:00.897" v="78" actId="20577"/>
        <pc:sldMkLst>
          <pc:docMk/>
          <pc:sldMk cId="0" sldId="264"/>
        </pc:sldMkLst>
        <pc:spChg chg="mod">
          <ac:chgData name="Tori Mirsadjadi (she/her/hers)" userId="829506b3-188b-40ef-b775-a5ec767efb4e" providerId="ADAL" clId="{34583774-1D06-4214-A50E-0019E0FF5468}" dt="2022-04-02T03:18:00.897" v="78" actId="20577"/>
          <ac:spMkLst>
            <pc:docMk/>
            <pc:sldMk cId="0" sldId="264"/>
            <ac:spMk id="111" creationId="{00000000-0000-0000-0000-000000000000}"/>
          </ac:spMkLst>
        </pc:spChg>
      </pc:sldChg>
      <pc:sldChg chg="modSp mod">
        <pc:chgData name="Tori Mirsadjadi (she/her/hers)" userId="829506b3-188b-40ef-b775-a5ec767efb4e" providerId="ADAL" clId="{34583774-1D06-4214-A50E-0019E0FF5468}" dt="2022-04-02T03:18:05.058" v="83" actId="20577"/>
        <pc:sldMkLst>
          <pc:docMk/>
          <pc:sldMk cId="0" sldId="265"/>
        </pc:sldMkLst>
        <pc:spChg chg="mod">
          <ac:chgData name="Tori Mirsadjadi (she/her/hers)" userId="829506b3-188b-40ef-b775-a5ec767efb4e" providerId="ADAL" clId="{34583774-1D06-4214-A50E-0019E0FF5468}" dt="2022-04-02T03:18:05.058" v="83" actId="20577"/>
          <ac:spMkLst>
            <pc:docMk/>
            <pc:sldMk cId="0" sldId="265"/>
            <ac:spMk id="119" creationId="{00000000-0000-0000-0000-000000000000}"/>
          </ac:spMkLst>
        </pc:spChg>
      </pc:sldChg>
      <pc:sldChg chg="modSp mod">
        <pc:chgData name="Tori Mirsadjadi (she/her/hers)" userId="829506b3-188b-40ef-b775-a5ec767efb4e" providerId="ADAL" clId="{34583774-1D06-4214-A50E-0019E0FF5468}" dt="2022-04-02T03:18:09.323" v="88" actId="20577"/>
        <pc:sldMkLst>
          <pc:docMk/>
          <pc:sldMk cId="0" sldId="266"/>
        </pc:sldMkLst>
        <pc:spChg chg="mod">
          <ac:chgData name="Tori Mirsadjadi (she/her/hers)" userId="829506b3-188b-40ef-b775-a5ec767efb4e" providerId="ADAL" clId="{34583774-1D06-4214-A50E-0019E0FF5468}" dt="2022-04-02T03:18:09.323" v="88" actId="20577"/>
          <ac:spMkLst>
            <pc:docMk/>
            <pc:sldMk cId="0" sldId="266"/>
            <ac:spMk id="127" creationId="{00000000-0000-0000-0000-000000000000}"/>
          </ac:spMkLst>
        </pc:spChg>
      </pc:sldChg>
      <pc:sldChg chg="modSp">
        <pc:chgData name="Tori Mirsadjadi (she/her/hers)" userId="829506b3-188b-40ef-b775-a5ec767efb4e" providerId="ADAL" clId="{34583774-1D06-4214-A50E-0019E0FF5468}" dt="2022-04-02T03:18:15.003" v="93" actId="20577"/>
        <pc:sldMkLst>
          <pc:docMk/>
          <pc:sldMk cId="0" sldId="270"/>
        </pc:sldMkLst>
        <pc:spChg chg="mod">
          <ac:chgData name="Tori Mirsadjadi (she/her/hers)" userId="829506b3-188b-40ef-b775-a5ec767efb4e" providerId="ADAL" clId="{34583774-1D06-4214-A50E-0019E0FF5468}" dt="2022-04-02T03:18:15.003" v="93" actId="20577"/>
          <ac:spMkLst>
            <pc:docMk/>
            <pc:sldMk cId="0" sldId="270"/>
            <ac:spMk id="161" creationId="{00000000-0000-0000-0000-000000000000}"/>
          </ac:spMkLst>
        </pc:spChg>
      </pc:sldChg>
      <pc:sldChg chg="modSp">
        <pc:chgData name="Tori Mirsadjadi (she/her/hers)" userId="829506b3-188b-40ef-b775-a5ec767efb4e" providerId="ADAL" clId="{34583774-1D06-4214-A50E-0019E0FF5468}" dt="2022-04-02T03:18:19.302" v="98" actId="20577"/>
        <pc:sldMkLst>
          <pc:docMk/>
          <pc:sldMk cId="0" sldId="271"/>
        </pc:sldMkLst>
        <pc:spChg chg="mod">
          <ac:chgData name="Tori Mirsadjadi (she/her/hers)" userId="829506b3-188b-40ef-b775-a5ec767efb4e" providerId="ADAL" clId="{34583774-1D06-4214-A50E-0019E0FF5468}" dt="2022-04-02T03:18:19.302" v="98" actId="20577"/>
          <ac:spMkLst>
            <pc:docMk/>
            <pc:sldMk cId="0" sldId="271"/>
            <ac:spMk id="172" creationId="{00000000-0000-0000-0000-000000000000}"/>
          </ac:spMkLst>
        </pc:spChg>
      </pc:sldChg>
      <pc:sldChg chg="modSp">
        <pc:chgData name="Tori Mirsadjadi (she/her/hers)" userId="829506b3-188b-40ef-b775-a5ec767efb4e" providerId="ADAL" clId="{34583774-1D06-4214-A50E-0019E0FF5468}" dt="2022-04-02T02:58:34.846" v="47" actId="6549"/>
        <pc:sldMkLst>
          <pc:docMk/>
          <pc:sldMk cId="0" sldId="272"/>
        </pc:sldMkLst>
        <pc:spChg chg="mod">
          <ac:chgData name="Tori Mirsadjadi (she/her/hers)" userId="829506b3-188b-40ef-b775-a5ec767efb4e" providerId="ADAL" clId="{34583774-1D06-4214-A50E-0019E0FF5468}" dt="2022-04-02T02:58:34.846" v="47" actId="6549"/>
          <ac:spMkLst>
            <pc:docMk/>
            <pc:sldMk cId="0" sldId="272"/>
            <ac:spMk id="188" creationId="{00000000-0000-0000-0000-000000000000}"/>
          </ac:spMkLst>
        </pc:spChg>
      </pc:sldChg>
      <pc:sldChg chg="modSp">
        <pc:chgData name="Tori Mirsadjadi (she/her/hers)" userId="829506b3-188b-40ef-b775-a5ec767efb4e" providerId="ADAL" clId="{34583774-1D06-4214-A50E-0019E0FF5468}" dt="2022-04-02T02:58:45.850" v="49" actId="20577"/>
        <pc:sldMkLst>
          <pc:docMk/>
          <pc:sldMk cId="0" sldId="273"/>
        </pc:sldMkLst>
        <pc:spChg chg="mod">
          <ac:chgData name="Tori Mirsadjadi (she/her/hers)" userId="829506b3-188b-40ef-b775-a5ec767efb4e" providerId="ADAL" clId="{34583774-1D06-4214-A50E-0019E0FF5468}" dt="2022-04-02T02:58:45.850" v="49" actId="20577"/>
          <ac:spMkLst>
            <pc:docMk/>
            <pc:sldMk cId="0" sldId="273"/>
            <ac:spMk id="201" creationId="{00000000-0000-0000-0000-000000000000}"/>
          </ac:spMkLst>
        </pc:spChg>
      </pc:sldChg>
      <pc:sldChg chg="modSp mod">
        <pc:chgData name="Tori Mirsadjadi (she/her/hers)" userId="829506b3-188b-40ef-b775-a5ec767efb4e" providerId="ADAL" clId="{34583774-1D06-4214-A50E-0019E0FF5468}" dt="2022-04-02T02:59:01.840" v="53" actId="6549"/>
        <pc:sldMkLst>
          <pc:docMk/>
          <pc:sldMk cId="0" sldId="274"/>
        </pc:sldMkLst>
        <pc:spChg chg="mod">
          <ac:chgData name="Tori Mirsadjadi (she/her/hers)" userId="829506b3-188b-40ef-b775-a5ec767efb4e" providerId="ADAL" clId="{34583774-1D06-4214-A50E-0019E0FF5468}" dt="2022-04-02T02:59:01.840" v="53" actId="6549"/>
          <ac:spMkLst>
            <pc:docMk/>
            <pc:sldMk cId="0" sldId="274"/>
            <ac:spMk id="209" creationId="{00000000-0000-0000-0000-000000000000}"/>
          </ac:spMkLst>
        </pc:spChg>
      </pc:sldChg>
    </pc:docChg>
  </pc:docChgLst>
  <pc:docChgLst>
    <pc:chgData name="Tori Mirsadjadi (she/her/hers)" userId="829506b3-188b-40ef-b775-a5ec767efb4e" providerId="ADAL" clId="{9E694A8E-8FBB-4FC6-B6F6-15FA6B494465}"/>
    <pc:docChg chg="">
      <pc:chgData name="Tori Mirsadjadi (she/her/hers)" userId="829506b3-188b-40ef-b775-a5ec767efb4e" providerId="ADAL" clId="{9E694A8E-8FBB-4FC6-B6F6-15FA6B494465}" dt="2022-07-19T16:04:45.928" v="2"/>
      <pc:docMkLst>
        <pc:docMk/>
      </pc:docMkLst>
      <pc:sldChg chg="delCm">
        <pc:chgData name="Tori Mirsadjadi (she/her/hers)" userId="829506b3-188b-40ef-b775-a5ec767efb4e" providerId="ADAL" clId="{9E694A8E-8FBB-4FC6-B6F6-15FA6B494465}" dt="2022-07-19T16:04:24.802" v="0"/>
        <pc:sldMkLst>
          <pc:docMk/>
          <pc:sldMk cId="0" sldId="269"/>
        </pc:sldMkLst>
      </pc:sldChg>
      <pc:sldChg chg="delCm">
        <pc:chgData name="Tori Mirsadjadi (she/her/hers)" userId="829506b3-188b-40ef-b775-a5ec767efb4e" providerId="ADAL" clId="{9E694A8E-8FBB-4FC6-B6F6-15FA6B494465}" dt="2022-07-19T16:04:37.573" v="1"/>
        <pc:sldMkLst>
          <pc:docMk/>
          <pc:sldMk cId="0" sldId="270"/>
        </pc:sldMkLst>
      </pc:sldChg>
      <pc:sldChg chg="delCm">
        <pc:chgData name="Tori Mirsadjadi (she/her/hers)" userId="829506b3-188b-40ef-b775-a5ec767efb4e" providerId="ADAL" clId="{9E694A8E-8FBB-4FC6-B6F6-15FA6B494465}" dt="2022-07-19T16:04:45.928" v="2"/>
        <pc:sldMkLst>
          <pc:docMk/>
          <pc:sldMk cId="0" sldId="27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As students share that t</a:t>
            </a:r>
            <a:r>
              <a:rPr lang="en" i="1"/>
              <a:t>hey are both straight lines</a:t>
            </a:r>
            <a:r>
              <a:rPr lang="en"/>
              <a:t>, teacher connects that with one of the requirements for being proportional.  When a student notes </a:t>
            </a:r>
            <a:r>
              <a:rPr lang="en" i="1"/>
              <a:t>the blue line goes through the origin and the red one doesn’t</a:t>
            </a:r>
            <a:r>
              <a:rPr lang="en"/>
              <a:t>, teacher links that to the other requirement of being proportional.  The discussion should be lead towards the left one being proportional because it is straight and it goes through the origin (0,0).  The right one is non-proportional because the line  will not go through the origin. Throughout the lesson we refer to rate of change, students may need to be told or reminded that rate of change of a line is the same as the slope of the line.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Similar because both go through the origin and are straight lines.  Both are proportional.</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Teacher links change in y to change in x as the rate of change of 2200. </a:t>
            </a:r>
            <a:endParaRPr b="1"/>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chemeClr val="dk1"/>
                </a:solidFill>
              </a:rPr>
              <a:t>Teacher links change in y to change in x as the rate of change of 15. Point out to students that in this case, the </a:t>
            </a:r>
            <a:r>
              <a:rPr lang="en" b="1">
                <a:solidFill>
                  <a:schemeClr val="dk1"/>
                </a:solidFill>
              </a:rPr>
              <a:t>rate of change is a ratio of y/x.</a:t>
            </a: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Teacher uses phrase When the requirements for proportionality are satisfied, the Rate of Change is the</a:t>
            </a:r>
            <a:r>
              <a:rPr lang="en" b="1"/>
              <a:t> same as </a:t>
            </a:r>
            <a:r>
              <a:rPr lang="en"/>
              <a:t>Constant of Proportionality (k).</a:t>
            </a:r>
            <a:r>
              <a:rPr lang="en" i="1"/>
              <a:t>  It is the same ratio of y/x.  Therefore, </a:t>
            </a:r>
            <a:r>
              <a:rPr lang="en" b="1" i="1"/>
              <a:t>K = y/x</a:t>
            </a:r>
            <a:endParaRPr b="1" i="1"/>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Teacher uses phrase </a:t>
            </a:r>
            <a:r>
              <a:rPr lang="en" i="1"/>
              <a:t>Rate of Change </a:t>
            </a:r>
            <a:r>
              <a:rPr lang="en" b="1" i="1"/>
              <a:t>is the same as</a:t>
            </a:r>
            <a:r>
              <a:rPr lang="en" i="1"/>
              <a:t> Constant of Proportionality (k). Since the rate of change ratio is y/x then K = y/x.</a:t>
            </a:r>
            <a:endParaRPr i="1"/>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6" name="Google Shape;206;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en" sz="1200" i="1" dirty="0"/>
              <a:t>For proportional relationships, the</a:t>
            </a:r>
            <a:r>
              <a:rPr lang="en" sz="1200" b="1" i="1" dirty="0"/>
              <a:t> rate of change</a:t>
            </a:r>
            <a:r>
              <a:rPr lang="en" sz="1200" i="1" dirty="0"/>
              <a:t> is the ratio of </a:t>
            </a:r>
            <a:r>
              <a:rPr lang="en" sz="1200" i="1" dirty="0">
                <a:solidFill>
                  <a:srgbClr val="FF0000"/>
                </a:solidFill>
              </a:rPr>
              <a:t>y</a:t>
            </a:r>
            <a:r>
              <a:rPr lang="en" sz="1200" i="1" dirty="0"/>
              <a:t> to </a:t>
            </a:r>
            <a:r>
              <a:rPr lang="en" sz="1200" i="1" dirty="0">
                <a:solidFill>
                  <a:srgbClr val="FF0000"/>
                </a:solidFill>
              </a:rPr>
              <a:t>x</a:t>
            </a:r>
            <a:r>
              <a:rPr lang="en" sz="1200" i="1" dirty="0"/>
              <a:t>. </a:t>
            </a:r>
            <a:r>
              <a:rPr lang="en" sz="1200" b="1" i="1" dirty="0"/>
              <a:t>Constant</a:t>
            </a:r>
            <a:r>
              <a:rPr lang="en" sz="1200" i="1" dirty="0"/>
              <a:t> means the </a:t>
            </a:r>
            <a:r>
              <a:rPr lang="en" sz="1200" i="1" dirty="0">
                <a:solidFill>
                  <a:srgbClr val="FF0000"/>
                </a:solidFill>
              </a:rPr>
              <a:t>same</a:t>
            </a:r>
            <a:r>
              <a:rPr lang="en" sz="1200" i="1" dirty="0"/>
              <a:t>. When the relationship is proportional, the term </a:t>
            </a:r>
            <a:r>
              <a:rPr lang="en" sz="1200" b="1" i="1" dirty="0"/>
              <a:t>Constant of Proportionality</a:t>
            </a:r>
            <a:r>
              <a:rPr lang="en" sz="1200" i="1" dirty="0"/>
              <a:t> is the same as </a:t>
            </a:r>
            <a:r>
              <a:rPr lang="en" sz="1200" i="1" dirty="0">
                <a:solidFill>
                  <a:srgbClr val="FF0000"/>
                </a:solidFill>
              </a:rPr>
              <a:t>Rate</a:t>
            </a:r>
            <a:r>
              <a:rPr lang="en" sz="1200" i="1" dirty="0"/>
              <a:t> of Change. Constant of </a:t>
            </a:r>
            <a:r>
              <a:rPr lang="en" sz="1200" i="1" dirty="0">
                <a:solidFill>
                  <a:srgbClr val="FF0000"/>
                </a:solidFill>
              </a:rPr>
              <a:t>Proportionality</a:t>
            </a:r>
            <a:r>
              <a:rPr lang="en" sz="1200" i="1" dirty="0"/>
              <a:t> is represented by the letter </a:t>
            </a:r>
            <a:r>
              <a:rPr lang="en" sz="1200" b="1" i="1" dirty="0">
                <a:solidFill>
                  <a:srgbClr val="FF0000"/>
                </a:solidFill>
              </a:rPr>
              <a:t>k</a:t>
            </a:r>
            <a:r>
              <a:rPr lang="en" sz="1200" b="1" i="1" dirty="0"/>
              <a:t>. </a:t>
            </a:r>
            <a:r>
              <a:rPr lang="en" sz="1200" i="1" dirty="0"/>
              <a:t>K = y/x is an equation that stands for how a </a:t>
            </a:r>
            <a:r>
              <a:rPr lang="en" sz="1200" i="1" dirty="0">
                <a:solidFill>
                  <a:srgbClr val="FF0000"/>
                </a:solidFill>
              </a:rPr>
              <a:t>proportional</a:t>
            </a:r>
            <a:r>
              <a:rPr lang="en" sz="1200" i="1" dirty="0"/>
              <a:t> graph changes. In the example of 1 tree killed for 15 packs of cigarettes, we could write the equation </a:t>
            </a:r>
            <a:r>
              <a:rPr lang="en" sz="1200" i="1" dirty="0">
                <a:solidFill>
                  <a:srgbClr val="FF0000"/>
                </a:solidFill>
              </a:rPr>
              <a:t>y = 15x</a:t>
            </a:r>
            <a:r>
              <a:rPr lang="en" sz="1200" i="1" dirty="0"/>
              <a:t>.</a:t>
            </a:r>
            <a:endParaRPr sz="1200" i="1"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This slide is skipped while presenting</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 name="Google Shape;7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Teachers will need to adjust the amount of students allowed to select each fact based on the total class size. There are 6 facts in this lesson. This slide deck was set up for a class size of 24 students.</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You may want to upload these slides to google slides to allow students to edit them directly. In that case, you could also link each sign up slide to a separate slide deck for each truth fact.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 name="Google Shape;10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32"/>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3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2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2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7"/>
        <p:cNvGrpSpPr/>
        <p:nvPr/>
      </p:nvGrpSpPr>
      <p:grpSpPr>
        <a:xfrm>
          <a:off x="0" y="0"/>
          <a:ext cx="0" cy="0"/>
          <a:chOff x="0" y="0"/>
          <a:chExt cx="0" cy="0"/>
        </a:xfrm>
      </p:grpSpPr>
      <p:sp>
        <p:nvSpPr>
          <p:cNvPr id="18" name="Google Shape;18;p25"/>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9" name="Google Shape;19;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
        <p:cNvGrpSpPr/>
        <p:nvPr/>
      </p:nvGrpSpPr>
      <p:grpSpPr>
        <a:xfrm>
          <a:off x="0" y="0"/>
          <a:ext cx="0" cy="0"/>
          <a:chOff x="0" y="0"/>
          <a:chExt cx="0" cy="0"/>
        </a:xfrm>
      </p:grpSpPr>
      <p:sp>
        <p:nvSpPr>
          <p:cNvPr id="21" name="Google Shape;21;p26"/>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2" name="Google Shape;22;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5" name="Google Shape;25;p2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6" name="Google Shape;26;p2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7" name="Google Shape;27;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0" name="Google Shape;30;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2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3" name="Google Shape;33;p2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4" name="Google Shape;34;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3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3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3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3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3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2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slide" Target="slide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creativecommons.org/licenses/by-sa/4.0/"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
          <p:cNvSpPr txBox="1"/>
          <p:nvPr/>
        </p:nvSpPr>
        <p:spPr>
          <a:xfrm>
            <a:off x="418350" y="268725"/>
            <a:ext cx="8307300" cy="496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dirty="0">
                <a:solidFill>
                  <a:srgbClr val="000000"/>
                </a:solidFill>
                <a:latin typeface="Arial"/>
                <a:ea typeface="Arial"/>
                <a:cs typeface="Arial"/>
                <a:sym typeface="Arial"/>
              </a:rPr>
              <a:t>Table of Contents</a:t>
            </a:r>
            <a:endParaRPr sz="1400" b="0" i="0" u="none" strike="noStrike" cap="none" dirty="0">
              <a:solidFill>
                <a:srgbClr val="000000"/>
              </a:solidFill>
              <a:latin typeface="Arial"/>
              <a:ea typeface="Arial"/>
              <a:cs typeface="Arial"/>
              <a:sym typeface="Arial"/>
            </a:endParaRPr>
          </a:p>
        </p:txBody>
      </p:sp>
      <p:graphicFrame>
        <p:nvGraphicFramePr>
          <p:cNvPr id="55" name="Google Shape;55;p1"/>
          <p:cNvGraphicFramePr/>
          <p:nvPr/>
        </p:nvGraphicFramePr>
        <p:xfrm>
          <a:off x="2581350" y="1057200"/>
          <a:ext cx="3981300" cy="1617250"/>
        </p:xfrm>
        <a:graphic>
          <a:graphicData uri="http://schemas.openxmlformats.org/drawingml/2006/table">
            <a:tbl>
              <a:tblPr>
                <a:noFill/>
                <a:tableStyleId>{0506D4C0-CC1C-4921-95DC-D031540D41E4}</a:tableStyleId>
              </a:tblPr>
              <a:tblGrid>
                <a:gridCol w="1990650">
                  <a:extLst>
                    <a:ext uri="{9D8B030D-6E8A-4147-A177-3AD203B41FA5}">
                      <a16:colId xmlns:a16="http://schemas.microsoft.com/office/drawing/2014/main" val="20000"/>
                    </a:ext>
                  </a:extLst>
                </a:gridCol>
                <a:gridCol w="1990650">
                  <a:extLst>
                    <a:ext uri="{9D8B030D-6E8A-4147-A177-3AD203B41FA5}">
                      <a16:colId xmlns:a16="http://schemas.microsoft.com/office/drawing/2014/main" val="20001"/>
                    </a:ext>
                  </a:extLst>
                </a:gridCol>
              </a:tblGrid>
              <a:tr h="1617250">
                <a:tc>
                  <a:txBody>
                    <a:bodyPr/>
                    <a:lstStyle/>
                    <a:p>
                      <a:pPr marL="0" marR="0" lvl="0" indent="0" algn="ctr" rtl="0">
                        <a:lnSpc>
                          <a:spcPct val="100000"/>
                        </a:lnSpc>
                        <a:spcBef>
                          <a:spcPts val="0"/>
                        </a:spcBef>
                        <a:spcAft>
                          <a:spcPts val="0"/>
                        </a:spcAft>
                        <a:buClr>
                          <a:schemeClr val="dk1"/>
                        </a:buClr>
                        <a:buSzPts val="1100"/>
                        <a:buFont typeface="Arial"/>
                        <a:buNone/>
                      </a:pPr>
                      <a:r>
                        <a:rPr lang="en" sz="1400" u="sng" strike="noStrike" cap="none" dirty="0">
                          <a:solidFill>
                            <a:schemeClr val="hlink"/>
                          </a:solidFill>
                          <a:hlinkClick r:id="rId3" action="ppaction://hlinksldjump"/>
                        </a:rPr>
                        <a:t>Lesson 1</a:t>
                      </a:r>
                      <a:endParaRPr sz="1400" u="none" strike="noStrike" cap="none" dirty="0"/>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en" sz="1400" u="sng" strike="noStrike" cap="none" dirty="0">
                          <a:solidFill>
                            <a:schemeClr val="hlink"/>
                          </a:solidFill>
                          <a:hlinkClick r:id="rId4" action="ppaction://hlinksldjump"/>
                        </a:rPr>
                        <a:t>Lesson 2</a:t>
                      </a:r>
                      <a:endParaRPr sz="1400" u="none" strike="noStrike" cap="none" dirty="0"/>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1"/>
          <p:cNvSpPr txBox="1">
            <a:spLocks noGrp="1"/>
          </p:cNvSpPr>
          <p:nvPr>
            <p:ph type="title"/>
          </p:nvPr>
        </p:nvSpPr>
        <p:spPr>
          <a:xfrm>
            <a:off x="271975" y="6770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2400" b="1" dirty="0">
                <a:solidFill>
                  <a:srgbClr val="FF0000"/>
                </a:solidFill>
              </a:rPr>
              <a:t>Truth Fact #5:</a:t>
            </a:r>
            <a:endParaRPr sz="2400" b="1" dirty="0">
              <a:solidFill>
                <a:srgbClr val="FF0000"/>
              </a:solidFill>
            </a:endParaRPr>
          </a:p>
          <a:p>
            <a:pPr marL="0" lvl="0" indent="0" algn="l" rtl="0">
              <a:lnSpc>
                <a:spcPct val="115000"/>
              </a:lnSpc>
              <a:spcBef>
                <a:spcPts val="0"/>
              </a:spcBef>
              <a:spcAft>
                <a:spcPts val="0"/>
              </a:spcAft>
              <a:buClr>
                <a:schemeClr val="dk1"/>
              </a:buClr>
              <a:buSzPts val="1100"/>
              <a:buFont typeface="Arial"/>
              <a:buNone/>
            </a:pPr>
            <a:r>
              <a:rPr lang="en" sz="2000" b="1" dirty="0">
                <a:solidFill>
                  <a:schemeClr val="accent1"/>
                </a:solidFill>
              </a:rPr>
              <a:t>BIG TOBACCO TARGETS BLACK AMERICANS. EACH YEAR MORE THAN 39,000 BLACK AMERICANS DIE FROM TOBACCO-RELATED CANCER.</a:t>
            </a:r>
            <a:endParaRPr sz="2000" b="1" dirty="0">
              <a:solidFill>
                <a:schemeClr val="accent1"/>
              </a:solidFill>
            </a:endParaRPr>
          </a:p>
          <a:p>
            <a:pPr marL="0" lvl="0" indent="0" algn="l" rtl="0">
              <a:lnSpc>
                <a:spcPct val="115000"/>
              </a:lnSpc>
              <a:spcBef>
                <a:spcPts val="0"/>
              </a:spcBef>
              <a:spcAft>
                <a:spcPts val="0"/>
              </a:spcAft>
              <a:buSzPts val="2800"/>
              <a:buNone/>
            </a:pPr>
            <a:endParaRPr sz="2400" dirty="0">
              <a:solidFill>
                <a:srgbClr val="0000FF"/>
              </a:solidFill>
            </a:endParaRPr>
          </a:p>
        </p:txBody>
      </p:sp>
      <p:sp>
        <p:nvSpPr>
          <p:cNvPr id="119" name="Google Shape;119;p11"/>
          <p:cNvSpPr txBox="1">
            <a:spLocks noGrp="1"/>
          </p:cNvSpPr>
          <p:nvPr>
            <p:ph type="body" idx="1"/>
          </p:nvPr>
        </p:nvSpPr>
        <p:spPr>
          <a:xfrm>
            <a:off x="311700" y="1578800"/>
            <a:ext cx="8520600" cy="843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dirty="0">
                <a:solidFill>
                  <a:srgbClr val="000000"/>
                </a:solidFill>
              </a:rPr>
              <a:t>Only 4 students can pick this Truth fact. Type your name below on one of the spots to claim this. If there are no spots left then you need to pick another one.</a:t>
            </a:r>
            <a:endParaRPr dirty="0">
              <a:solidFill>
                <a:srgbClr val="000000"/>
              </a:solidFill>
            </a:endParaRPr>
          </a:p>
          <a:p>
            <a:pPr marL="0" lvl="0" indent="0" algn="l" rtl="0">
              <a:lnSpc>
                <a:spcPct val="115000"/>
              </a:lnSpc>
              <a:spcBef>
                <a:spcPts val="1600"/>
              </a:spcBef>
              <a:spcAft>
                <a:spcPts val="1600"/>
              </a:spcAft>
              <a:buSzPts val="1800"/>
              <a:buNone/>
            </a:pPr>
            <a:endParaRPr dirty="0">
              <a:solidFill>
                <a:srgbClr val="000000"/>
              </a:solidFill>
            </a:endParaRPr>
          </a:p>
        </p:txBody>
      </p:sp>
      <p:sp>
        <p:nvSpPr>
          <p:cNvPr id="120" name="Google Shape;120;p11"/>
          <p:cNvSpPr txBox="1"/>
          <p:nvPr/>
        </p:nvSpPr>
        <p:spPr>
          <a:xfrm>
            <a:off x="271975" y="2422700"/>
            <a:ext cx="4814700" cy="2627100"/>
          </a:xfrm>
          <a:prstGeom prst="rect">
            <a:avLst/>
          </a:prstGeom>
          <a:noFill/>
          <a:ln>
            <a:noFill/>
          </a:ln>
        </p:spPr>
        <p:txBody>
          <a:bodyPr spcFirstLastPara="1" wrap="square" lIns="91425" tIns="91425" rIns="91425" bIns="91425" anchor="t" anchorCtr="0">
            <a:noAutofit/>
          </a:bodyPr>
          <a:lstStyle/>
          <a:p>
            <a:pPr marL="0" marR="0" lvl="0" indent="0" algn="l" rtl="0">
              <a:lnSpc>
                <a:spcPct val="200000"/>
              </a:lnSpc>
              <a:spcBef>
                <a:spcPts val="0"/>
              </a:spcBef>
              <a:spcAft>
                <a:spcPts val="0"/>
              </a:spcAft>
              <a:buClr>
                <a:srgbClr val="000000"/>
              </a:buClr>
              <a:buSzPts val="1800"/>
              <a:buFont typeface="Arial"/>
              <a:buNone/>
            </a:pPr>
            <a:r>
              <a:rPr lang="en" sz="1800" b="0" i="0" u="none" strike="noStrike" cap="none" dirty="0">
                <a:solidFill>
                  <a:schemeClr val="dk1"/>
                </a:solidFill>
                <a:latin typeface="Arial"/>
                <a:ea typeface="Arial"/>
                <a:cs typeface="Arial"/>
                <a:sym typeface="Arial"/>
              </a:rPr>
              <a:t>1. 	</a:t>
            </a:r>
            <a:endParaRPr sz="1800" b="0" i="0" u="none" strike="noStrike" cap="none" dirty="0">
              <a:solidFill>
                <a:schemeClr val="dk1"/>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1800"/>
              <a:buFont typeface="Arial"/>
              <a:buNone/>
            </a:pPr>
            <a:r>
              <a:rPr lang="en" sz="1800" b="0" i="0" u="none" strike="noStrike" cap="none" dirty="0">
                <a:solidFill>
                  <a:schemeClr val="dk1"/>
                </a:solidFill>
                <a:latin typeface="Arial"/>
                <a:ea typeface="Arial"/>
                <a:cs typeface="Arial"/>
                <a:sym typeface="Arial"/>
              </a:rPr>
              <a:t>2.</a:t>
            </a:r>
            <a:r>
              <a:rPr lang="en" sz="1800" dirty="0">
                <a:solidFill>
                  <a:schemeClr val="dk1"/>
                </a:solidFill>
              </a:rPr>
              <a:t> </a:t>
            </a:r>
            <a:r>
              <a:rPr lang="en" sz="1800" b="0" i="0" u="none" strike="noStrike" cap="none" dirty="0">
                <a:solidFill>
                  <a:schemeClr val="dk1"/>
                </a:solidFill>
                <a:latin typeface="Arial"/>
                <a:ea typeface="Arial"/>
                <a:cs typeface="Arial"/>
                <a:sym typeface="Arial"/>
              </a:rPr>
              <a:t>	</a:t>
            </a:r>
            <a:endParaRPr sz="1800" b="0" i="0" u="none" strike="noStrike" cap="none" dirty="0">
              <a:solidFill>
                <a:schemeClr val="dk1"/>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1800"/>
              <a:buFont typeface="Arial"/>
              <a:buNone/>
            </a:pPr>
            <a:r>
              <a:rPr lang="en" sz="1800" b="0" i="0" u="none" strike="noStrike" cap="none" dirty="0">
                <a:solidFill>
                  <a:schemeClr val="dk1"/>
                </a:solidFill>
                <a:latin typeface="Arial"/>
                <a:ea typeface="Arial"/>
                <a:cs typeface="Arial"/>
                <a:sym typeface="Arial"/>
              </a:rPr>
              <a:t>3.</a:t>
            </a:r>
            <a:r>
              <a:rPr lang="en" sz="1800" dirty="0">
                <a:solidFill>
                  <a:schemeClr val="dk1"/>
                </a:solidFill>
              </a:rPr>
              <a:t> </a:t>
            </a:r>
          </a:p>
          <a:p>
            <a:pPr marL="0" marR="0" lvl="0" indent="0" algn="l" rtl="0">
              <a:lnSpc>
                <a:spcPct val="200000"/>
              </a:lnSpc>
              <a:spcBef>
                <a:spcPts val="0"/>
              </a:spcBef>
              <a:spcAft>
                <a:spcPts val="0"/>
              </a:spcAft>
              <a:buClr>
                <a:srgbClr val="000000"/>
              </a:buClr>
              <a:buSzPts val="1800"/>
              <a:buFont typeface="Arial"/>
              <a:buNone/>
            </a:pPr>
            <a:r>
              <a:rPr lang="en" sz="1800" b="0" i="0" u="none" strike="noStrike" cap="none" dirty="0">
                <a:solidFill>
                  <a:schemeClr val="dk1"/>
                </a:solidFill>
                <a:latin typeface="Arial"/>
                <a:ea typeface="Arial"/>
                <a:cs typeface="Arial"/>
                <a:sym typeface="Arial"/>
              </a:rPr>
              <a:t>4.</a:t>
            </a:r>
            <a:r>
              <a:rPr lang="en" sz="1800" dirty="0">
                <a:solidFill>
                  <a:schemeClr val="dk1"/>
                </a:solidFill>
              </a:rPr>
              <a:t> </a:t>
            </a:r>
            <a:endParaRPr sz="1200" b="0" i="0" u="none" strike="noStrike" cap="none" dirty="0">
              <a:solidFill>
                <a:srgbClr val="000000"/>
              </a:solidFill>
              <a:latin typeface="Arial"/>
              <a:ea typeface="Arial"/>
              <a:cs typeface="Arial"/>
              <a:sym typeface="Arial"/>
            </a:endParaRPr>
          </a:p>
        </p:txBody>
      </p:sp>
      <p:sp>
        <p:nvSpPr>
          <p:cNvPr id="121" name="Google Shape;121;p11"/>
          <p:cNvSpPr txBox="1"/>
          <p:nvPr/>
        </p:nvSpPr>
        <p:spPr>
          <a:xfrm>
            <a:off x="5162675" y="2756900"/>
            <a:ext cx="3507600" cy="57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highlight>
                <a:srgbClr val="FFFF00"/>
              </a:highlight>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2"/>
          <p:cNvSpPr txBox="1">
            <a:spLocks noGrp="1"/>
          </p:cNvSpPr>
          <p:nvPr>
            <p:ph type="title"/>
          </p:nvPr>
        </p:nvSpPr>
        <p:spPr>
          <a:xfrm>
            <a:off x="271975" y="6770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2400" b="1" dirty="0">
                <a:solidFill>
                  <a:srgbClr val="FF0000"/>
                </a:solidFill>
              </a:rPr>
              <a:t>Truth Fact #6:</a:t>
            </a:r>
            <a:endParaRPr sz="2400" b="1" dirty="0">
              <a:solidFill>
                <a:srgbClr val="FF0000"/>
              </a:solidFill>
            </a:endParaRPr>
          </a:p>
          <a:p>
            <a:pPr marL="0" lvl="0" indent="0" algn="l" rtl="0">
              <a:lnSpc>
                <a:spcPct val="115000"/>
              </a:lnSpc>
              <a:spcBef>
                <a:spcPts val="0"/>
              </a:spcBef>
              <a:spcAft>
                <a:spcPts val="0"/>
              </a:spcAft>
              <a:buSzPts val="2800"/>
              <a:buNone/>
            </a:pPr>
            <a:r>
              <a:rPr lang="en" sz="2200" b="1" dirty="0">
                <a:solidFill>
                  <a:schemeClr val="accent1"/>
                </a:solidFill>
              </a:rPr>
              <a:t>THE NICOTINE CONTENT IN ONE JUUL POD IS EQUIVALENT TO THE NICOTINE IN ONE PACK OF CIGARETTES (20 CIGARETTES).</a:t>
            </a:r>
            <a:endParaRPr sz="2200" b="1" dirty="0">
              <a:solidFill>
                <a:schemeClr val="accent1"/>
              </a:solidFill>
            </a:endParaRPr>
          </a:p>
          <a:p>
            <a:pPr marL="0" lvl="0" indent="0" algn="l" rtl="0">
              <a:lnSpc>
                <a:spcPct val="115000"/>
              </a:lnSpc>
              <a:spcBef>
                <a:spcPts val="0"/>
              </a:spcBef>
              <a:spcAft>
                <a:spcPts val="0"/>
              </a:spcAft>
              <a:buSzPts val="2800"/>
              <a:buNone/>
            </a:pPr>
            <a:endParaRPr sz="2400" dirty="0">
              <a:solidFill>
                <a:srgbClr val="0000FF"/>
              </a:solidFill>
            </a:endParaRPr>
          </a:p>
        </p:txBody>
      </p:sp>
      <p:sp>
        <p:nvSpPr>
          <p:cNvPr id="127" name="Google Shape;127;p12"/>
          <p:cNvSpPr txBox="1">
            <a:spLocks noGrp="1"/>
          </p:cNvSpPr>
          <p:nvPr>
            <p:ph type="body" idx="1"/>
          </p:nvPr>
        </p:nvSpPr>
        <p:spPr>
          <a:xfrm>
            <a:off x="311700" y="1655000"/>
            <a:ext cx="8520600" cy="843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dirty="0">
                <a:solidFill>
                  <a:srgbClr val="000000"/>
                </a:solidFill>
              </a:rPr>
              <a:t>Only 4 students can pick this Truth fact. Type your name below on one of the spots to claim this. If there are no spots left then you need to pick another one.</a:t>
            </a:r>
            <a:endParaRPr dirty="0">
              <a:solidFill>
                <a:srgbClr val="000000"/>
              </a:solidFill>
            </a:endParaRPr>
          </a:p>
          <a:p>
            <a:pPr marL="0" lvl="0" indent="0" algn="l" rtl="0">
              <a:lnSpc>
                <a:spcPct val="115000"/>
              </a:lnSpc>
              <a:spcBef>
                <a:spcPts val="1600"/>
              </a:spcBef>
              <a:spcAft>
                <a:spcPts val="1600"/>
              </a:spcAft>
              <a:buSzPts val="1800"/>
              <a:buNone/>
            </a:pPr>
            <a:endParaRPr dirty="0">
              <a:solidFill>
                <a:srgbClr val="000000"/>
              </a:solidFill>
            </a:endParaRPr>
          </a:p>
        </p:txBody>
      </p:sp>
      <p:sp>
        <p:nvSpPr>
          <p:cNvPr id="128" name="Google Shape;128;p12"/>
          <p:cNvSpPr txBox="1"/>
          <p:nvPr/>
        </p:nvSpPr>
        <p:spPr>
          <a:xfrm>
            <a:off x="271975" y="2422700"/>
            <a:ext cx="4966800" cy="2627100"/>
          </a:xfrm>
          <a:prstGeom prst="rect">
            <a:avLst/>
          </a:prstGeom>
          <a:noFill/>
          <a:ln>
            <a:noFill/>
          </a:ln>
        </p:spPr>
        <p:txBody>
          <a:bodyPr spcFirstLastPara="1" wrap="square" lIns="91425" tIns="91425" rIns="91425" bIns="91425" anchor="t" anchorCtr="0">
            <a:noAutofit/>
          </a:bodyPr>
          <a:lstStyle/>
          <a:p>
            <a:pPr marL="0" marR="0" lvl="0" indent="0" algn="l" rtl="0">
              <a:lnSpc>
                <a:spcPct val="200000"/>
              </a:lnSpc>
              <a:spcBef>
                <a:spcPts val="0"/>
              </a:spcBef>
              <a:spcAft>
                <a:spcPts val="0"/>
              </a:spcAft>
              <a:buClr>
                <a:srgbClr val="000000"/>
              </a:buClr>
              <a:buSzPts val="1800"/>
              <a:buFont typeface="Arial"/>
              <a:buNone/>
            </a:pPr>
            <a:r>
              <a:rPr lang="en" sz="1800" b="0" i="0" u="none" strike="noStrike" cap="none" dirty="0">
                <a:solidFill>
                  <a:schemeClr val="dk1"/>
                </a:solidFill>
                <a:latin typeface="Arial"/>
                <a:ea typeface="Arial"/>
                <a:cs typeface="Arial"/>
                <a:sym typeface="Arial"/>
              </a:rPr>
              <a:t>1. </a:t>
            </a:r>
            <a:endParaRPr sz="1800" b="0" i="0" u="none" strike="noStrike" cap="none" dirty="0">
              <a:solidFill>
                <a:schemeClr val="dk1"/>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1800"/>
              <a:buFont typeface="Arial"/>
              <a:buNone/>
            </a:pPr>
            <a:r>
              <a:rPr lang="en" sz="1800" b="0" i="0" u="none" strike="noStrike" cap="none" dirty="0">
                <a:solidFill>
                  <a:schemeClr val="dk1"/>
                </a:solidFill>
                <a:latin typeface="Arial"/>
                <a:ea typeface="Arial"/>
                <a:cs typeface="Arial"/>
                <a:sym typeface="Arial"/>
              </a:rPr>
              <a:t>2. 				</a:t>
            </a:r>
            <a:endParaRPr sz="1800" b="0" i="0" u="none" strike="noStrike" cap="none" dirty="0">
              <a:solidFill>
                <a:schemeClr val="dk1"/>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1800"/>
              <a:buFont typeface="Arial"/>
              <a:buNone/>
            </a:pPr>
            <a:r>
              <a:rPr lang="en" sz="1800" b="0" i="0" u="none" strike="noStrike" cap="none" dirty="0">
                <a:solidFill>
                  <a:schemeClr val="dk1"/>
                </a:solidFill>
                <a:latin typeface="Arial"/>
                <a:ea typeface="Arial"/>
                <a:cs typeface="Arial"/>
                <a:sym typeface="Arial"/>
              </a:rPr>
              <a:t>3.</a:t>
            </a:r>
            <a:r>
              <a:rPr lang="en" sz="1800" dirty="0">
                <a:solidFill>
                  <a:schemeClr val="dk1"/>
                </a:solidFill>
              </a:rPr>
              <a:t> </a:t>
            </a:r>
            <a:r>
              <a:rPr lang="en" sz="1800" b="0" i="0" u="none" strike="noStrike" cap="none" dirty="0">
                <a:solidFill>
                  <a:schemeClr val="dk1"/>
                </a:solidFill>
                <a:latin typeface="Arial"/>
                <a:ea typeface="Arial"/>
                <a:cs typeface="Arial"/>
                <a:sym typeface="Arial"/>
              </a:rPr>
              <a:t>			</a:t>
            </a:r>
            <a:endParaRPr sz="1800" b="0" i="0" u="none" strike="noStrike" cap="none" dirty="0">
              <a:solidFill>
                <a:schemeClr val="dk1"/>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1800"/>
              <a:buFont typeface="Arial"/>
              <a:buNone/>
            </a:pPr>
            <a:r>
              <a:rPr lang="en" sz="1800" b="0" i="0" u="none" strike="noStrike" cap="none" dirty="0">
                <a:solidFill>
                  <a:schemeClr val="dk1"/>
                </a:solidFill>
                <a:latin typeface="Arial"/>
                <a:ea typeface="Arial"/>
                <a:cs typeface="Arial"/>
                <a:sym typeface="Arial"/>
              </a:rPr>
              <a:t>4</a:t>
            </a:r>
            <a:r>
              <a:rPr lang="en" sz="1800" dirty="0">
                <a:solidFill>
                  <a:schemeClr val="dk1"/>
                </a:solidFill>
              </a:rPr>
              <a:t>. </a:t>
            </a: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Arial"/>
              <a:ea typeface="Arial"/>
              <a:cs typeface="Arial"/>
              <a:sym typeface="Arial"/>
            </a:endParaRPr>
          </a:p>
        </p:txBody>
      </p:sp>
      <p:sp>
        <p:nvSpPr>
          <p:cNvPr id="129" name="Google Shape;129;p12"/>
          <p:cNvSpPr txBox="1"/>
          <p:nvPr/>
        </p:nvSpPr>
        <p:spPr>
          <a:xfrm>
            <a:off x="5238875" y="2833100"/>
            <a:ext cx="3507600" cy="57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highlight>
                <a:srgbClr val="FFFF00"/>
              </a:highlight>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3"/>
          <p:cNvSpPr txBox="1"/>
          <p:nvPr/>
        </p:nvSpPr>
        <p:spPr>
          <a:xfrm>
            <a:off x="7934700" y="4833225"/>
            <a:ext cx="1361700" cy="34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sng" strike="noStrike" cap="none">
                <a:solidFill>
                  <a:srgbClr val="0097A7"/>
                </a:solidFill>
                <a:latin typeface="Arial"/>
                <a:ea typeface="Arial"/>
                <a:cs typeface="Arial"/>
                <a:sym typeface="Arial"/>
                <a:hlinkClick r:id="" action="ppaction://hlinkshowjump?jump=firstslide">
                  <a:extLst>
                    <a:ext uri="{A12FA001-AC4F-418D-AE19-62706E023703}">
                      <ahyp:hlinkClr xmlns:ahyp="http://schemas.microsoft.com/office/drawing/2018/hyperlinkcolor" val="tx"/>
                    </a:ext>
                  </a:extLst>
                </a:hlinkClick>
              </a:rPr>
              <a:t>Back to top of document</a:t>
            </a:r>
            <a:endParaRPr sz="800" b="0" i="0" u="none" strike="noStrike" cap="none">
              <a:solidFill>
                <a:srgbClr val="000000"/>
              </a:solidFill>
              <a:latin typeface="Arial"/>
              <a:ea typeface="Arial"/>
              <a:cs typeface="Arial"/>
              <a:sym typeface="Arial"/>
            </a:endParaRPr>
          </a:p>
        </p:txBody>
      </p:sp>
      <p:sp>
        <p:nvSpPr>
          <p:cNvPr id="135" name="Google Shape;135;p13"/>
          <p:cNvSpPr txBox="1"/>
          <p:nvPr/>
        </p:nvSpPr>
        <p:spPr>
          <a:xfrm>
            <a:off x="58175" y="58175"/>
            <a:ext cx="2294086" cy="442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4000" b="0" i="0" u="none" strike="noStrike" cap="none" dirty="0">
                <a:solidFill>
                  <a:srgbClr val="000000"/>
                </a:solidFill>
                <a:latin typeface="Arial"/>
                <a:ea typeface="Arial"/>
                <a:cs typeface="Arial"/>
                <a:sym typeface="Arial"/>
              </a:rPr>
              <a:t>Lesson 2</a:t>
            </a:r>
            <a:endParaRPr sz="4000" b="0" i="0" u="none" strike="noStrike" cap="none" dirty="0">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a:spLocks noGrp="1"/>
          </p:cNvSpPr>
          <p:nvPr>
            <p:ph type="title"/>
          </p:nvPr>
        </p:nvSpPr>
        <p:spPr>
          <a:xfrm>
            <a:off x="271325" y="69175"/>
            <a:ext cx="8631000" cy="954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3000" dirty="0"/>
              <a:t>How are these similar? Different?</a:t>
            </a:r>
            <a:endParaRPr sz="3000" dirty="0"/>
          </a:p>
        </p:txBody>
      </p:sp>
      <p:pic>
        <p:nvPicPr>
          <p:cNvPr id="141" name="Google Shape;141;p14"/>
          <p:cNvPicPr preferRelativeResize="0"/>
          <p:nvPr/>
        </p:nvPicPr>
        <p:blipFill>
          <a:blip r:embed="rId3">
            <a:extLst>
              <a:ext uri="{28A0092B-C50C-407E-A947-70E740481C1C}">
                <a14:useLocalDpi xmlns:a14="http://schemas.microsoft.com/office/drawing/2010/main" val="0"/>
              </a:ext>
            </a:extLst>
          </a:blip>
          <a:stretch>
            <a:fillRect/>
          </a:stretch>
        </p:blipFill>
        <p:spPr>
          <a:xfrm>
            <a:off x="109203" y="974600"/>
            <a:ext cx="8925594" cy="349192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5"/>
          <p:cNvSpPr txBox="1">
            <a:spLocks noGrp="1"/>
          </p:cNvSpPr>
          <p:nvPr>
            <p:ph type="title"/>
          </p:nvPr>
        </p:nvSpPr>
        <p:spPr>
          <a:xfrm>
            <a:off x="232050" y="695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b="1" dirty="0"/>
              <a:t>How are these similar? Different?</a:t>
            </a:r>
            <a:endParaRPr b="1" dirty="0"/>
          </a:p>
        </p:txBody>
      </p:sp>
      <p:pic>
        <p:nvPicPr>
          <p:cNvPr id="147" name="Google Shape;147;p15"/>
          <p:cNvPicPr preferRelativeResize="0"/>
          <p:nvPr/>
        </p:nvPicPr>
        <p:blipFill>
          <a:blip r:embed="rId3">
            <a:extLst>
              <a:ext uri="{28A0092B-C50C-407E-A947-70E740481C1C}">
                <a14:useLocalDpi xmlns:a14="http://schemas.microsoft.com/office/drawing/2010/main" val="0"/>
              </a:ext>
            </a:extLst>
          </a:blip>
          <a:stretch>
            <a:fillRect/>
          </a:stretch>
        </p:blipFill>
        <p:spPr>
          <a:xfrm>
            <a:off x="534787" y="583660"/>
            <a:ext cx="3666152" cy="3666152"/>
          </a:xfrm>
          <a:prstGeom prst="rect">
            <a:avLst/>
          </a:prstGeom>
          <a:noFill/>
          <a:ln>
            <a:noFill/>
          </a:ln>
        </p:spPr>
      </p:pic>
      <p:pic>
        <p:nvPicPr>
          <p:cNvPr id="149" name="Google Shape;149;p15"/>
          <p:cNvPicPr preferRelativeResize="0"/>
          <p:nvPr/>
        </p:nvPicPr>
        <p:blipFill>
          <a:blip r:embed="rId4">
            <a:extLst>
              <a:ext uri="{28A0092B-C50C-407E-A947-70E740481C1C}">
                <a14:useLocalDpi xmlns:a14="http://schemas.microsoft.com/office/drawing/2010/main" val="0"/>
              </a:ext>
            </a:extLst>
          </a:blip>
          <a:stretch>
            <a:fillRect/>
          </a:stretch>
        </p:blipFill>
        <p:spPr>
          <a:xfrm>
            <a:off x="4703474" y="716786"/>
            <a:ext cx="3565628" cy="3480984"/>
          </a:xfrm>
          <a:prstGeom prst="rect">
            <a:avLst/>
          </a:prstGeom>
          <a:noFill/>
          <a:ln>
            <a:noFill/>
          </a:ln>
        </p:spPr>
      </p:pic>
      <p:sp>
        <p:nvSpPr>
          <p:cNvPr id="11" name="TextBox 10"/>
          <p:cNvSpPr txBox="1"/>
          <p:nvPr/>
        </p:nvSpPr>
        <p:spPr>
          <a:xfrm>
            <a:off x="1295825" y="4295980"/>
            <a:ext cx="1926952" cy="523220"/>
          </a:xfrm>
          <a:prstGeom prst="rect">
            <a:avLst/>
          </a:prstGeom>
          <a:noFill/>
          <a:ln>
            <a:solidFill>
              <a:schemeClr val="tx1"/>
            </a:solidFill>
          </a:ln>
        </p:spPr>
        <p:txBody>
          <a:bodyPr wrap="square" rtlCol="0">
            <a:spAutoFit/>
          </a:bodyPr>
          <a:lstStyle/>
          <a:p>
            <a:pPr algn="ctr"/>
            <a:r>
              <a:rPr lang="en-IN" sz="2800" i="1" dirty="0"/>
              <a:t>y</a:t>
            </a:r>
            <a:r>
              <a:rPr lang="en-IN" sz="2800" dirty="0"/>
              <a:t> = 2200</a:t>
            </a:r>
            <a:r>
              <a:rPr lang="en-IN" sz="2800" i="1" dirty="0"/>
              <a:t>x</a:t>
            </a:r>
          </a:p>
        </p:txBody>
      </p:sp>
      <p:sp>
        <p:nvSpPr>
          <p:cNvPr id="13" name="TextBox 12"/>
          <p:cNvSpPr txBox="1"/>
          <p:nvPr/>
        </p:nvSpPr>
        <p:spPr>
          <a:xfrm>
            <a:off x="5634583" y="4247640"/>
            <a:ext cx="1878633" cy="523220"/>
          </a:xfrm>
          <a:prstGeom prst="rect">
            <a:avLst/>
          </a:prstGeom>
          <a:noFill/>
          <a:ln>
            <a:solidFill>
              <a:schemeClr val="tx1"/>
            </a:solidFill>
          </a:ln>
        </p:spPr>
        <p:txBody>
          <a:bodyPr wrap="square" rtlCol="0">
            <a:spAutoFit/>
          </a:bodyPr>
          <a:lstStyle/>
          <a:p>
            <a:pPr algn="ctr"/>
            <a:r>
              <a:rPr lang="en-IN" sz="2800" i="1" dirty="0"/>
              <a:t>y</a:t>
            </a:r>
            <a:r>
              <a:rPr lang="en-IN" sz="2800" dirty="0"/>
              <a:t> = 15</a:t>
            </a:r>
            <a:r>
              <a:rPr lang="en-IN" sz="2800" i="1" dirty="0"/>
              <a:t>x</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6"/>
          <p:cNvSpPr txBox="1">
            <a:spLocks noGrp="1"/>
          </p:cNvSpPr>
          <p:nvPr>
            <p:ph type="title"/>
          </p:nvPr>
        </p:nvSpPr>
        <p:spPr>
          <a:xfrm>
            <a:off x="232050" y="695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b="1" dirty="0"/>
              <a:t>How do the </a:t>
            </a:r>
            <a:r>
              <a:rPr lang="en" b="1" i="1" dirty="0"/>
              <a:t>x</a:t>
            </a:r>
            <a:r>
              <a:rPr lang="en" b="1" dirty="0"/>
              <a:t> and </a:t>
            </a:r>
            <a:r>
              <a:rPr lang="en" b="1" i="1" dirty="0"/>
              <a:t>y</a:t>
            </a:r>
            <a:r>
              <a:rPr lang="en" b="1" dirty="0"/>
              <a:t> values change?</a:t>
            </a:r>
            <a:endParaRPr b="1" dirty="0"/>
          </a:p>
        </p:txBody>
      </p:sp>
      <p:pic>
        <p:nvPicPr>
          <p:cNvPr id="158" name="Google Shape;158;p16"/>
          <p:cNvPicPr preferRelativeResize="0"/>
          <p:nvPr/>
        </p:nvPicPr>
        <p:blipFill>
          <a:blip r:embed="rId3">
            <a:extLst>
              <a:ext uri="{28A0092B-C50C-407E-A947-70E740481C1C}">
                <a14:useLocalDpi xmlns:a14="http://schemas.microsoft.com/office/drawing/2010/main" val="0"/>
              </a:ext>
            </a:extLst>
          </a:blip>
          <a:stretch>
            <a:fillRect/>
          </a:stretch>
        </p:blipFill>
        <p:spPr>
          <a:xfrm>
            <a:off x="339362" y="543903"/>
            <a:ext cx="3821821" cy="3821821"/>
          </a:xfrm>
          <a:prstGeom prst="rect">
            <a:avLst/>
          </a:prstGeom>
          <a:noFill/>
          <a:ln>
            <a:noFill/>
          </a:ln>
        </p:spPr>
      </p:pic>
      <p:sp>
        <p:nvSpPr>
          <p:cNvPr id="160" name="Google Shape;160;p16"/>
          <p:cNvSpPr txBox="1"/>
          <p:nvPr/>
        </p:nvSpPr>
        <p:spPr>
          <a:xfrm>
            <a:off x="4278675" y="4383700"/>
            <a:ext cx="4665600" cy="6423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 sz="1400" b="1" i="0" u="none" strike="noStrike" cap="none" dirty="0">
                <a:solidFill>
                  <a:srgbClr val="FF9900"/>
                </a:solidFill>
                <a:latin typeface="Arial"/>
                <a:ea typeface="Arial"/>
                <a:cs typeface="Arial"/>
                <a:sym typeface="Arial"/>
              </a:rPr>
              <a:t>THE AVERAGE PACK-A-DAY SMOKER SPENDS MORE THAN $2,200 PER YEAR ON CIGARETTES.</a:t>
            </a:r>
            <a:endParaRPr sz="1400" b="0" i="0" u="none" strike="noStrike" cap="none" dirty="0">
              <a:solidFill>
                <a:srgbClr val="FF9900"/>
              </a:solidFill>
              <a:latin typeface="Arial"/>
              <a:ea typeface="Arial"/>
              <a:cs typeface="Arial"/>
              <a:sym typeface="Arial"/>
            </a:endParaRPr>
          </a:p>
        </p:txBody>
      </p:sp>
      <p:sp>
        <p:nvSpPr>
          <p:cNvPr id="161" name="Google Shape;161;p16"/>
          <p:cNvSpPr txBox="1"/>
          <p:nvPr/>
        </p:nvSpPr>
        <p:spPr>
          <a:xfrm>
            <a:off x="4331225" y="3723425"/>
            <a:ext cx="4845600" cy="64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dirty="0">
                <a:solidFill>
                  <a:srgbClr val="000000"/>
                </a:solidFill>
                <a:latin typeface="Arial"/>
                <a:ea typeface="Arial"/>
                <a:cs typeface="Arial"/>
                <a:sym typeface="Arial"/>
              </a:rPr>
              <a:t>Which Truth </a:t>
            </a:r>
            <a:r>
              <a:rPr lang="en" sz="1800" b="1" dirty="0"/>
              <a:t>f</a:t>
            </a:r>
            <a:r>
              <a:rPr lang="en" sz="1800" b="1" i="0" u="none" strike="noStrike" cap="none" dirty="0">
                <a:solidFill>
                  <a:srgbClr val="000000"/>
                </a:solidFill>
                <a:latin typeface="Arial"/>
                <a:ea typeface="Arial"/>
                <a:cs typeface="Arial"/>
                <a:sym typeface="Arial"/>
              </a:rPr>
              <a:t>act does this graph represent?</a:t>
            </a:r>
            <a:endParaRPr sz="1800" b="1" i="0" u="none" strike="noStrike" cap="none" dirty="0">
              <a:solidFill>
                <a:srgbClr val="000000"/>
              </a:solidFill>
              <a:latin typeface="Arial"/>
              <a:ea typeface="Arial"/>
              <a:cs typeface="Arial"/>
              <a:sym typeface="Arial"/>
            </a:endParaRPr>
          </a:p>
        </p:txBody>
      </p:sp>
      <p:graphicFrame>
        <p:nvGraphicFramePr>
          <p:cNvPr id="2" name="Table 1"/>
          <p:cNvGraphicFramePr>
            <a:graphicFrameLocks noGrp="1"/>
          </p:cNvGraphicFramePr>
          <p:nvPr>
            <p:extLst>
              <p:ext uri="{D42A27DB-BD31-4B8C-83A1-F6EECF244321}">
                <p14:modId xmlns:p14="http://schemas.microsoft.com/office/powerpoint/2010/main" val="4201306782"/>
              </p:ext>
            </p:extLst>
          </p:nvPr>
        </p:nvGraphicFramePr>
        <p:xfrm>
          <a:off x="4605129" y="1070305"/>
          <a:ext cx="3207028" cy="2225040"/>
        </p:xfrm>
        <a:graphic>
          <a:graphicData uri="http://schemas.openxmlformats.org/drawingml/2006/table">
            <a:tbl>
              <a:tblPr firstRow="1" bandRow="1">
                <a:tableStyleId>{0506D4C0-CC1C-4921-95DC-D031540D41E4}</a:tableStyleId>
              </a:tblPr>
              <a:tblGrid>
                <a:gridCol w="1603514">
                  <a:extLst>
                    <a:ext uri="{9D8B030D-6E8A-4147-A177-3AD203B41FA5}">
                      <a16:colId xmlns:a16="http://schemas.microsoft.com/office/drawing/2014/main" val="3301518447"/>
                    </a:ext>
                  </a:extLst>
                </a:gridCol>
                <a:gridCol w="1603514">
                  <a:extLst>
                    <a:ext uri="{9D8B030D-6E8A-4147-A177-3AD203B41FA5}">
                      <a16:colId xmlns:a16="http://schemas.microsoft.com/office/drawing/2014/main" val="1097762997"/>
                    </a:ext>
                  </a:extLst>
                </a:gridCol>
              </a:tblGrid>
              <a:tr h="370840">
                <a:tc>
                  <a:txBody>
                    <a:bodyPr/>
                    <a:lstStyle/>
                    <a:p>
                      <a:pPr algn="ctr"/>
                      <a:r>
                        <a:rPr lang="en-IN" i="1" dirty="0"/>
                        <a:t>x </a:t>
                      </a:r>
                      <a:r>
                        <a:rPr lang="en-IN" i="0" dirty="0"/>
                        <a:t>(Years)</a:t>
                      </a:r>
                      <a:endParaRPr lang="en-IN" i="1" dirty="0"/>
                    </a:p>
                  </a:txBody>
                  <a:tcPr/>
                </a:tc>
                <a:tc>
                  <a:txBody>
                    <a:bodyPr/>
                    <a:lstStyle/>
                    <a:p>
                      <a:pPr algn="ctr"/>
                      <a:r>
                        <a:rPr lang="en-IN" i="1" dirty="0"/>
                        <a:t>y</a:t>
                      </a:r>
                      <a:r>
                        <a:rPr lang="en-IN" dirty="0"/>
                        <a:t> (Money)</a:t>
                      </a:r>
                    </a:p>
                  </a:txBody>
                  <a:tcPr/>
                </a:tc>
                <a:extLst>
                  <a:ext uri="{0D108BD9-81ED-4DB2-BD59-A6C34878D82A}">
                    <a16:rowId xmlns:a16="http://schemas.microsoft.com/office/drawing/2014/main" val="1722670261"/>
                  </a:ext>
                </a:extLst>
              </a:tr>
              <a:tr h="370840">
                <a:tc>
                  <a:txBody>
                    <a:bodyPr/>
                    <a:lstStyle/>
                    <a:p>
                      <a:pPr algn="ctr"/>
                      <a:r>
                        <a:rPr lang="en-IN" dirty="0"/>
                        <a:t>1</a:t>
                      </a:r>
                    </a:p>
                  </a:txBody>
                  <a:tcPr/>
                </a:tc>
                <a:tc>
                  <a:txBody>
                    <a:bodyPr/>
                    <a:lstStyle/>
                    <a:p>
                      <a:pPr algn="ctr"/>
                      <a:r>
                        <a:rPr lang="en-IN" dirty="0"/>
                        <a:t>$2200</a:t>
                      </a:r>
                    </a:p>
                  </a:txBody>
                  <a:tcPr/>
                </a:tc>
                <a:extLst>
                  <a:ext uri="{0D108BD9-81ED-4DB2-BD59-A6C34878D82A}">
                    <a16:rowId xmlns:a16="http://schemas.microsoft.com/office/drawing/2014/main" val="4190780453"/>
                  </a:ext>
                </a:extLst>
              </a:tr>
              <a:tr h="370840">
                <a:tc>
                  <a:txBody>
                    <a:bodyPr/>
                    <a:lstStyle/>
                    <a:p>
                      <a:pPr algn="ctr"/>
                      <a:r>
                        <a:rPr lang="en-IN" dirty="0"/>
                        <a:t>2</a:t>
                      </a:r>
                    </a:p>
                  </a:txBody>
                  <a:tcPr/>
                </a:tc>
                <a:tc>
                  <a:txBody>
                    <a:bodyPr/>
                    <a:lstStyle/>
                    <a:p>
                      <a:pPr algn="ctr"/>
                      <a:r>
                        <a:rPr lang="en-IN" dirty="0"/>
                        <a:t>$4400</a:t>
                      </a:r>
                    </a:p>
                  </a:txBody>
                  <a:tcPr/>
                </a:tc>
                <a:extLst>
                  <a:ext uri="{0D108BD9-81ED-4DB2-BD59-A6C34878D82A}">
                    <a16:rowId xmlns:a16="http://schemas.microsoft.com/office/drawing/2014/main" val="3642728678"/>
                  </a:ext>
                </a:extLst>
              </a:tr>
              <a:tr h="370840">
                <a:tc>
                  <a:txBody>
                    <a:bodyPr/>
                    <a:lstStyle/>
                    <a:p>
                      <a:pPr algn="ctr"/>
                      <a:r>
                        <a:rPr lang="en-IN" dirty="0"/>
                        <a:t>3</a:t>
                      </a:r>
                    </a:p>
                  </a:txBody>
                  <a:tcPr/>
                </a:tc>
                <a:tc>
                  <a:txBody>
                    <a:bodyPr/>
                    <a:lstStyle/>
                    <a:p>
                      <a:pPr algn="ctr"/>
                      <a:r>
                        <a:rPr lang="en-IN" dirty="0"/>
                        <a:t>$6600</a:t>
                      </a:r>
                    </a:p>
                  </a:txBody>
                  <a:tcPr/>
                </a:tc>
                <a:extLst>
                  <a:ext uri="{0D108BD9-81ED-4DB2-BD59-A6C34878D82A}">
                    <a16:rowId xmlns:a16="http://schemas.microsoft.com/office/drawing/2014/main" val="4086479605"/>
                  </a:ext>
                </a:extLst>
              </a:tr>
              <a:tr h="370840">
                <a:tc>
                  <a:txBody>
                    <a:bodyPr/>
                    <a:lstStyle/>
                    <a:p>
                      <a:pPr algn="ctr"/>
                      <a:r>
                        <a:rPr lang="en-IN" dirty="0"/>
                        <a:t>4</a:t>
                      </a:r>
                    </a:p>
                  </a:txBody>
                  <a:tcPr/>
                </a:tc>
                <a:tc>
                  <a:txBody>
                    <a:bodyPr/>
                    <a:lstStyle/>
                    <a:p>
                      <a:pPr algn="ctr"/>
                      <a:r>
                        <a:rPr lang="en-IN" dirty="0"/>
                        <a:t>$8800</a:t>
                      </a:r>
                    </a:p>
                  </a:txBody>
                  <a:tcPr/>
                </a:tc>
                <a:extLst>
                  <a:ext uri="{0D108BD9-81ED-4DB2-BD59-A6C34878D82A}">
                    <a16:rowId xmlns:a16="http://schemas.microsoft.com/office/drawing/2014/main" val="2612708025"/>
                  </a:ext>
                </a:extLst>
              </a:tr>
              <a:tr h="370840">
                <a:tc>
                  <a:txBody>
                    <a:bodyPr/>
                    <a:lstStyle/>
                    <a:p>
                      <a:pPr algn="ctr"/>
                      <a:r>
                        <a:rPr lang="en-IN" dirty="0"/>
                        <a:t>5</a:t>
                      </a:r>
                    </a:p>
                  </a:txBody>
                  <a:tcPr/>
                </a:tc>
                <a:tc>
                  <a:txBody>
                    <a:bodyPr/>
                    <a:lstStyle/>
                    <a:p>
                      <a:pPr algn="ctr"/>
                      <a:r>
                        <a:rPr lang="en-IN" dirty="0"/>
                        <a:t>$11,000</a:t>
                      </a:r>
                    </a:p>
                  </a:txBody>
                  <a:tcPr/>
                </a:tc>
                <a:extLst>
                  <a:ext uri="{0D108BD9-81ED-4DB2-BD59-A6C34878D82A}">
                    <a16:rowId xmlns:a16="http://schemas.microsoft.com/office/drawing/2014/main" val="3623071670"/>
                  </a:ext>
                </a:extLst>
              </a:tr>
            </a:tbl>
          </a:graphicData>
        </a:graphic>
      </p:graphicFrame>
      <p:sp>
        <p:nvSpPr>
          <p:cNvPr id="11" name="TextBox 10"/>
          <p:cNvSpPr txBox="1"/>
          <p:nvPr/>
        </p:nvSpPr>
        <p:spPr>
          <a:xfrm>
            <a:off x="1331511" y="4365725"/>
            <a:ext cx="1926952" cy="523220"/>
          </a:xfrm>
          <a:prstGeom prst="rect">
            <a:avLst/>
          </a:prstGeom>
          <a:noFill/>
          <a:ln>
            <a:solidFill>
              <a:schemeClr val="tx1"/>
            </a:solidFill>
          </a:ln>
        </p:spPr>
        <p:txBody>
          <a:bodyPr wrap="square" rtlCol="0">
            <a:spAutoFit/>
          </a:bodyPr>
          <a:lstStyle/>
          <a:p>
            <a:pPr algn="ctr"/>
            <a:r>
              <a:rPr lang="en-IN" sz="2800" i="1" dirty="0"/>
              <a:t>y</a:t>
            </a:r>
            <a:r>
              <a:rPr lang="en-IN" sz="2800" dirty="0"/>
              <a:t> = 2200</a:t>
            </a:r>
            <a:r>
              <a:rPr lang="en-IN" sz="2800" i="1" dirty="0"/>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fade">
                                      <p:cBhvr>
                                        <p:cTn id="7" dur="1000"/>
                                        <p:tgtEl>
                                          <p:spTgt spid="1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0"/>
                                        </p:tgtEl>
                                        <p:attrNameLst>
                                          <p:attrName>style.visibility</p:attrName>
                                        </p:attrNameLst>
                                      </p:cBhvr>
                                      <p:to>
                                        <p:strVal val="visible"/>
                                      </p:to>
                                    </p:set>
                                    <p:animEffect transition="in" filter="fade">
                                      <p:cBhvr>
                                        <p:cTn id="12"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7"/>
          <p:cNvSpPr txBox="1">
            <a:spLocks noGrp="1"/>
          </p:cNvSpPr>
          <p:nvPr>
            <p:ph type="title"/>
          </p:nvPr>
        </p:nvSpPr>
        <p:spPr>
          <a:xfrm>
            <a:off x="232050" y="695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b="1" dirty="0"/>
              <a:t>How do the </a:t>
            </a:r>
            <a:r>
              <a:rPr lang="en" b="1" i="1" dirty="0"/>
              <a:t>x</a:t>
            </a:r>
            <a:r>
              <a:rPr lang="en" b="1" dirty="0"/>
              <a:t> and </a:t>
            </a:r>
            <a:r>
              <a:rPr lang="en" b="1" i="1" dirty="0"/>
              <a:t>y</a:t>
            </a:r>
            <a:r>
              <a:rPr lang="en" b="1" dirty="0"/>
              <a:t> values change?</a:t>
            </a:r>
            <a:endParaRPr b="1" dirty="0"/>
          </a:p>
        </p:txBody>
      </p:sp>
      <p:pic>
        <p:nvPicPr>
          <p:cNvPr id="169" name="Google Shape;169;p17"/>
          <p:cNvPicPr preferRelativeResize="0"/>
          <p:nvPr/>
        </p:nvPicPr>
        <p:blipFill>
          <a:blip r:embed="rId3">
            <a:extLst>
              <a:ext uri="{28A0092B-C50C-407E-A947-70E740481C1C}">
                <a14:useLocalDpi xmlns:a14="http://schemas.microsoft.com/office/drawing/2010/main" val="0"/>
              </a:ext>
            </a:extLst>
          </a:blip>
          <a:stretch>
            <a:fillRect/>
          </a:stretch>
        </p:blipFill>
        <p:spPr>
          <a:xfrm>
            <a:off x="4703472" y="743285"/>
            <a:ext cx="3545437" cy="3461272"/>
          </a:xfrm>
          <a:prstGeom prst="rect">
            <a:avLst/>
          </a:prstGeom>
          <a:noFill/>
          <a:ln>
            <a:noFill/>
          </a:ln>
        </p:spPr>
      </p:pic>
      <p:sp>
        <p:nvSpPr>
          <p:cNvPr id="171" name="Google Shape;171;p17"/>
          <p:cNvSpPr txBox="1"/>
          <p:nvPr/>
        </p:nvSpPr>
        <p:spPr>
          <a:xfrm>
            <a:off x="140875" y="4307500"/>
            <a:ext cx="5196000" cy="403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 sz="1400" b="1" i="0" u="none" strike="noStrike" cap="none" dirty="0">
                <a:solidFill>
                  <a:srgbClr val="FF9900"/>
                </a:solidFill>
                <a:latin typeface="Arial"/>
                <a:ea typeface="Arial"/>
                <a:cs typeface="Arial"/>
                <a:sym typeface="Arial"/>
              </a:rPr>
              <a:t>ONE TREE IS KILLED FOR 15 PACKS OF CIGARETTES.</a:t>
            </a:r>
            <a:endParaRPr sz="1400" b="1" i="0" u="none" strike="noStrike" cap="none" dirty="0">
              <a:solidFill>
                <a:srgbClr val="FF9900"/>
              </a:solidFill>
              <a:latin typeface="Arial"/>
              <a:ea typeface="Arial"/>
              <a:cs typeface="Arial"/>
              <a:sym typeface="Arial"/>
            </a:endParaRPr>
          </a:p>
        </p:txBody>
      </p:sp>
      <p:sp>
        <p:nvSpPr>
          <p:cNvPr id="172" name="Google Shape;172;p17"/>
          <p:cNvSpPr txBox="1"/>
          <p:nvPr/>
        </p:nvSpPr>
        <p:spPr>
          <a:xfrm>
            <a:off x="232050" y="3665200"/>
            <a:ext cx="4845600" cy="64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dirty="0">
                <a:solidFill>
                  <a:srgbClr val="000000"/>
                </a:solidFill>
                <a:latin typeface="Arial"/>
                <a:ea typeface="Arial"/>
                <a:cs typeface="Arial"/>
                <a:sym typeface="Arial"/>
              </a:rPr>
              <a:t>Which Truth </a:t>
            </a:r>
            <a:r>
              <a:rPr lang="en" sz="1800" b="1" dirty="0"/>
              <a:t>f</a:t>
            </a:r>
            <a:r>
              <a:rPr lang="en" sz="1800" b="1" i="0" u="none" strike="noStrike" cap="none" dirty="0">
                <a:solidFill>
                  <a:srgbClr val="000000"/>
                </a:solidFill>
                <a:latin typeface="Arial"/>
                <a:ea typeface="Arial"/>
                <a:cs typeface="Arial"/>
                <a:sym typeface="Arial"/>
              </a:rPr>
              <a:t>act does this graph represent?</a:t>
            </a:r>
            <a:endParaRPr sz="1800" b="1" i="0" u="none" strike="noStrike" cap="none" dirty="0">
              <a:solidFill>
                <a:srgbClr val="000000"/>
              </a:solidFill>
              <a:latin typeface="Arial"/>
              <a:ea typeface="Arial"/>
              <a:cs typeface="Arial"/>
              <a:sym typeface="Arial"/>
            </a:endParaRPr>
          </a:p>
        </p:txBody>
      </p:sp>
      <p:graphicFrame>
        <p:nvGraphicFramePr>
          <p:cNvPr id="10" name="Table 9"/>
          <p:cNvGraphicFramePr>
            <a:graphicFrameLocks noGrp="1"/>
          </p:cNvGraphicFramePr>
          <p:nvPr>
            <p:extLst>
              <p:ext uri="{D42A27DB-BD31-4B8C-83A1-F6EECF244321}">
                <p14:modId xmlns:p14="http://schemas.microsoft.com/office/powerpoint/2010/main" val="683456824"/>
              </p:ext>
            </p:extLst>
          </p:nvPr>
        </p:nvGraphicFramePr>
        <p:xfrm>
          <a:off x="944249" y="1057053"/>
          <a:ext cx="3207028" cy="2372360"/>
        </p:xfrm>
        <a:graphic>
          <a:graphicData uri="http://schemas.openxmlformats.org/drawingml/2006/table">
            <a:tbl>
              <a:tblPr firstRow="1" bandRow="1">
                <a:tableStyleId>{0506D4C0-CC1C-4921-95DC-D031540D41E4}</a:tableStyleId>
              </a:tblPr>
              <a:tblGrid>
                <a:gridCol w="1603514">
                  <a:extLst>
                    <a:ext uri="{9D8B030D-6E8A-4147-A177-3AD203B41FA5}">
                      <a16:colId xmlns:a16="http://schemas.microsoft.com/office/drawing/2014/main" val="3301518447"/>
                    </a:ext>
                  </a:extLst>
                </a:gridCol>
                <a:gridCol w="1603514">
                  <a:extLst>
                    <a:ext uri="{9D8B030D-6E8A-4147-A177-3AD203B41FA5}">
                      <a16:colId xmlns:a16="http://schemas.microsoft.com/office/drawing/2014/main" val="1097762997"/>
                    </a:ext>
                  </a:extLst>
                </a:gridCol>
              </a:tblGrid>
              <a:tr h="370840">
                <a:tc>
                  <a:txBody>
                    <a:bodyPr/>
                    <a:lstStyle/>
                    <a:p>
                      <a:pPr algn="ctr"/>
                      <a:r>
                        <a:rPr lang="en-IN" i="1" dirty="0"/>
                        <a:t>x </a:t>
                      </a:r>
                      <a:r>
                        <a:rPr lang="en-IN" i="0" dirty="0"/>
                        <a:t>(Trees Killed)</a:t>
                      </a:r>
                      <a:endParaRPr lang="en-IN" i="1" dirty="0"/>
                    </a:p>
                  </a:txBody>
                  <a:tcPr/>
                </a:tc>
                <a:tc>
                  <a:txBody>
                    <a:bodyPr/>
                    <a:lstStyle/>
                    <a:p>
                      <a:pPr algn="ctr"/>
                      <a:r>
                        <a:rPr lang="en-IN" i="1" dirty="0"/>
                        <a:t>y</a:t>
                      </a:r>
                      <a:r>
                        <a:rPr lang="en-IN" dirty="0"/>
                        <a:t> (Packs of Cigarettes)</a:t>
                      </a:r>
                    </a:p>
                  </a:txBody>
                  <a:tcPr/>
                </a:tc>
                <a:extLst>
                  <a:ext uri="{0D108BD9-81ED-4DB2-BD59-A6C34878D82A}">
                    <a16:rowId xmlns:a16="http://schemas.microsoft.com/office/drawing/2014/main" val="1722670261"/>
                  </a:ext>
                </a:extLst>
              </a:tr>
              <a:tr h="370840">
                <a:tc>
                  <a:txBody>
                    <a:bodyPr/>
                    <a:lstStyle/>
                    <a:p>
                      <a:pPr algn="ctr"/>
                      <a:r>
                        <a:rPr lang="en-IN" dirty="0"/>
                        <a:t>1</a:t>
                      </a:r>
                    </a:p>
                  </a:txBody>
                  <a:tcPr/>
                </a:tc>
                <a:tc>
                  <a:txBody>
                    <a:bodyPr/>
                    <a:lstStyle/>
                    <a:p>
                      <a:pPr algn="ctr"/>
                      <a:r>
                        <a:rPr lang="en-IN" dirty="0"/>
                        <a:t>15</a:t>
                      </a:r>
                    </a:p>
                  </a:txBody>
                  <a:tcPr/>
                </a:tc>
                <a:extLst>
                  <a:ext uri="{0D108BD9-81ED-4DB2-BD59-A6C34878D82A}">
                    <a16:rowId xmlns:a16="http://schemas.microsoft.com/office/drawing/2014/main" val="4190780453"/>
                  </a:ext>
                </a:extLst>
              </a:tr>
              <a:tr h="370840">
                <a:tc>
                  <a:txBody>
                    <a:bodyPr/>
                    <a:lstStyle/>
                    <a:p>
                      <a:pPr algn="ctr"/>
                      <a:r>
                        <a:rPr lang="en-IN" dirty="0"/>
                        <a:t>2</a:t>
                      </a:r>
                    </a:p>
                  </a:txBody>
                  <a:tcPr/>
                </a:tc>
                <a:tc>
                  <a:txBody>
                    <a:bodyPr/>
                    <a:lstStyle/>
                    <a:p>
                      <a:pPr algn="ctr"/>
                      <a:r>
                        <a:rPr lang="en-IN" dirty="0"/>
                        <a:t>30</a:t>
                      </a:r>
                    </a:p>
                  </a:txBody>
                  <a:tcPr/>
                </a:tc>
                <a:extLst>
                  <a:ext uri="{0D108BD9-81ED-4DB2-BD59-A6C34878D82A}">
                    <a16:rowId xmlns:a16="http://schemas.microsoft.com/office/drawing/2014/main" val="3642728678"/>
                  </a:ext>
                </a:extLst>
              </a:tr>
              <a:tr h="370840">
                <a:tc>
                  <a:txBody>
                    <a:bodyPr/>
                    <a:lstStyle/>
                    <a:p>
                      <a:pPr algn="ctr"/>
                      <a:r>
                        <a:rPr lang="en-IN" dirty="0"/>
                        <a:t>3</a:t>
                      </a:r>
                    </a:p>
                  </a:txBody>
                  <a:tcPr/>
                </a:tc>
                <a:tc>
                  <a:txBody>
                    <a:bodyPr/>
                    <a:lstStyle/>
                    <a:p>
                      <a:pPr algn="ctr"/>
                      <a:r>
                        <a:rPr lang="en-IN" dirty="0"/>
                        <a:t>45</a:t>
                      </a:r>
                    </a:p>
                  </a:txBody>
                  <a:tcPr/>
                </a:tc>
                <a:extLst>
                  <a:ext uri="{0D108BD9-81ED-4DB2-BD59-A6C34878D82A}">
                    <a16:rowId xmlns:a16="http://schemas.microsoft.com/office/drawing/2014/main" val="4086479605"/>
                  </a:ext>
                </a:extLst>
              </a:tr>
              <a:tr h="370840">
                <a:tc>
                  <a:txBody>
                    <a:bodyPr/>
                    <a:lstStyle/>
                    <a:p>
                      <a:pPr algn="ctr"/>
                      <a:r>
                        <a:rPr lang="en-IN" dirty="0"/>
                        <a:t>5</a:t>
                      </a:r>
                    </a:p>
                  </a:txBody>
                  <a:tcPr/>
                </a:tc>
                <a:tc>
                  <a:txBody>
                    <a:bodyPr/>
                    <a:lstStyle/>
                    <a:p>
                      <a:pPr algn="ctr"/>
                      <a:r>
                        <a:rPr lang="en-IN" dirty="0"/>
                        <a:t>75</a:t>
                      </a:r>
                    </a:p>
                  </a:txBody>
                  <a:tcPr/>
                </a:tc>
                <a:extLst>
                  <a:ext uri="{0D108BD9-81ED-4DB2-BD59-A6C34878D82A}">
                    <a16:rowId xmlns:a16="http://schemas.microsoft.com/office/drawing/2014/main" val="2612708025"/>
                  </a:ext>
                </a:extLst>
              </a:tr>
              <a:tr h="370840">
                <a:tc>
                  <a:txBody>
                    <a:bodyPr/>
                    <a:lstStyle/>
                    <a:p>
                      <a:pPr algn="ctr"/>
                      <a:r>
                        <a:rPr lang="en-IN" dirty="0"/>
                        <a:t>10</a:t>
                      </a:r>
                    </a:p>
                  </a:txBody>
                  <a:tcPr/>
                </a:tc>
                <a:tc>
                  <a:txBody>
                    <a:bodyPr/>
                    <a:lstStyle/>
                    <a:p>
                      <a:pPr algn="ctr"/>
                      <a:r>
                        <a:rPr lang="en-IN" dirty="0"/>
                        <a:t>150</a:t>
                      </a:r>
                    </a:p>
                  </a:txBody>
                  <a:tcPr/>
                </a:tc>
                <a:extLst>
                  <a:ext uri="{0D108BD9-81ED-4DB2-BD59-A6C34878D82A}">
                    <a16:rowId xmlns:a16="http://schemas.microsoft.com/office/drawing/2014/main" val="3623071670"/>
                  </a:ext>
                </a:extLst>
              </a:tr>
            </a:tbl>
          </a:graphicData>
        </a:graphic>
      </p:graphicFrame>
      <p:sp>
        <p:nvSpPr>
          <p:cNvPr id="12" name="TextBox 11"/>
          <p:cNvSpPr txBox="1"/>
          <p:nvPr/>
        </p:nvSpPr>
        <p:spPr>
          <a:xfrm>
            <a:off x="5634583" y="4247640"/>
            <a:ext cx="1878633" cy="523220"/>
          </a:xfrm>
          <a:prstGeom prst="rect">
            <a:avLst/>
          </a:prstGeom>
          <a:noFill/>
          <a:ln>
            <a:solidFill>
              <a:schemeClr val="tx1"/>
            </a:solidFill>
          </a:ln>
        </p:spPr>
        <p:txBody>
          <a:bodyPr wrap="square" rtlCol="0">
            <a:spAutoFit/>
          </a:bodyPr>
          <a:lstStyle/>
          <a:p>
            <a:pPr algn="ctr"/>
            <a:r>
              <a:rPr lang="en-IN" sz="2800" i="1" dirty="0"/>
              <a:t>y</a:t>
            </a:r>
            <a:r>
              <a:rPr lang="en-IN" sz="2800" dirty="0"/>
              <a:t> = 15</a:t>
            </a:r>
            <a:r>
              <a:rPr lang="en-IN" sz="2800" i="1" dirty="0"/>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1000"/>
                                        <p:tgtEl>
                                          <p:spTgt spid="1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1"/>
                                        </p:tgtEl>
                                        <p:attrNameLst>
                                          <p:attrName>style.visibility</p:attrName>
                                        </p:attrNameLst>
                                      </p:cBhvr>
                                      <p:to>
                                        <p:strVal val="visible"/>
                                      </p:to>
                                    </p:set>
                                    <p:animEffect transition="in" filter="fade">
                                      <p:cBhvr>
                                        <p:cTn id="12" dur="10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80" name="Google Shape;180;p18"/>
          <p:cNvSpPr txBox="1">
            <a:spLocks noGrp="1"/>
          </p:cNvSpPr>
          <p:nvPr>
            <p:ph type="title"/>
          </p:nvPr>
        </p:nvSpPr>
        <p:spPr>
          <a:xfrm>
            <a:off x="311700" y="3435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b="1" dirty="0"/>
              <a:t>Let’s look more closely . . .</a:t>
            </a:r>
            <a:endParaRPr b="1" dirty="0"/>
          </a:p>
        </p:txBody>
      </p:sp>
      <p:pic>
        <p:nvPicPr>
          <p:cNvPr id="183" name="Google Shape;183;p18"/>
          <p:cNvPicPr preferRelativeResize="0"/>
          <p:nvPr/>
        </p:nvPicPr>
        <p:blipFill rotWithShape="1">
          <a:blip r:embed="rId3">
            <a:alphaModFix/>
          </a:blip>
          <a:srcRect/>
          <a:stretch/>
        </p:blipFill>
        <p:spPr>
          <a:xfrm>
            <a:off x="5714709" y="1572925"/>
            <a:ext cx="278881" cy="446225"/>
          </a:xfrm>
          <a:prstGeom prst="rect">
            <a:avLst/>
          </a:prstGeom>
          <a:noFill/>
          <a:ln>
            <a:noFill/>
          </a:ln>
        </p:spPr>
      </p:pic>
      <p:pic>
        <p:nvPicPr>
          <p:cNvPr id="184" name="Google Shape;184;p18"/>
          <p:cNvPicPr preferRelativeResize="0"/>
          <p:nvPr/>
        </p:nvPicPr>
        <p:blipFill rotWithShape="1">
          <a:blip r:embed="rId4">
            <a:alphaModFix/>
          </a:blip>
          <a:srcRect/>
          <a:stretch/>
        </p:blipFill>
        <p:spPr>
          <a:xfrm>
            <a:off x="5487174" y="2092261"/>
            <a:ext cx="733950" cy="476686"/>
          </a:xfrm>
          <a:prstGeom prst="rect">
            <a:avLst/>
          </a:prstGeom>
          <a:noFill/>
          <a:ln>
            <a:noFill/>
          </a:ln>
        </p:spPr>
      </p:pic>
      <p:pic>
        <p:nvPicPr>
          <p:cNvPr id="185" name="Google Shape;185;p18"/>
          <p:cNvPicPr preferRelativeResize="0"/>
          <p:nvPr/>
        </p:nvPicPr>
        <p:blipFill rotWithShape="1">
          <a:blip r:embed="rId5">
            <a:alphaModFix/>
          </a:blip>
          <a:srcRect/>
          <a:stretch/>
        </p:blipFill>
        <p:spPr>
          <a:xfrm>
            <a:off x="5487174" y="2600571"/>
            <a:ext cx="733950" cy="489300"/>
          </a:xfrm>
          <a:prstGeom prst="rect">
            <a:avLst/>
          </a:prstGeom>
          <a:noFill/>
          <a:ln>
            <a:noFill/>
          </a:ln>
        </p:spPr>
      </p:pic>
      <p:pic>
        <p:nvPicPr>
          <p:cNvPr id="186" name="Google Shape;186;p18"/>
          <p:cNvPicPr preferRelativeResize="0"/>
          <p:nvPr/>
        </p:nvPicPr>
        <p:blipFill rotWithShape="1">
          <a:blip r:embed="rId6">
            <a:alphaModFix/>
          </a:blip>
          <a:srcRect/>
          <a:stretch/>
        </p:blipFill>
        <p:spPr>
          <a:xfrm>
            <a:off x="5528061" y="3111361"/>
            <a:ext cx="652175" cy="446225"/>
          </a:xfrm>
          <a:prstGeom prst="rect">
            <a:avLst/>
          </a:prstGeom>
          <a:noFill/>
          <a:ln>
            <a:noFill/>
          </a:ln>
        </p:spPr>
      </p:pic>
      <p:pic>
        <p:nvPicPr>
          <p:cNvPr id="187" name="Google Shape;187;p18"/>
          <p:cNvPicPr preferRelativeResize="0"/>
          <p:nvPr/>
        </p:nvPicPr>
        <p:blipFill rotWithShape="1">
          <a:blip r:embed="rId7">
            <a:alphaModFix/>
          </a:blip>
          <a:srcRect/>
          <a:stretch/>
        </p:blipFill>
        <p:spPr>
          <a:xfrm>
            <a:off x="5434403" y="3588482"/>
            <a:ext cx="829683" cy="489300"/>
          </a:xfrm>
          <a:prstGeom prst="rect">
            <a:avLst/>
          </a:prstGeom>
          <a:noFill/>
          <a:ln>
            <a:noFill/>
          </a:ln>
        </p:spPr>
      </p:pic>
      <p:sp>
        <p:nvSpPr>
          <p:cNvPr id="188" name="Google Shape;188;p18"/>
          <p:cNvSpPr txBox="1"/>
          <p:nvPr/>
        </p:nvSpPr>
        <p:spPr>
          <a:xfrm>
            <a:off x="591725" y="4240075"/>
            <a:ext cx="7885800" cy="426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dirty="0">
                <a:solidFill>
                  <a:srgbClr val="0000FF"/>
                </a:solidFill>
                <a:latin typeface="Arial"/>
                <a:ea typeface="Arial"/>
                <a:cs typeface="Arial"/>
                <a:sym typeface="Arial"/>
              </a:rPr>
              <a:t>Constant</a:t>
            </a:r>
            <a:r>
              <a:rPr lang="en" sz="1800" b="1" i="0" u="none" strike="noStrike" cap="none" dirty="0">
                <a:solidFill>
                  <a:srgbClr val="000000"/>
                </a:solidFill>
                <a:latin typeface="Arial"/>
                <a:ea typeface="Arial"/>
                <a:cs typeface="Arial"/>
                <a:sym typeface="Arial"/>
              </a:rPr>
              <a:t> means the same. What stayed </a:t>
            </a:r>
            <a:r>
              <a:rPr lang="en" sz="1800" b="1" i="0" u="none" strike="noStrike" cap="none" dirty="0">
                <a:solidFill>
                  <a:srgbClr val="0000FF"/>
                </a:solidFill>
                <a:latin typeface="Arial"/>
                <a:ea typeface="Arial"/>
                <a:cs typeface="Arial"/>
                <a:sym typeface="Arial"/>
              </a:rPr>
              <a:t>constant </a:t>
            </a:r>
            <a:r>
              <a:rPr lang="en" sz="1800" b="1" i="0" u="none" strike="noStrike" cap="none" dirty="0">
                <a:solidFill>
                  <a:srgbClr val="000000"/>
                </a:solidFill>
                <a:latin typeface="Arial"/>
                <a:ea typeface="Arial"/>
                <a:cs typeface="Arial"/>
                <a:sym typeface="Arial"/>
              </a:rPr>
              <a:t>in this table?</a:t>
            </a:r>
            <a:endParaRPr sz="18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aphicFrame>
        <p:nvGraphicFramePr>
          <p:cNvPr id="15" name="Table 14"/>
          <p:cNvGraphicFramePr>
            <a:graphicFrameLocks noGrp="1"/>
          </p:cNvGraphicFramePr>
          <p:nvPr>
            <p:extLst>
              <p:ext uri="{D42A27DB-BD31-4B8C-83A1-F6EECF244321}">
                <p14:modId xmlns:p14="http://schemas.microsoft.com/office/powerpoint/2010/main" val="2134784570"/>
              </p:ext>
            </p:extLst>
          </p:nvPr>
        </p:nvGraphicFramePr>
        <p:xfrm>
          <a:off x="2158464" y="828076"/>
          <a:ext cx="4827073" cy="3272020"/>
        </p:xfrm>
        <a:graphic>
          <a:graphicData uri="http://schemas.openxmlformats.org/drawingml/2006/table">
            <a:tbl>
              <a:tblPr firstRow="1" bandRow="1">
                <a:tableStyleId>{0506D4C0-CC1C-4921-95DC-D031540D41E4}</a:tableStyleId>
              </a:tblPr>
              <a:tblGrid>
                <a:gridCol w="1408012">
                  <a:extLst>
                    <a:ext uri="{9D8B030D-6E8A-4147-A177-3AD203B41FA5}">
                      <a16:colId xmlns:a16="http://schemas.microsoft.com/office/drawing/2014/main" val="3301518447"/>
                    </a:ext>
                  </a:extLst>
                </a:gridCol>
                <a:gridCol w="1258956">
                  <a:extLst>
                    <a:ext uri="{9D8B030D-6E8A-4147-A177-3AD203B41FA5}">
                      <a16:colId xmlns:a16="http://schemas.microsoft.com/office/drawing/2014/main" val="1097762997"/>
                    </a:ext>
                  </a:extLst>
                </a:gridCol>
                <a:gridCol w="2160105">
                  <a:extLst>
                    <a:ext uri="{9D8B030D-6E8A-4147-A177-3AD203B41FA5}">
                      <a16:colId xmlns:a16="http://schemas.microsoft.com/office/drawing/2014/main" val="2682112106"/>
                    </a:ext>
                  </a:extLst>
                </a:gridCol>
              </a:tblGrid>
              <a:tr h="714660">
                <a:tc>
                  <a:txBody>
                    <a:bodyPr/>
                    <a:lstStyle/>
                    <a:p>
                      <a:pPr algn="ctr"/>
                      <a:r>
                        <a:rPr lang="en-IN" i="1" dirty="0"/>
                        <a:t>x </a:t>
                      </a:r>
                      <a:r>
                        <a:rPr lang="en-IN" i="0" dirty="0"/>
                        <a:t>(Trees Killed)</a:t>
                      </a:r>
                      <a:endParaRPr lang="en-IN" i="1" dirty="0"/>
                    </a:p>
                  </a:txBody>
                  <a:tcPr/>
                </a:tc>
                <a:tc>
                  <a:txBody>
                    <a:bodyPr/>
                    <a:lstStyle/>
                    <a:p>
                      <a:pPr algn="ctr"/>
                      <a:r>
                        <a:rPr lang="en-IN" i="1" dirty="0"/>
                        <a:t>y</a:t>
                      </a:r>
                      <a:r>
                        <a:rPr lang="en-IN" dirty="0"/>
                        <a:t> (Packs of Cigarettes)</a:t>
                      </a:r>
                    </a:p>
                  </a:txBody>
                  <a:tcPr/>
                </a:tc>
                <a:tc>
                  <a:txBody>
                    <a:bodyPr/>
                    <a:lstStyle/>
                    <a:p>
                      <a:pPr algn="ctr"/>
                      <a:r>
                        <a:rPr lang="en-IN" dirty="0"/>
                        <a:t>Rate of Change = </a:t>
                      </a:r>
                      <a:r>
                        <a:rPr lang="en-IN" i="1" u="none" dirty="0"/>
                        <a:t>y</a:t>
                      </a:r>
                      <a:r>
                        <a:rPr lang="en-IN" dirty="0"/>
                        <a:t>/</a:t>
                      </a:r>
                      <a:r>
                        <a:rPr lang="en-IN" i="1" dirty="0"/>
                        <a:t>x</a:t>
                      </a:r>
                    </a:p>
                  </a:txBody>
                  <a:tcPr/>
                </a:tc>
                <a:extLst>
                  <a:ext uri="{0D108BD9-81ED-4DB2-BD59-A6C34878D82A}">
                    <a16:rowId xmlns:a16="http://schemas.microsoft.com/office/drawing/2014/main" val="1722670261"/>
                  </a:ext>
                </a:extLst>
              </a:tr>
              <a:tr h="511472">
                <a:tc>
                  <a:txBody>
                    <a:bodyPr/>
                    <a:lstStyle/>
                    <a:p>
                      <a:pPr algn="ctr"/>
                      <a:r>
                        <a:rPr lang="en-IN" dirty="0"/>
                        <a:t>1</a:t>
                      </a:r>
                    </a:p>
                  </a:txBody>
                  <a:tcPr/>
                </a:tc>
                <a:tc>
                  <a:txBody>
                    <a:bodyPr/>
                    <a:lstStyle/>
                    <a:p>
                      <a:pPr algn="ctr"/>
                      <a:r>
                        <a:rPr lang="en-IN" dirty="0"/>
                        <a:t>15</a:t>
                      </a:r>
                    </a:p>
                  </a:txBody>
                  <a:tcPr/>
                </a:tc>
                <a:tc>
                  <a:txBody>
                    <a:bodyPr/>
                    <a:lstStyle/>
                    <a:p>
                      <a:pPr algn="ctr"/>
                      <a:endParaRPr lang="en-IN" dirty="0"/>
                    </a:p>
                  </a:txBody>
                  <a:tcPr/>
                </a:tc>
                <a:extLst>
                  <a:ext uri="{0D108BD9-81ED-4DB2-BD59-A6C34878D82A}">
                    <a16:rowId xmlns:a16="http://schemas.microsoft.com/office/drawing/2014/main" val="4190780453"/>
                  </a:ext>
                </a:extLst>
              </a:tr>
              <a:tr h="511472">
                <a:tc>
                  <a:txBody>
                    <a:bodyPr/>
                    <a:lstStyle/>
                    <a:p>
                      <a:pPr algn="ctr"/>
                      <a:r>
                        <a:rPr lang="en-IN" dirty="0"/>
                        <a:t>2</a:t>
                      </a:r>
                    </a:p>
                  </a:txBody>
                  <a:tcPr/>
                </a:tc>
                <a:tc>
                  <a:txBody>
                    <a:bodyPr/>
                    <a:lstStyle/>
                    <a:p>
                      <a:pPr algn="ctr"/>
                      <a:r>
                        <a:rPr lang="en-IN" dirty="0"/>
                        <a:t>30</a:t>
                      </a:r>
                    </a:p>
                  </a:txBody>
                  <a:tcPr/>
                </a:tc>
                <a:tc>
                  <a:txBody>
                    <a:bodyPr/>
                    <a:lstStyle/>
                    <a:p>
                      <a:pPr algn="ctr"/>
                      <a:endParaRPr lang="en-IN" dirty="0"/>
                    </a:p>
                  </a:txBody>
                  <a:tcPr/>
                </a:tc>
                <a:extLst>
                  <a:ext uri="{0D108BD9-81ED-4DB2-BD59-A6C34878D82A}">
                    <a16:rowId xmlns:a16="http://schemas.microsoft.com/office/drawing/2014/main" val="3642728678"/>
                  </a:ext>
                </a:extLst>
              </a:tr>
              <a:tr h="511472">
                <a:tc>
                  <a:txBody>
                    <a:bodyPr/>
                    <a:lstStyle/>
                    <a:p>
                      <a:pPr algn="ctr"/>
                      <a:r>
                        <a:rPr lang="en-IN" dirty="0"/>
                        <a:t>3</a:t>
                      </a:r>
                    </a:p>
                  </a:txBody>
                  <a:tcPr/>
                </a:tc>
                <a:tc>
                  <a:txBody>
                    <a:bodyPr/>
                    <a:lstStyle/>
                    <a:p>
                      <a:pPr algn="ctr"/>
                      <a:r>
                        <a:rPr lang="en-IN" dirty="0"/>
                        <a:t>45</a:t>
                      </a:r>
                    </a:p>
                  </a:txBody>
                  <a:tcPr/>
                </a:tc>
                <a:tc>
                  <a:txBody>
                    <a:bodyPr/>
                    <a:lstStyle/>
                    <a:p>
                      <a:pPr algn="ctr"/>
                      <a:endParaRPr lang="en-IN" dirty="0"/>
                    </a:p>
                  </a:txBody>
                  <a:tcPr/>
                </a:tc>
                <a:extLst>
                  <a:ext uri="{0D108BD9-81ED-4DB2-BD59-A6C34878D82A}">
                    <a16:rowId xmlns:a16="http://schemas.microsoft.com/office/drawing/2014/main" val="4086479605"/>
                  </a:ext>
                </a:extLst>
              </a:tr>
              <a:tr h="511472">
                <a:tc>
                  <a:txBody>
                    <a:bodyPr/>
                    <a:lstStyle/>
                    <a:p>
                      <a:pPr algn="ctr"/>
                      <a:r>
                        <a:rPr lang="en-IN" dirty="0"/>
                        <a:t>5</a:t>
                      </a:r>
                    </a:p>
                  </a:txBody>
                  <a:tcPr/>
                </a:tc>
                <a:tc>
                  <a:txBody>
                    <a:bodyPr/>
                    <a:lstStyle/>
                    <a:p>
                      <a:pPr algn="ctr"/>
                      <a:r>
                        <a:rPr lang="en-IN" dirty="0"/>
                        <a:t>75</a:t>
                      </a:r>
                    </a:p>
                  </a:txBody>
                  <a:tcPr/>
                </a:tc>
                <a:tc>
                  <a:txBody>
                    <a:bodyPr/>
                    <a:lstStyle/>
                    <a:p>
                      <a:pPr algn="ctr"/>
                      <a:endParaRPr lang="en-IN" dirty="0"/>
                    </a:p>
                  </a:txBody>
                  <a:tcPr/>
                </a:tc>
                <a:extLst>
                  <a:ext uri="{0D108BD9-81ED-4DB2-BD59-A6C34878D82A}">
                    <a16:rowId xmlns:a16="http://schemas.microsoft.com/office/drawing/2014/main" val="2612708025"/>
                  </a:ext>
                </a:extLst>
              </a:tr>
              <a:tr h="511472">
                <a:tc>
                  <a:txBody>
                    <a:bodyPr/>
                    <a:lstStyle/>
                    <a:p>
                      <a:pPr algn="ctr"/>
                      <a:r>
                        <a:rPr lang="en-IN" dirty="0"/>
                        <a:t>10</a:t>
                      </a:r>
                    </a:p>
                  </a:txBody>
                  <a:tcPr/>
                </a:tc>
                <a:tc>
                  <a:txBody>
                    <a:bodyPr/>
                    <a:lstStyle/>
                    <a:p>
                      <a:pPr algn="ctr"/>
                      <a:r>
                        <a:rPr lang="en-IN" dirty="0"/>
                        <a:t>150</a:t>
                      </a:r>
                    </a:p>
                  </a:txBody>
                  <a:tcPr/>
                </a:tc>
                <a:tc>
                  <a:txBody>
                    <a:bodyPr/>
                    <a:lstStyle/>
                    <a:p>
                      <a:pPr algn="ctr"/>
                      <a:endParaRPr lang="en-IN" dirty="0"/>
                    </a:p>
                  </a:txBody>
                  <a:tcPr/>
                </a:tc>
                <a:extLst>
                  <a:ext uri="{0D108BD9-81ED-4DB2-BD59-A6C34878D82A}">
                    <a16:rowId xmlns:a16="http://schemas.microsoft.com/office/drawing/2014/main" val="362307167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fade">
                                      <p:cBhvr>
                                        <p:cTn id="7" dur="1000"/>
                                        <p:tgtEl>
                                          <p:spTgt spid="1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
                                        </p:tgtEl>
                                        <p:attrNameLst>
                                          <p:attrName>style.visibility</p:attrName>
                                        </p:attrNameLst>
                                      </p:cBhvr>
                                      <p:to>
                                        <p:strVal val="visible"/>
                                      </p:to>
                                    </p:set>
                                    <p:animEffect transition="in" filter="fade">
                                      <p:cBhvr>
                                        <p:cTn id="12" dur="1000"/>
                                        <p:tgtEl>
                                          <p:spTgt spid="18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5"/>
                                        </p:tgtEl>
                                        <p:attrNameLst>
                                          <p:attrName>style.visibility</p:attrName>
                                        </p:attrNameLst>
                                      </p:cBhvr>
                                      <p:to>
                                        <p:strVal val="visible"/>
                                      </p:to>
                                    </p:set>
                                    <p:animEffect transition="in" filter="fade">
                                      <p:cBhvr>
                                        <p:cTn id="17" dur="1000"/>
                                        <p:tgtEl>
                                          <p:spTgt spid="18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6"/>
                                        </p:tgtEl>
                                        <p:attrNameLst>
                                          <p:attrName>style.visibility</p:attrName>
                                        </p:attrNameLst>
                                      </p:cBhvr>
                                      <p:to>
                                        <p:strVal val="visible"/>
                                      </p:to>
                                    </p:set>
                                    <p:animEffect transition="in" filter="fade">
                                      <p:cBhvr>
                                        <p:cTn id="22" dur="1000"/>
                                        <p:tgtEl>
                                          <p:spTgt spid="18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7"/>
                                        </p:tgtEl>
                                        <p:attrNameLst>
                                          <p:attrName>style.visibility</p:attrName>
                                        </p:attrNameLst>
                                      </p:cBhvr>
                                      <p:to>
                                        <p:strVal val="visible"/>
                                      </p:to>
                                    </p:set>
                                    <p:animEffect transition="in" filter="fade">
                                      <p:cBhvr>
                                        <p:cTn id="27" dur="1000"/>
                                        <p:tgtEl>
                                          <p:spTgt spid="18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8"/>
                                        </p:tgtEl>
                                        <p:attrNameLst>
                                          <p:attrName>style.visibility</p:attrName>
                                        </p:attrNameLst>
                                      </p:cBhvr>
                                      <p:to>
                                        <p:strVal val="visible"/>
                                      </p:to>
                                    </p:set>
                                    <p:animEffect transition="in" filter="fade">
                                      <p:cBhvr>
                                        <p:cTn id="32" dur="100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9"/>
          <p:cNvSpPr txBox="1">
            <a:spLocks noGrp="1"/>
          </p:cNvSpPr>
          <p:nvPr>
            <p:ph type="title"/>
          </p:nvPr>
        </p:nvSpPr>
        <p:spPr>
          <a:xfrm>
            <a:off x="311700" y="26295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dirty="0"/>
              <a:t>Another term for </a:t>
            </a:r>
            <a:r>
              <a:rPr lang="en" dirty="0">
                <a:solidFill>
                  <a:srgbClr val="FF0000"/>
                </a:solidFill>
              </a:rPr>
              <a:t>Rate of Change</a:t>
            </a:r>
            <a:endParaRPr dirty="0">
              <a:solidFill>
                <a:srgbClr val="FF0000"/>
              </a:solidFill>
            </a:endParaRPr>
          </a:p>
        </p:txBody>
      </p:sp>
      <p:cxnSp>
        <p:nvCxnSpPr>
          <p:cNvPr id="196" name="Google Shape;196;p19"/>
          <p:cNvCxnSpPr/>
          <p:nvPr/>
        </p:nvCxnSpPr>
        <p:spPr>
          <a:xfrm rot="10800000">
            <a:off x="1456606" y="1723075"/>
            <a:ext cx="326400" cy="741300"/>
          </a:xfrm>
          <a:prstGeom prst="straightConnector1">
            <a:avLst/>
          </a:prstGeom>
          <a:noFill/>
          <a:ln w="28575" cap="flat" cmpd="sng">
            <a:solidFill>
              <a:srgbClr val="FF0000"/>
            </a:solidFill>
            <a:prstDash val="solid"/>
            <a:round/>
            <a:headEnd type="none" w="sm" len="sm"/>
            <a:tailEnd type="triangle" w="med" len="med"/>
          </a:ln>
        </p:spPr>
      </p:cxnSp>
      <p:cxnSp>
        <p:nvCxnSpPr>
          <p:cNvPr id="197" name="Google Shape;197;p19"/>
          <p:cNvCxnSpPr/>
          <p:nvPr/>
        </p:nvCxnSpPr>
        <p:spPr>
          <a:xfrm rot="10800000" flipH="1">
            <a:off x="2901750" y="1718125"/>
            <a:ext cx="807900" cy="751200"/>
          </a:xfrm>
          <a:prstGeom prst="straightConnector1">
            <a:avLst/>
          </a:prstGeom>
          <a:noFill/>
          <a:ln w="28575" cap="flat" cmpd="sng">
            <a:solidFill>
              <a:srgbClr val="FF0000"/>
            </a:solidFill>
            <a:prstDash val="solid"/>
            <a:round/>
            <a:headEnd type="none" w="sm" len="sm"/>
            <a:tailEnd type="triangle" w="med" len="med"/>
          </a:ln>
        </p:spPr>
      </p:cxnSp>
      <p:sp>
        <p:nvSpPr>
          <p:cNvPr id="198" name="Google Shape;198;p19"/>
          <p:cNvSpPr txBox="1"/>
          <p:nvPr/>
        </p:nvSpPr>
        <p:spPr>
          <a:xfrm>
            <a:off x="1559000" y="2464375"/>
            <a:ext cx="1654500" cy="489300"/>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dirty="0">
                <a:solidFill>
                  <a:srgbClr val="FF0000"/>
                </a:solidFill>
                <a:latin typeface="Arial"/>
                <a:ea typeface="Arial"/>
                <a:cs typeface="Arial"/>
                <a:sym typeface="Arial"/>
              </a:rPr>
              <a:t>Rate of Change</a:t>
            </a:r>
            <a:endParaRPr sz="1400" b="1" i="0" u="none" strike="noStrike" cap="none" dirty="0">
              <a:solidFill>
                <a:srgbClr val="FF0000"/>
              </a:solidFill>
              <a:latin typeface="Arial"/>
              <a:ea typeface="Arial"/>
              <a:cs typeface="Arial"/>
              <a:sym typeface="Arial"/>
            </a:endParaRPr>
          </a:p>
        </p:txBody>
      </p:sp>
      <p:sp>
        <p:nvSpPr>
          <p:cNvPr id="199" name="Google Shape;199;p19"/>
          <p:cNvSpPr txBox="1"/>
          <p:nvPr/>
        </p:nvSpPr>
        <p:spPr>
          <a:xfrm>
            <a:off x="3914550" y="2496025"/>
            <a:ext cx="2828400" cy="426000"/>
          </a:xfrm>
          <a:prstGeom prst="rect">
            <a:avLst/>
          </a:prstGeom>
          <a:noFill/>
          <a:ln w="76200"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dirty="0">
                <a:solidFill>
                  <a:srgbClr val="0000FF"/>
                </a:solidFill>
                <a:latin typeface="Arial"/>
                <a:ea typeface="Arial"/>
                <a:cs typeface="Arial"/>
                <a:sym typeface="Arial"/>
              </a:rPr>
              <a:t>Constant of Proportionality (</a:t>
            </a:r>
            <a:r>
              <a:rPr lang="en" sz="1400" b="1" i="1" u="none" strike="noStrike" cap="none" dirty="0">
                <a:solidFill>
                  <a:srgbClr val="0000FF"/>
                </a:solidFill>
                <a:latin typeface="Arial"/>
                <a:ea typeface="Arial"/>
                <a:cs typeface="Arial"/>
                <a:sym typeface="Arial"/>
              </a:rPr>
              <a:t>k</a:t>
            </a:r>
            <a:r>
              <a:rPr lang="en" sz="1400" b="1" i="0" u="none" strike="noStrike" cap="none" dirty="0">
                <a:solidFill>
                  <a:srgbClr val="0000FF"/>
                </a:solidFill>
                <a:latin typeface="Arial"/>
                <a:ea typeface="Arial"/>
                <a:cs typeface="Arial"/>
                <a:sym typeface="Arial"/>
              </a:rPr>
              <a:t>)</a:t>
            </a:r>
            <a:endParaRPr sz="1400" b="1" i="0" u="none" strike="noStrike" cap="none" dirty="0">
              <a:solidFill>
                <a:srgbClr val="0000FF"/>
              </a:solidFill>
              <a:latin typeface="Arial"/>
              <a:ea typeface="Arial"/>
              <a:cs typeface="Arial"/>
              <a:sym typeface="Arial"/>
            </a:endParaRPr>
          </a:p>
        </p:txBody>
      </p:sp>
      <p:sp>
        <p:nvSpPr>
          <p:cNvPr id="200" name="Google Shape;200;p19"/>
          <p:cNvSpPr/>
          <p:nvPr/>
        </p:nvSpPr>
        <p:spPr>
          <a:xfrm>
            <a:off x="3295575" y="2449025"/>
            <a:ext cx="466500" cy="489300"/>
          </a:xfrm>
          <a:prstGeom prst="mathEqual">
            <a:avLst>
              <a:gd name="adj1" fmla="val 23520"/>
              <a:gd name="adj2" fmla="val 1176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19"/>
          <p:cNvSpPr txBox="1"/>
          <p:nvPr/>
        </p:nvSpPr>
        <p:spPr>
          <a:xfrm>
            <a:off x="-14425" y="3375950"/>
            <a:ext cx="6554400" cy="426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600" b="1" dirty="0">
                <a:solidFill>
                  <a:schemeClr val="dk1"/>
                </a:solidFill>
              </a:rPr>
              <a:t>This is a </a:t>
            </a:r>
            <a:r>
              <a:rPr lang="en" sz="1600" b="1" dirty="0">
                <a:solidFill>
                  <a:srgbClr val="0000FF"/>
                </a:solidFill>
              </a:rPr>
              <a:t>p</a:t>
            </a:r>
            <a:r>
              <a:rPr lang="en" sz="1600" b="1" i="0" u="none" strike="noStrike" cap="none" dirty="0">
                <a:solidFill>
                  <a:srgbClr val="0000FF"/>
                </a:solidFill>
                <a:latin typeface="Arial"/>
                <a:ea typeface="Arial"/>
                <a:cs typeface="Arial"/>
                <a:sym typeface="Arial"/>
              </a:rPr>
              <a:t>roportional</a:t>
            </a:r>
            <a:r>
              <a:rPr lang="en" sz="1600" b="1" i="0" u="none" strike="noStrike" cap="none" dirty="0">
                <a:solidFill>
                  <a:schemeClr val="dk1"/>
                </a:solidFill>
                <a:latin typeface="Arial"/>
                <a:ea typeface="Arial"/>
                <a:cs typeface="Arial"/>
                <a:sym typeface="Arial"/>
              </a:rPr>
              <a:t> relationship, </a:t>
            </a:r>
            <a:r>
              <a:rPr lang="en" sz="1600" b="1" dirty="0">
                <a:solidFill>
                  <a:schemeClr val="dk1"/>
                </a:solidFill>
              </a:rPr>
              <a:t>so that means</a:t>
            </a:r>
            <a:r>
              <a:rPr lang="en" sz="1600" b="1" i="0" u="none" strike="noStrike" cap="none" dirty="0">
                <a:solidFill>
                  <a:schemeClr val="dk1"/>
                </a:solidFill>
                <a:latin typeface="Arial"/>
                <a:ea typeface="Arial"/>
                <a:cs typeface="Arial"/>
                <a:sym typeface="Arial"/>
              </a:rPr>
              <a:t> . . .</a:t>
            </a:r>
            <a:endParaRPr sz="1600" b="1" i="0" u="none" strike="noStrike" cap="none" dirty="0">
              <a:solidFill>
                <a:srgbClr val="000000"/>
              </a:solidFill>
              <a:latin typeface="Arial"/>
              <a:ea typeface="Arial"/>
              <a:cs typeface="Arial"/>
              <a:sym typeface="Arial"/>
            </a:endParaRPr>
          </a:p>
        </p:txBody>
      </p:sp>
      <p:sp>
        <p:nvSpPr>
          <p:cNvPr id="202" name="Google Shape;202;p19"/>
          <p:cNvSpPr txBox="1"/>
          <p:nvPr/>
        </p:nvSpPr>
        <p:spPr>
          <a:xfrm>
            <a:off x="-14425" y="3951075"/>
            <a:ext cx="8452800" cy="945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 sz="1600" b="0" i="0" u="none" strike="noStrike" cap="none" dirty="0">
                <a:solidFill>
                  <a:srgbClr val="000000"/>
                </a:solidFill>
                <a:latin typeface="Arial"/>
                <a:ea typeface="Arial"/>
                <a:cs typeface="Arial"/>
                <a:sym typeface="Arial"/>
              </a:rPr>
              <a:t> </a:t>
            </a:r>
            <a:r>
              <a:rPr lang="en" sz="1600" dirty="0"/>
              <a:t>T</a:t>
            </a:r>
            <a:r>
              <a:rPr lang="en" sz="1600" b="0" i="0" u="none" strike="noStrike" cap="none" dirty="0">
                <a:solidFill>
                  <a:srgbClr val="000000"/>
                </a:solidFill>
                <a:latin typeface="Arial"/>
                <a:ea typeface="Arial"/>
                <a:cs typeface="Arial"/>
                <a:sym typeface="Arial"/>
              </a:rPr>
              <a:t>he </a:t>
            </a:r>
            <a:r>
              <a:rPr lang="en" sz="1600" b="1" i="0" u="none" strike="noStrike" cap="none" dirty="0">
                <a:solidFill>
                  <a:srgbClr val="0000FF"/>
                </a:solidFill>
                <a:latin typeface="Arial"/>
                <a:ea typeface="Arial"/>
                <a:cs typeface="Arial"/>
                <a:sym typeface="Arial"/>
              </a:rPr>
              <a:t>Constant of Proportionality </a:t>
            </a:r>
            <a:r>
              <a:rPr lang="en" sz="1600" b="1" dirty="0">
                <a:solidFill>
                  <a:srgbClr val="0000FF"/>
                </a:solidFill>
              </a:rPr>
              <a:t>(</a:t>
            </a:r>
            <a:r>
              <a:rPr lang="en" sz="1600" b="1" i="1" u="none" strike="noStrike" cap="none" dirty="0">
                <a:solidFill>
                  <a:srgbClr val="0000FF"/>
                </a:solidFill>
                <a:latin typeface="Arial"/>
                <a:ea typeface="Arial"/>
                <a:cs typeface="Arial"/>
                <a:sym typeface="Arial"/>
              </a:rPr>
              <a:t>k</a:t>
            </a:r>
            <a:r>
              <a:rPr lang="en" sz="1600" b="1" i="0" u="none" strike="noStrike" cap="none" dirty="0">
                <a:solidFill>
                  <a:srgbClr val="0000FF"/>
                </a:solidFill>
                <a:latin typeface="Arial"/>
                <a:ea typeface="Arial"/>
                <a:cs typeface="Arial"/>
                <a:sym typeface="Arial"/>
              </a:rPr>
              <a:t>)</a:t>
            </a:r>
            <a:r>
              <a:rPr lang="en" sz="1600" b="0" i="0" u="none" strike="noStrike" cap="none" dirty="0">
                <a:solidFill>
                  <a:srgbClr val="000000"/>
                </a:solidFill>
                <a:latin typeface="Arial"/>
                <a:ea typeface="Arial"/>
                <a:cs typeface="Arial"/>
                <a:sym typeface="Arial"/>
              </a:rPr>
              <a:t> is the same as </a:t>
            </a:r>
            <a:r>
              <a:rPr lang="en" sz="1600" b="1" i="0" u="none" strike="noStrike" cap="none" dirty="0">
                <a:solidFill>
                  <a:srgbClr val="FF0000"/>
                </a:solidFill>
                <a:latin typeface="Arial"/>
                <a:ea typeface="Arial"/>
                <a:cs typeface="Arial"/>
                <a:sym typeface="Arial"/>
              </a:rPr>
              <a:t>Rate of Change. </a:t>
            </a:r>
            <a:endParaRPr sz="1600" b="1" i="0" u="none" strike="noStrike" cap="none" dirty="0">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 sz="1600" b="0" i="0" u="none" strike="noStrike" cap="none" dirty="0">
                <a:solidFill>
                  <a:srgbClr val="000000"/>
                </a:solidFill>
                <a:latin typeface="Arial"/>
                <a:ea typeface="Arial"/>
                <a:cs typeface="Arial"/>
                <a:sym typeface="Arial"/>
              </a:rPr>
              <a:t> </a:t>
            </a:r>
            <a:r>
              <a:rPr lang="en" sz="1600" dirty="0"/>
              <a:t>W</a:t>
            </a:r>
            <a:r>
              <a:rPr lang="en" sz="1600" b="0" i="0" u="none" strike="noStrike" cap="none" dirty="0">
                <a:solidFill>
                  <a:srgbClr val="000000"/>
                </a:solidFill>
                <a:latin typeface="Arial"/>
                <a:ea typeface="Arial"/>
                <a:cs typeface="Arial"/>
                <a:sym typeface="Arial"/>
              </a:rPr>
              <a:t>hat is the equation for </a:t>
            </a:r>
            <a:r>
              <a:rPr lang="en" sz="1600" b="1" i="1" u="none" strike="noStrike" cap="none" dirty="0">
                <a:solidFill>
                  <a:srgbClr val="0000FF"/>
                </a:solidFill>
                <a:latin typeface="Arial"/>
                <a:ea typeface="Arial"/>
                <a:cs typeface="Arial"/>
                <a:sym typeface="Arial"/>
              </a:rPr>
              <a:t>k</a:t>
            </a:r>
            <a:r>
              <a:rPr lang="en" sz="1600" b="0" i="0" u="none" strike="noStrike" cap="none" dirty="0">
                <a:solidFill>
                  <a:srgbClr val="000000"/>
                </a:solidFill>
                <a:latin typeface="Arial"/>
                <a:ea typeface="Arial"/>
                <a:cs typeface="Arial"/>
                <a:sym typeface="Arial"/>
              </a:rPr>
              <a:t>?</a:t>
            </a:r>
            <a:endParaRPr sz="1600" b="0" i="0" u="none" strike="noStrike" cap="none" dirty="0">
              <a:solidFill>
                <a:srgbClr val="000000"/>
              </a:solidFill>
              <a:latin typeface="Arial"/>
              <a:ea typeface="Arial"/>
              <a:cs typeface="Arial"/>
              <a:sym typeface="Arial"/>
            </a:endParaRPr>
          </a:p>
        </p:txBody>
      </p:sp>
      <p:cxnSp>
        <p:nvCxnSpPr>
          <p:cNvPr id="203" name="Google Shape;203;p19"/>
          <p:cNvCxnSpPr/>
          <p:nvPr/>
        </p:nvCxnSpPr>
        <p:spPr>
          <a:xfrm rot="10800000">
            <a:off x="6838925" y="2987675"/>
            <a:ext cx="1889100" cy="1069800"/>
          </a:xfrm>
          <a:prstGeom prst="straightConnector1">
            <a:avLst/>
          </a:prstGeom>
          <a:noFill/>
          <a:ln w="28575" cap="flat" cmpd="sng">
            <a:solidFill>
              <a:srgbClr val="0000FF"/>
            </a:solidFill>
            <a:prstDash val="solid"/>
            <a:round/>
            <a:headEnd type="none" w="sm" len="sm"/>
            <a:tailEnd type="triangle" w="med" len="med"/>
          </a:ln>
        </p:spPr>
      </p:cxnSp>
      <p:sp>
        <p:nvSpPr>
          <p:cNvPr id="15" name="TextBox 14"/>
          <p:cNvSpPr txBox="1"/>
          <p:nvPr/>
        </p:nvSpPr>
        <p:spPr>
          <a:xfrm>
            <a:off x="2778526" y="1175217"/>
            <a:ext cx="1878633" cy="523220"/>
          </a:xfrm>
          <a:prstGeom prst="rect">
            <a:avLst/>
          </a:prstGeom>
          <a:noFill/>
          <a:ln>
            <a:solidFill>
              <a:schemeClr val="tx1"/>
            </a:solidFill>
          </a:ln>
        </p:spPr>
        <p:txBody>
          <a:bodyPr wrap="square" rtlCol="0">
            <a:spAutoFit/>
          </a:bodyPr>
          <a:lstStyle/>
          <a:p>
            <a:pPr algn="ctr"/>
            <a:r>
              <a:rPr lang="en-IN" sz="2800" i="1" dirty="0"/>
              <a:t>y</a:t>
            </a:r>
            <a:r>
              <a:rPr lang="en-IN" sz="2800" dirty="0"/>
              <a:t> = 15</a:t>
            </a:r>
            <a:r>
              <a:rPr lang="en-IN" sz="2800" i="1" dirty="0"/>
              <a:t>x</a:t>
            </a:r>
          </a:p>
        </p:txBody>
      </p:sp>
      <p:sp>
        <p:nvSpPr>
          <p:cNvPr id="16" name="TextBox 15"/>
          <p:cNvSpPr txBox="1"/>
          <p:nvPr/>
        </p:nvSpPr>
        <p:spPr>
          <a:xfrm>
            <a:off x="493506" y="1197229"/>
            <a:ext cx="1926952" cy="523220"/>
          </a:xfrm>
          <a:prstGeom prst="rect">
            <a:avLst/>
          </a:prstGeom>
          <a:noFill/>
          <a:ln>
            <a:solidFill>
              <a:schemeClr val="tx1"/>
            </a:solidFill>
          </a:ln>
        </p:spPr>
        <p:txBody>
          <a:bodyPr wrap="square" rtlCol="0">
            <a:spAutoFit/>
          </a:bodyPr>
          <a:lstStyle/>
          <a:p>
            <a:pPr algn="ctr"/>
            <a:r>
              <a:rPr lang="en-IN" sz="2800" i="1" dirty="0"/>
              <a:t>y</a:t>
            </a:r>
            <a:r>
              <a:rPr lang="en-IN" sz="2800" dirty="0"/>
              <a:t> = 2200</a:t>
            </a:r>
            <a:r>
              <a:rPr lang="en-IN" sz="2800" i="1" dirty="0"/>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9"/>
                                        </p:tgtEl>
                                        <p:attrNameLst>
                                          <p:attrName>style.visibility</p:attrName>
                                        </p:attrNameLst>
                                      </p:cBhvr>
                                      <p:to>
                                        <p:strVal val="visible"/>
                                      </p:to>
                                    </p:set>
                                    <p:animEffect transition="in" filter="fade">
                                      <p:cBhvr>
                                        <p:cTn id="7" dur="1000"/>
                                        <p:tgtEl>
                                          <p:spTgt spid="199"/>
                                        </p:tgtEl>
                                      </p:cBhvr>
                                    </p:animEffect>
                                  </p:childTnLst>
                                </p:cTn>
                              </p:par>
                              <p:par>
                                <p:cTn id="8" presetID="10" presetClass="entr" presetSubtype="0" fill="hold" nodeType="withEffect">
                                  <p:stCondLst>
                                    <p:cond delay="0"/>
                                  </p:stCondLst>
                                  <p:childTnLst>
                                    <p:set>
                                      <p:cBhvr>
                                        <p:cTn id="9" dur="1" fill="hold">
                                          <p:stCondLst>
                                            <p:cond delay="0"/>
                                          </p:stCondLst>
                                        </p:cTn>
                                        <p:tgtEl>
                                          <p:spTgt spid="200"/>
                                        </p:tgtEl>
                                        <p:attrNameLst>
                                          <p:attrName>style.visibility</p:attrName>
                                        </p:attrNameLst>
                                      </p:cBhvr>
                                      <p:to>
                                        <p:strVal val="visible"/>
                                      </p:to>
                                    </p:set>
                                    <p:animEffect transition="in" filter="fade">
                                      <p:cBhvr>
                                        <p:cTn id="10" dur="1000"/>
                                        <p:tgtEl>
                                          <p:spTgt spid="20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1"/>
                                        </p:tgtEl>
                                        <p:attrNameLst>
                                          <p:attrName>style.visibility</p:attrName>
                                        </p:attrNameLst>
                                      </p:cBhvr>
                                      <p:to>
                                        <p:strVal val="visible"/>
                                      </p:to>
                                    </p:set>
                                    <p:animEffect transition="in" filter="fade">
                                      <p:cBhvr>
                                        <p:cTn id="15" dur="1000"/>
                                        <p:tgtEl>
                                          <p:spTgt spid="20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2"/>
                                        </p:tgtEl>
                                        <p:attrNameLst>
                                          <p:attrName>style.visibility</p:attrName>
                                        </p:attrNameLst>
                                      </p:cBhvr>
                                      <p:to>
                                        <p:strVal val="visible"/>
                                      </p:to>
                                    </p:set>
                                    <p:animEffect transition="in" filter="fade">
                                      <p:cBhvr>
                                        <p:cTn id="20" dur="1000"/>
                                        <p:tgtEl>
                                          <p:spTgt spid="202"/>
                                        </p:tgtEl>
                                      </p:cBhvr>
                                    </p:animEffect>
                                  </p:childTnLst>
                                </p:cTn>
                              </p:par>
                              <p:par>
                                <p:cTn id="21" presetID="10" presetClass="entr" presetSubtype="0" fill="hold" nodeType="withEffect">
                                  <p:stCondLst>
                                    <p:cond delay="0"/>
                                  </p:stCondLst>
                                  <p:childTnLst>
                                    <p:set>
                                      <p:cBhvr>
                                        <p:cTn id="22" dur="1" fill="hold">
                                          <p:stCondLst>
                                            <p:cond delay="0"/>
                                          </p:stCondLst>
                                        </p:cTn>
                                        <p:tgtEl>
                                          <p:spTgt spid="203"/>
                                        </p:tgtEl>
                                        <p:attrNameLst>
                                          <p:attrName>style.visibility</p:attrName>
                                        </p:attrNameLst>
                                      </p:cBhvr>
                                      <p:to>
                                        <p:strVal val="visible"/>
                                      </p:to>
                                    </p:set>
                                    <p:animEffect transition="in" filter="fade">
                                      <p:cBhvr>
                                        <p:cTn id="23" dur="100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0"/>
          <p:cNvSpPr txBox="1">
            <a:spLocks noGrp="1"/>
          </p:cNvSpPr>
          <p:nvPr>
            <p:ph type="title"/>
          </p:nvPr>
        </p:nvSpPr>
        <p:spPr>
          <a:xfrm>
            <a:off x="311700" y="2164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b="1" dirty="0"/>
              <a:t>Summary of Learning</a:t>
            </a:r>
            <a:endParaRPr b="1" dirty="0"/>
          </a:p>
        </p:txBody>
      </p:sp>
      <p:sp>
        <p:nvSpPr>
          <p:cNvPr id="209" name="Google Shape;209;p20"/>
          <p:cNvSpPr txBox="1">
            <a:spLocks noGrp="1"/>
          </p:cNvSpPr>
          <p:nvPr>
            <p:ph type="body" idx="1"/>
          </p:nvPr>
        </p:nvSpPr>
        <p:spPr>
          <a:xfrm>
            <a:off x="311700" y="1000075"/>
            <a:ext cx="8520600" cy="3768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 sz="2400" dirty="0">
                <a:solidFill>
                  <a:srgbClr val="0000FF"/>
                </a:solidFill>
              </a:rPr>
              <a:t>For proportional relationships, the </a:t>
            </a:r>
            <a:r>
              <a:rPr lang="en" sz="2400" b="1" dirty="0">
                <a:solidFill>
                  <a:srgbClr val="0000FF"/>
                </a:solidFill>
              </a:rPr>
              <a:t>rate of change</a:t>
            </a:r>
            <a:r>
              <a:rPr lang="en" sz="2400" dirty="0">
                <a:solidFill>
                  <a:srgbClr val="0000FF"/>
                </a:solidFill>
              </a:rPr>
              <a:t> is the ratio of ___ to ___. </a:t>
            </a:r>
            <a:r>
              <a:rPr lang="en" sz="2400" b="1" i="1" dirty="0">
                <a:solidFill>
                  <a:srgbClr val="0000FF"/>
                </a:solidFill>
              </a:rPr>
              <a:t>Constant</a:t>
            </a:r>
            <a:r>
              <a:rPr lang="en" sz="2400" dirty="0">
                <a:solidFill>
                  <a:srgbClr val="0000FF"/>
                </a:solidFill>
              </a:rPr>
              <a:t> means the ____. When the relationship is proportional, the term </a:t>
            </a:r>
            <a:r>
              <a:rPr lang="en" sz="2400" b="1" i="1" dirty="0">
                <a:solidFill>
                  <a:srgbClr val="0000FF"/>
                </a:solidFill>
              </a:rPr>
              <a:t>Constant of Proportionality</a:t>
            </a:r>
            <a:r>
              <a:rPr lang="en" sz="2400" dirty="0">
                <a:solidFill>
                  <a:srgbClr val="0000FF"/>
                </a:solidFill>
              </a:rPr>
              <a:t> is the same as ____ of Change. Constant of _____________ is represented by the letter </a:t>
            </a:r>
            <a:r>
              <a:rPr lang="en" sz="2400" b="1" i="1" dirty="0">
                <a:solidFill>
                  <a:srgbClr val="0000FF"/>
                </a:solidFill>
              </a:rPr>
              <a:t>__. k</a:t>
            </a:r>
            <a:r>
              <a:rPr lang="en" sz="2400" dirty="0">
                <a:solidFill>
                  <a:srgbClr val="0000FF"/>
                </a:solidFill>
              </a:rPr>
              <a:t> = </a:t>
            </a:r>
            <a:r>
              <a:rPr lang="en" sz="2400" i="1" dirty="0">
                <a:solidFill>
                  <a:srgbClr val="0000FF"/>
                </a:solidFill>
              </a:rPr>
              <a:t>y</a:t>
            </a:r>
            <a:r>
              <a:rPr lang="en" sz="2400" dirty="0">
                <a:solidFill>
                  <a:srgbClr val="0000FF"/>
                </a:solidFill>
              </a:rPr>
              <a:t>/</a:t>
            </a:r>
            <a:r>
              <a:rPr lang="en" sz="2400" i="1" dirty="0">
                <a:solidFill>
                  <a:srgbClr val="0000FF"/>
                </a:solidFill>
              </a:rPr>
              <a:t>x</a:t>
            </a:r>
            <a:r>
              <a:rPr lang="en" sz="2400" dirty="0">
                <a:solidFill>
                  <a:srgbClr val="0000FF"/>
                </a:solidFill>
              </a:rPr>
              <a:t> is an equation that stands for how a ____________ graph changes. In the example of 1 tree killed for 15 packs of cigarettes, we could write the equation __________.</a:t>
            </a:r>
            <a:endParaRPr sz="2400" dirty="0">
              <a:solidFill>
                <a:srgbClr val="0000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2"/>
          <p:cNvSpPr txBox="1"/>
          <p:nvPr/>
        </p:nvSpPr>
        <p:spPr>
          <a:xfrm>
            <a:off x="7934700" y="4833225"/>
            <a:ext cx="1361700" cy="34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sng" strike="noStrike" cap="none">
                <a:solidFill>
                  <a:srgbClr val="0097A7"/>
                </a:solidFill>
                <a:latin typeface="Arial"/>
                <a:ea typeface="Arial"/>
                <a:cs typeface="Arial"/>
                <a:sym typeface="Arial"/>
                <a:hlinkClick r:id="" action="ppaction://hlinkshowjump?jump=firstslide">
                  <a:extLst>
                    <a:ext uri="{A12FA001-AC4F-418D-AE19-62706E023703}">
                      <ahyp:hlinkClr xmlns:ahyp="http://schemas.microsoft.com/office/drawing/2018/hyperlinkcolor" val="tx"/>
                    </a:ext>
                  </a:extLst>
                </a:hlinkClick>
              </a:rPr>
              <a:t>Back to top of document</a:t>
            </a:r>
            <a:endParaRPr sz="800" b="0" i="0" u="none" strike="noStrike" cap="none">
              <a:solidFill>
                <a:srgbClr val="000000"/>
              </a:solidFill>
              <a:latin typeface="Arial"/>
              <a:ea typeface="Arial"/>
              <a:cs typeface="Arial"/>
              <a:sym typeface="Arial"/>
            </a:endParaRPr>
          </a:p>
        </p:txBody>
      </p:sp>
      <p:sp>
        <p:nvSpPr>
          <p:cNvPr id="61" name="Google Shape;61;p2"/>
          <p:cNvSpPr txBox="1"/>
          <p:nvPr/>
        </p:nvSpPr>
        <p:spPr>
          <a:xfrm>
            <a:off x="58175" y="58175"/>
            <a:ext cx="2327216" cy="442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4000" b="0" i="0" u="none" strike="noStrike" cap="none" dirty="0">
                <a:solidFill>
                  <a:srgbClr val="000000"/>
                </a:solidFill>
                <a:latin typeface="Arial"/>
                <a:ea typeface="Arial"/>
                <a:cs typeface="Arial"/>
                <a:sym typeface="Arial"/>
              </a:rPr>
              <a:t>Lesson 1</a:t>
            </a:r>
            <a:endParaRPr sz="4000" b="0" i="0" u="none" strike="noStrike" cap="none" dirty="0">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D4E5F5"/>
            </a:gs>
            <a:gs pos="100000">
              <a:srgbClr val="70A4D5"/>
            </a:gs>
          </a:gsLst>
          <a:lin ang="5400012" scaled="0"/>
        </a:gradFill>
        <a:effectLst/>
      </p:bgPr>
    </p:bg>
    <p:spTree>
      <p:nvGrpSpPr>
        <p:cNvPr id="1" name="Shape 213"/>
        <p:cNvGrpSpPr/>
        <p:nvPr/>
      </p:nvGrpSpPr>
      <p:grpSpPr>
        <a:xfrm>
          <a:off x="0" y="0"/>
          <a:ext cx="0" cy="0"/>
          <a:chOff x="0" y="0"/>
          <a:chExt cx="0" cy="0"/>
        </a:xfrm>
      </p:grpSpPr>
      <p:sp>
        <p:nvSpPr>
          <p:cNvPr id="214" name="Google Shape;214;p21"/>
          <p:cNvSpPr txBox="1">
            <a:spLocks noGrp="1"/>
          </p:cNvSpPr>
          <p:nvPr>
            <p:ph type="title"/>
          </p:nvPr>
        </p:nvSpPr>
        <p:spPr>
          <a:xfrm>
            <a:off x="182075" y="450150"/>
            <a:ext cx="8819100" cy="4090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4800"/>
              <a:buNone/>
            </a:pPr>
            <a:r>
              <a:rPr lang="en" u="sng" dirty="0"/>
              <a:t>Assignment:</a:t>
            </a:r>
            <a:endParaRPr u="sng" dirty="0"/>
          </a:p>
          <a:p>
            <a:pPr marL="0" lvl="0" indent="0" algn="l" rtl="0">
              <a:lnSpc>
                <a:spcPct val="100000"/>
              </a:lnSpc>
              <a:spcBef>
                <a:spcPts val="0"/>
              </a:spcBef>
              <a:spcAft>
                <a:spcPts val="0"/>
              </a:spcAft>
              <a:buSzPts val="4800"/>
              <a:buNone/>
            </a:pPr>
            <a:endParaRPr u="sng" dirty="0"/>
          </a:p>
          <a:p>
            <a:pPr marL="0" lvl="0" indent="0" algn="l" rtl="0">
              <a:lnSpc>
                <a:spcPct val="100000"/>
              </a:lnSpc>
              <a:spcBef>
                <a:spcPts val="0"/>
              </a:spcBef>
              <a:spcAft>
                <a:spcPts val="0"/>
              </a:spcAft>
              <a:buSzPts val="4800"/>
              <a:buNone/>
            </a:pPr>
            <a:r>
              <a:rPr lang="en" dirty="0"/>
              <a:t>Constant of Proportionality WS</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67" name="Google Shape;67;p3"/>
          <p:cNvPicPr preferRelativeResize="0"/>
          <p:nvPr/>
        </p:nvPicPr>
        <p:blipFill>
          <a:blip r:embed="rId3">
            <a:extLst>
              <a:ext uri="{28A0092B-C50C-407E-A947-70E740481C1C}">
                <a14:useLocalDpi xmlns:a14="http://schemas.microsoft.com/office/drawing/2010/main" val="0"/>
              </a:ext>
            </a:extLst>
          </a:blip>
          <a:stretch>
            <a:fillRect/>
          </a:stretch>
        </p:blipFill>
        <p:spPr>
          <a:xfrm>
            <a:off x="398275" y="1225826"/>
            <a:ext cx="2453590" cy="3336883"/>
          </a:xfrm>
          <a:prstGeom prst="rect">
            <a:avLst/>
          </a:prstGeom>
          <a:noFill/>
          <a:ln>
            <a:noFill/>
          </a:ln>
        </p:spPr>
      </p:pic>
      <p:sp>
        <p:nvSpPr>
          <p:cNvPr id="68" name="Google Shape;68;p3"/>
          <p:cNvSpPr txBox="1">
            <a:spLocks noGrp="1"/>
          </p:cNvSpPr>
          <p:nvPr>
            <p:ph type="title"/>
          </p:nvPr>
        </p:nvSpPr>
        <p:spPr>
          <a:xfrm>
            <a:off x="311700" y="-3725"/>
            <a:ext cx="8520600" cy="69283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dirty="0">
                <a:solidFill>
                  <a:srgbClr val="0000FF"/>
                </a:solidFill>
              </a:rPr>
              <a:t>What do you notice? What do you wonder?</a:t>
            </a:r>
            <a:endParaRPr dirty="0">
              <a:solidFill>
                <a:srgbClr val="0000FF"/>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3788" y="1229900"/>
            <a:ext cx="2796764" cy="333281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2475" y="1225826"/>
            <a:ext cx="2358221" cy="3336883"/>
          </a:xfrm>
          <a:prstGeom prst="rect">
            <a:avLst/>
          </a:prstGeom>
        </p:spPr>
      </p:pic>
      <p:sp>
        <p:nvSpPr>
          <p:cNvPr id="4" name="TextBox 3">
            <a:extLst>
              <a:ext uri="{FF2B5EF4-FFF2-40B4-BE49-F238E27FC236}">
                <a16:creationId xmlns:a16="http://schemas.microsoft.com/office/drawing/2014/main" id="{4056826E-65D9-4EEB-5146-6F45B1BFAA83}"/>
              </a:ext>
            </a:extLst>
          </p:cNvPr>
          <p:cNvSpPr txBox="1"/>
          <p:nvPr/>
        </p:nvSpPr>
        <p:spPr>
          <a:xfrm>
            <a:off x="311700" y="4562709"/>
            <a:ext cx="8332421" cy="246221"/>
          </a:xfrm>
          <a:prstGeom prst="rect">
            <a:avLst/>
          </a:prstGeom>
          <a:noFill/>
        </p:spPr>
        <p:txBody>
          <a:bodyPr wrap="square" rtlCol="0">
            <a:spAutoFit/>
          </a:bodyPr>
          <a:lstStyle/>
          <a:p>
            <a:r>
              <a:rPr lang="en-US" sz="1000" dirty="0">
                <a:effectLst/>
                <a:latin typeface="+mj-lt"/>
                <a:ea typeface="Times New Roman" panose="02020603050405020304" pitchFamily="18" charset="0"/>
              </a:rPr>
              <a:t>Images courtesy of trinketsandtrash.org, Rutgers School of Public Health. </a:t>
            </a:r>
            <a:endParaRPr lang="en-US" sz="1000" dirty="0">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4"/>
          <p:cNvSpPr txBox="1">
            <a:spLocks noGrp="1"/>
          </p:cNvSpPr>
          <p:nvPr>
            <p:ph type="title"/>
          </p:nvPr>
        </p:nvSpPr>
        <p:spPr>
          <a:xfrm>
            <a:off x="311700" y="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dirty="0"/>
              <a:t>What do you know about this?</a:t>
            </a:r>
            <a:endParaRPr dirty="0"/>
          </a:p>
        </p:txBody>
      </p:sp>
      <p:pic>
        <p:nvPicPr>
          <p:cNvPr id="75" name="Google Shape;75;p4"/>
          <p:cNvPicPr preferRelativeResize="0"/>
          <p:nvPr/>
        </p:nvPicPr>
        <p:blipFill>
          <a:blip r:embed="rId3">
            <a:extLst>
              <a:ext uri="{28A0092B-C50C-407E-A947-70E740481C1C}">
                <a14:useLocalDpi xmlns:a14="http://schemas.microsoft.com/office/drawing/2010/main" val="0"/>
              </a:ext>
            </a:extLst>
          </a:blip>
          <a:stretch>
            <a:fillRect/>
          </a:stretch>
        </p:blipFill>
        <p:spPr>
          <a:xfrm>
            <a:off x="3224952" y="656477"/>
            <a:ext cx="2837918" cy="4239630"/>
          </a:xfrm>
          <a:prstGeom prst="rect">
            <a:avLst/>
          </a:prstGeom>
          <a:noFill/>
          <a:ln>
            <a:noFill/>
          </a:ln>
        </p:spPr>
      </p:pic>
      <p:sp>
        <p:nvSpPr>
          <p:cNvPr id="4" name="TextBox 3">
            <a:extLst>
              <a:ext uri="{FF2B5EF4-FFF2-40B4-BE49-F238E27FC236}">
                <a16:creationId xmlns:a16="http://schemas.microsoft.com/office/drawing/2014/main" id="{806A9318-FC4B-8CA2-4449-B5976ABA65E4}"/>
              </a:ext>
            </a:extLst>
          </p:cNvPr>
          <p:cNvSpPr txBox="1"/>
          <p:nvPr/>
        </p:nvSpPr>
        <p:spPr>
          <a:xfrm>
            <a:off x="6062870" y="4252120"/>
            <a:ext cx="2607346" cy="707886"/>
          </a:xfrm>
          <a:prstGeom prst="rect">
            <a:avLst/>
          </a:prstGeom>
          <a:noFill/>
        </p:spPr>
        <p:txBody>
          <a:bodyPr wrap="square" rtlCol="0">
            <a:spAutoFit/>
          </a:bodyPr>
          <a:lstStyle/>
          <a:p>
            <a:r>
              <a:rPr lang="en-US" sz="1000" dirty="0">
                <a:effectLst/>
                <a:latin typeface="+mj-lt"/>
                <a:ea typeface="Times New Roman" panose="02020603050405020304" pitchFamily="18" charset="0"/>
              </a:rPr>
              <a:t>Photo taken by Fair Expert. No changes made. CC BY-SA 4.0. </a:t>
            </a:r>
            <a:r>
              <a:rPr lang="en-US" sz="1000" u="sng" dirty="0">
                <a:solidFill>
                  <a:srgbClr val="0000FF"/>
                </a:solidFill>
                <a:effectLst/>
                <a:latin typeface="+mj-lt"/>
                <a:ea typeface="Times New Roman" panose="02020603050405020304" pitchFamily="18" charset="0"/>
                <a:hlinkClick r:id="rId4"/>
              </a:rPr>
              <a:t>https://creativecommons.org/licenses/by-sa/4.0/</a:t>
            </a:r>
            <a:r>
              <a:rPr lang="en-US" sz="1000" dirty="0">
                <a:effectLst/>
                <a:latin typeface="+mj-lt"/>
                <a:ea typeface="Times New Roman" panose="02020603050405020304" pitchFamily="18" charset="0"/>
              </a:rPr>
              <a:t> </a:t>
            </a:r>
            <a:endParaRPr lang="en-US" sz="1000" dirty="0">
              <a:latin typeface="+mj-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5"/>
          <p:cNvSpPr txBox="1">
            <a:spLocks noGrp="1"/>
          </p:cNvSpPr>
          <p:nvPr>
            <p:ph type="title"/>
          </p:nvPr>
        </p:nvSpPr>
        <p:spPr>
          <a:xfrm>
            <a:off x="311700" y="64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b="1" dirty="0"/>
              <a:t>Graphing Activity</a:t>
            </a:r>
            <a:endParaRPr b="1" dirty="0"/>
          </a:p>
        </p:txBody>
      </p:sp>
      <p:sp>
        <p:nvSpPr>
          <p:cNvPr id="81" name="Google Shape;81;p5"/>
          <p:cNvSpPr txBox="1">
            <a:spLocks noGrp="1"/>
          </p:cNvSpPr>
          <p:nvPr>
            <p:ph type="body" idx="1"/>
          </p:nvPr>
        </p:nvSpPr>
        <p:spPr>
          <a:xfrm>
            <a:off x="311700" y="619075"/>
            <a:ext cx="8520600" cy="3800525"/>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dirty="0">
                <a:solidFill>
                  <a:srgbClr val="000000"/>
                </a:solidFill>
              </a:rPr>
              <a:t>Each person will select one Truth fact about smoking or vaping with an equation that represents the fact. There is a maximum of 4 students per fact.</a:t>
            </a:r>
            <a:endParaRPr dirty="0">
              <a:solidFill>
                <a:srgbClr val="000000"/>
              </a:solidFill>
            </a:endParaRPr>
          </a:p>
          <a:p>
            <a:pPr marL="0" lvl="0" indent="0" algn="l" rtl="0">
              <a:lnSpc>
                <a:spcPct val="100000"/>
              </a:lnSpc>
              <a:spcBef>
                <a:spcPts val="0"/>
              </a:spcBef>
              <a:spcAft>
                <a:spcPts val="0"/>
              </a:spcAft>
              <a:buClr>
                <a:schemeClr val="dk1"/>
              </a:buClr>
              <a:buSzPts val="1100"/>
              <a:buFont typeface="Arial"/>
              <a:buNone/>
            </a:pPr>
            <a:endParaRPr dirty="0">
              <a:solidFill>
                <a:srgbClr val="FF9900"/>
              </a:solidFill>
            </a:endParaRPr>
          </a:p>
          <a:p>
            <a:pPr marL="0" lvl="0" indent="0" algn="l" rtl="0">
              <a:lnSpc>
                <a:spcPct val="100000"/>
              </a:lnSpc>
              <a:spcBef>
                <a:spcPts val="0"/>
              </a:spcBef>
              <a:spcAft>
                <a:spcPts val="0"/>
              </a:spcAft>
              <a:buClr>
                <a:schemeClr val="dk1"/>
              </a:buClr>
              <a:buSzPts val="1100"/>
              <a:buFont typeface="Arial"/>
              <a:buNone/>
            </a:pPr>
            <a:endParaRPr dirty="0">
              <a:solidFill>
                <a:srgbClr val="FF9900"/>
              </a:solidFill>
            </a:endParaRPr>
          </a:p>
          <a:p>
            <a:pPr marL="0" lvl="0" indent="0" algn="l" rtl="0">
              <a:lnSpc>
                <a:spcPct val="100000"/>
              </a:lnSpc>
              <a:spcBef>
                <a:spcPts val="0"/>
              </a:spcBef>
              <a:spcAft>
                <a:spcPts val="0"/>
              </a:spcAft>
              <a:buClr>
                <a:schemeClr val="dk1"/>
              </a:buClr>
              <a:buSzPts val="1100"/>
              <a:buFont typeface="Arial"/>
              <a:buNone/>
            </a:pPr>
            <a:endParaRPr dirty="0">
              <a:solidFill>
                <a:srgbClr val="FF9900"/>
              </a:solidFill>
            </a:endParaRPr>
          </a:p>
          <a:p>
            <a:pPr marL="0" lvl="0" indent="0" algn="l" rtl="0">
              <a:lnSpc>
                <a:spcPct val="115000"/>
              </a:lnSpc>
              <a:spcBef>
                <a:spcPts val="0"/>
              </a:spcBef>
              <a:spcAft>
                <a:spcPts val="0"/>
              </a:spcAft>
              <a:buSzPts val="1800"/>
              <a:buNone/>
            </a:pPr>
            <a:r>
              <a:rPr lang="en" b="1" dirty="0">
                <a:solidFill>
                  <a:srgbClr val="FF9900"/>
                </a:solidFill>
              </a:rPr>
              <a:t>You will need to complete the following on your slide:</a:t>
            </a:r>
            <a:endParaRPr b="1" dirty="0">
              <a:solidFill>
                <a:srgbClr val="FF9900"/>
              </a:solidFill>
            </a:endParaRPr>
          </a:p>
          <a:p>
            <a:pPr marL="457200" lvl="0" indent="-342900" algn="l" rtl="0">
              <a:lnSpc>
                <a:spcPct val="115000"/>
              </a:lnSpc>
              <a:spcBef>
                <a:spcPts val="1600"/>
              </a:spcBef>
              <a:spcAft>
                <a:spcPts val="0"/>
              </a:spcAft>
              <a:buClr>
                <a:srgbClr val="FF9900"/>
              </a:buClr>
              <a:buSzPts val="1800"/>
              <a:buChar char="●"/>
            </a:pPr>
            <a:r>
              <a:rPr lang="en" b="1" dirty="0">
                <a:solidFill>
                  <a:srgbClr val="FF9900"/>
                </a:solidFill>
              </a:rPr>
              <a:t>Use the equation to complete the </a:t>
            </a:r>
            <a:r>
              <a:rPr lang="en" b="1" i="1" dirty="0">
                <a:solidFill>
                  <a:srgbClr val="FF9900"/>
                </a:solidFill>
              </a:rPr>
              <a:t>xy</a:t>
            </a:r>
            <a:r>
              <a:rPr lang="en" b="1" dirty="0">
                <a:solidFill>
                  <a:srgbClr val="FF9900"/>
                </a:solidFill>
              </a:rPr>
              <a:t> table.</a:t>
            </a:r>
            <a:endParaRPr b="1" dirty="0">
              <a:solidFill>
                <a:srgbClr val="FF9900"/>
              </a:solidFill>
            </a:endParaRPr>
          </a:p>
          <a:p>
            <a:pPr marL="457200" lvl="0" indent="-342900" algn="l" rtl="0">
              <a:lnSpc>
                <a:spcPct val="115000"/>
              </a:lnSpc>
              <a:spcBef>
                <a:spcPts val="0"/>
              </a:spcBef>
              <a:spcAft>
                <a:spcPts val="0"/>
              </a:spcAft>
              <a:buClr>
                <a:srgbClr val="FF9900"/>
              </a:buClr>
              <a:buSzPts val="1800"/>
              <a:buChar char="●"/>
            </a:pPr>
            <a:r>
              <a:rPr lang="en" b="1" dirty="0">
                <a:solidFill>
                  <a:srgbClr val="FF9900"/>
                </a:solidFill>
              </a:rPr>
              <a:t>Plot the ordered pairs on your graph paper.</a:t>
            </a:r>
            <a:endParaRPr b="1" dirty="0">
              <a:solidFill>
                <a:srgbClr val="FF9900"/>
              </a:solidFill>
            </a:endParaRPr>
          </a:p>
          <a:p>
            <a:pPr marL="457200" lvl="0" indent="-342900" algn="l" rtl="0">
              <a:lnSpc>
                <a:spcPct val="100000"/>
              </a:lnSpc>
              <a:spcBef>
                <a:spcPts val="0"/>
              </a:spcBef>
              <a:spcAft>
                <a:spcPts val="0"/>
              </a:spcAft>
              <a:buClr>
                <a:srgbClr val="FF9900"/>
              </a:buClr>
              <a:buSzPts val="1800"/>
              <a:buChar char="●"/>
            </a:pPr>
            <a:r>
              <a:rPr lang="en" b="1" dirty="0">
                <a:solidFill>
                  <a:srgbClr val="FF9900"/>
                </a:solidFill>
              </a:rPr>
              <a:t>Complete the summary statement by telling us what your Truth fact is about.</a:t>
            </a:r>
            <a:endParaRPr b="1" dirty="0">
              <a:solidFill>
                <a:srgbClr val="FF9900"/>
              </a:solidFill>
            </a:endParaRPr>
          </a:p>
          <a:p>
            <a:pPr marL="1371600" lvl="0" indent="457200" algn="l" rtl="0">
              <a:lnSpc>
                <a:spcPct val="100000"/>
              </a:lnSpc>
              <a:spcBef>
                <a:spcPts val="0"/>
              </a:spcBef>
              <a:spcAft>
                <a:spcPts val="0"/>
              </a:spcAft>
              <a:buSzPts val="1800"/>
              <a:buNone/>
            </a:pPr>
            <a:r>
              <a:rPr lang="en" b="1" dirty="0">
                <a:solidFill>
                  <a:srgbClr val="000000"/>
                </a:solidFill>
              </a:rPr>
              <a:t>Be ready to share your work with the class.</a:t>
            </a:r>
            <a:endParaRPr b="1" dirty="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7"/>
          <p:cNvSpPr txBox="1">
            <a:spLocks noGrp="1"/>
          </p:cNvSpPr>
          <p:nvPr>
            <p:ph type="title"/>
          </p:nvPr>
        </p:nvSpPr>
        <p:spPr>
          <a:xfrm>
            <a:off x="271975" y="67700"/>
            <a:ext cx="8520600" cy="1308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2400" b="1" dirty="0">
                <a:solidFill>
                  <a:srgbClr val="FF0000"/>
                </a:solidFill>
              </a:rPr>
              <a:t>Truth Fact #1:</a:t>
            </a:r>
            <a:endParaRPr sz="2400" b="1" dirty="0">
              <a:solidFill>
                <a:srgbClr val="FF0000"/>
              </a:solidFill>
            </a:endParaRPr>
          </a:p>
          <a:p>
            <a:pPr marL="0" lvl="0" indent="0" algn="l" rtl="0">
              <a:lnSpc>
                <a:spcPct val="115000"/>
              </a:lnSpc>
              <a:spcBef>
                <a:spcPts val="0"/>
              </a:spcBef>
              <a:spcAft>
                <a:spcPts val="0"/>
              </a:spcAft>
              <a:buClr>
                <a:schemeClr val="dk1"/>
              </a:buClr>
              <a:buSzPts val="1100"/>
              <a:buFont typeface="Arial"/>
              <a:buNone/>
            </a:pPr>
            <a:r>
              <a:rPr lang="en" sz="2400" b="1" dirty="0">
                <a:solidFill>
                  <a:schemeClr val="accent1"/>
                </a:solidFill>
              </a:rPr>
              <a:t>THE AVERAGE PACK-A-DAY SMOKER SPENDS MORE THAN $2,200 PER YEAR ON CIGARETTES.</a:t>
            </a:r>
            <a:endParaRPr sz="2400" dirty="0">
              <a:solidFill>
                <a:schemeClr val="accent1"/>
              </a:solidFill>
            </a:endParaRPr>
          </a:p>
        </p:txBody>
      </p:sp>
      <p:sp>
        <p:nvSpPr>
          <p:cNvPr id="87" name="Google Shape;87;p7"/>
          <p:cNvSpPr txBox="1">
            <a:spLocks noGrp="1"/>
          </p:cNvSpPr>
          <p:nvPr>
            <p:ph type="body" idx="1"/>
          </p:nvPr>
        </p:nvSpPr>
        <p:spPr>
          <a:xfrm>
            <a:off x="311700" y="1578800"/>
            <a:ext cx="8520600" cy="843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dirty="0">
                <a:solidFill>
                  <a:srgbClr val="000000"/>
                </a:solidFill>
              </a:rPr>
              <a:t>Only 4 students can pick this Truth fact. Type your name below on one of the spots to claim this. If there are no spots left then you need to pick another one.</a:t>
            </a:r>
            <a:endParaRPr dirty="0">
              <a:solidFill>
                <a:srgbClr val="000000"/>
              </a:solidFill>
            </a:endParaRPr>
          </a:p>
          <a:p>
            <a:pPr marL="0" lvl="0" indent="0" algn="l" rtl="0">
              <a:lnSpc>
                <a:spcPct val="115000"/>
              </a:lnSpc>
              <a:spcBef>
                <a:spcPts val="1600"/>
              </a:spcBef>
              <a:spcAft>
                <a:spcPts val="1600"/>
              </a:spcAft>
              <a:buSzPts val="1800"/>
              <a:buNone/>
            </a:pPr>
            <a:endParaRPr dirty="0">
              <a:solidFill>
                <a:srgbClr val="000000"/>
              </a:solidFill>
            </a:endParaRPr>
          </a:p>
        </p:txBody>
      </p:sp>
      <p:sp>
        <p:nvSpPr>
          <p:cNvPr id="88" name="Google Shape;88;p7"/>
          <p:cNvSpPr txBox="1"/>
          <p:nvPr/>
        </p:nvSpPr>
        <p:spPr>
          <a:xfrm>
            <a:off x="271975" y="2422700"/>
            <a:ext cx="4604700" cy="2627100"/>
          </a:xfrm>
          <a:prstGeom prst="rect">
            <a:avLst/>
          </a:prstGeom>
          <a:noFill/>
          <a:ln>
            <a:noFill/>
          </a:ln>
        </p:spPr>
        <p:txBody>
          <a:bodyPr spcFirstLastPara="1" wrap="square" lIns="91425" tIns="91425" rIns="91425" bIns="91425" anchor="t" anchorCtr="0">
            <a:noAutofit/>
          </a:bodyPr>
          <a:lstStyle/>
          <a:p>
            <a:pPr marL="0" marR="0" lvl="0" indent="0" algn="l" rtl="0">
              <a:lnSpc>
                <a:spcPct val="200000"/>
              </a:lnSpc>
              <a:spcBef>
                <a:spcPts val="0"/>
              </a:spcBef>
              <a:spcAft>
                <a:spcPts val="0"/>
              </a:spcAft>
              <a:buClr>
                <a:srgbClr val="000000"/>
              </a:buClr>
              <a:buSzPts val="1800"/>
              <a:buFont typeface="Arial"/>
              <a:buNone/>
            </a:pPr>
            <a:r>
              <a:rPr lang="en" sz="1800" b="0" i="0" u="none" strike="noStrike" cap="none" dirty="0">
                <a:solidFill>
                  <a:schemeClr val="dk1"/>
                </a:solidFill>
                <a:latin typeface="Arial"/>
                <a:ea typeface="Arial"/>
                <a:cs typeface="Arial"/>
                <a:sym typeface="Arial"/>
              </a:rPr>
              <a:t>1.</a:t>
            </a:r>
            <a:r>
              <a:rPr lang="en" sz="1800" dirty="0">
                <a:solidFill>
                  <a:schemeClr val="dk1"/>
                </a:solidFill>
              </a:rPr>
              <a:t> </a:t>
            </a:r>
            <a:endParaRPr sz="1800" b="0" i="0" u="none" strike="noStrike" cap="none" dirty="0">
              <a:solidFill>
                <a:schemeClr val="dk1"/>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1800"/>
              <a:buFont typeface="Arial"/>
              <a:buNone/>
            </a:pPr>
            <a:r>
              <a:rPr lang="en" sz="1800" b="0" i="0" u="none" strike="noStrike" cap="none" dirty="0">
                <a:solidFill>
                  <a:schemeClr val="dk1"/>
                </a:solidFill>
                <a:latin typeface="Arial"/>
                <a:ea typeface="Arial"/>
                <a:cs typeface="Arial"/>
                <a:sym typeface="Arial"/>
              </a:rPr>
              <a:t>2. </a:t>
            </a:r>
            <a:endParaRPr sz="1800" b="0" i="0" u="none" strike="noStrike" cap="none" dirty="0">
              <a:solidFill>
                <a:schemeClr val="dk1"/>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1800"/>
              <a:buFont typeface="Arial"/>
              <a:buNone/>
            </a:pPr>
            <a:r>
              <a:rPr lang="en" sz="1800" b="0" i="0" u="none" strike="noStrike" cap="none" dirty="0">
                <a:solidFill>
                  <a:schemeClr val="dk1"/>
                </a:solidFill>
                <a:latin typeface="Arial"/>
                <a:ea typeface="Arial"/>
                <a:cs typeface="Arial"/>
                <a:sym typeface="Arial"/>
              </a:rPr>
              <a:t>3. </a:t>
            </a:r>
            <a:endParaRPr sz="1800" b="0" i="0" u="none" strike="noStrike" cap="none" dirty="0">
              <a:solidFill>
                <a:schemeClr val="dk1"/>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1800"/>
              <a:buFont typeface="Arial"/>
              <a:buNone/>
            </a:pPr>
            <a:r>
              <a:rPr lang="en" sz="1800" b="0" i="0" u="none" strike="noStrike" cap="none" dirty="0">
                <a:solidFill>
                  <a:schemeClr val="dk1"/>
                </a:solidFill>
                <a:latin typeface="Arial"/>
                <a:ea typeface="Arial"/>
                <a:cs typeface="Arial"/>
                <a:sym typeface="Arial"/>
              </a:rPr>
              <a:t>4. </a:t>
            </a: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200" b="0" i="0" u="none" strike="noStrike" cap="none" dirty="0">
                <a:solidFill>
                  <a:schemeClr val="dk1"/>
                </a:solidFill>
                <a:latin typeface="Arial"/>
                <a:ea typeface="Arial"/>
                <a:cs typeface="Arial"/>
                <a:sym typeface="Arial"/>
              </a:rPr>
              <a:t>						</a:t>
            </a: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Arial"/>
              <a:ea typeface="Arial"/>
              <a:cs typeface="Arial"/>
              <a:sym typeface="Arial"/>
            </a:endParaRPr>
          </a:p>
        </p:txBody>
      </p:sp>
      <p:sp>
        <p:nvSpPr>
          <p:cNvPr id="89" name="Google Shape;89;p7"/>
          <p:cNvSpPr txBox="1"/>
          <p:nvPr/>
        </p:nvSpPr>
        <p:spPr>
          <a:xfrm>
            <a:off x="4876800" y="2716425"/>
            <a:ext cx="3507600" cy="57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highlight>
                <a:srgbClr val="FFFF00"/>
              </a:highlight>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8"/>
          <p:cNvSpPr txBox="1">
            <a:spLocks noGrp="1"/>
          </p:cNvSpPr>
          <p:nvPr>
            <p:ph type="title"/>
          </p:nvPr>
        </p:nvSpPr>
        <p:spPr>
          <a:xfrm>
            <a:off x="271975" y="6770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2400" b="1" dirty="0">
                <a:solidFill>
                  <a:srgbClr val="FF0000"/>
                </a:solidFill>
              </a:rPr>
              <a:t>Truth Fact #2:</a:t>
            </a:r>
            <a:br>
              <a:rPr lang="en" sz="2400" b="1" dirty="0">
                <a:solidFill>
                  <a:srgbClr val="FF0000"/>
                </a:solidFill>
              </a:rPr>
            </a:br>
            <a:r>
              <a:rPr lang="en" sz="1800" b="1" dirty="0">
                <a:solidFill>
                  <a:schemeClr val="accent1"/>
                </a:solidFill>
              </a:rPr>
              <a:t>A LOT OF YOUNG PEOPLE HAVE BEEN FOOLED BY JUUL. A TRUTH STUDY SHOWED THAT 63% OF JUUL USERS DID NOT KNOW THAT THIS PRODUCT ALWAYS CONTAINS NICOTINE.</a:t>
            </a:r>
            <a:endParaRPr sz="1800" b="1" dirty="0">
              <a:solidFill>
                <a:schemeClr val="accent1"/>
              </a:solidFill>
            </a:endParaRPr>
          </a:p>
          <a:p>
            <a:pPr marL="0" lvl="0" indent="0" algn="l" rtl="0">
              <a:lnSpc>
                <a:spcPct val="115000"/>
              </a:lnSpc>
              <a:spcBef>
                <a:spcPts val="0"/>
              </a:spcBef>
              <a:spcAft>
                <a:spcPts val="0"/>
              </a:spcAft>
              <a:buSzPts val="2800"/>
              <a:buNone/>
            </a:pPr>
            <a:endParaRPr sz="2400" dirty="0">
              <a:solidFill>
                <a:srgbClr val="0000FF"/>
              </a:solidFill>
            </a:endParaRPr>
          </a:p>
        </p:txBody>
      </p:sp>
      <p:sp>
        <p:nvSpPr>
          <p:cNvPr id="95" name="Google Shape;95;p8"/>
          <p:cNvSpPr txBox="1">
            <a:spLocks noGrp="1"/>
          </p:cNvSpPr>
          <p:nvPr>
            <p:ph type="body" idx="1"/>
          </p:nvPr>
        </p:nvSpPr>
        <p:spPr>
          <a:xfrm>
            <a:off x="311700" y="1578800"/>
            <a:ext cx="8520600" cy="843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dirty="0">
                <a:solidFill>
                  <a:srgbClr val="000000"/>
                </a:solidFill>
              </a:rPr>
              <a:t>Only 4 students can pick this Truth fact. Type your name below on one of the spots to claim this. If there are no spots left then you need to pick another one.</a:t>
            </a:r>
            <a:endParaRPr dirty="0">
              <a:solidFill>
                <a:srgbClr val="000000"/>
              </a:solidFill>
            </a:endParaRPr>
          </a:p>
          <a:p>
            <a:pPr marL="0" lvl="0" indent="0" algn="l" rtl="0">
              <a:lnSpc>
                <a:spcPct val="115000"/>
              </a:lnSpc>
              <a:spcBef>
                <a:spcPts val="1600"/>
              </a:spcBef>
              <a:spcAft>
                <a:spcPts val="1600"/>
              </a:spcAft>
              <a:buSzPts val="1800"/>
              <a:buNone/>
            </a:pPr>
            <a:endParaRPr dirty="0">
              <a:solidFill>
                <a:srgbClr val="000000"/>
              </a:solidFill>
            </a:endParaRPr>
          </a:p>
        </p:txBody>
      </p:sp>
      <p:sp>
        <p:nvSpPr>
          <p:cNvPr id="96" name="Google Shape;96;p8"/>
          <p:cNvSpPr txBox="1"/>
          <p:nvPr/>
        </p:nvSpPr>
        <p:spPr>
          <a:xfrm>
            <a:off x="271975" y="2422700"/>
            <a:ext cx="4507500" cy="2627100"/>
          </a:xfrm>
          <a:prstGeom prst="rect">
            <a:avLst/>
          </a:prstGeom>
          <a:noFill/>
          <a:ln>
            <a:noFill/>
          </a:ln>
        </p:spPr>
        <p:txBody>
          <a:bodyPr spcFirstLastPara="1" wrap="square" lIns="91425" tIns="91425" rIns="91425" bIns="91425" anchor="t" anchorCtr="0">
            <a:noAutofit/>
          </a:bodyPr>
          <a:lstStyle/>
          <a:p>
            <a:pPr marL="0" marR="0" lvl="0" indent="0" algn="l" rtl="0">
              <a:lnSpc>
                <a:spcPct val="200000"/>
              </a:lnSpc>
              <a:spcBef>
                <a:spcPts val="0"/>
              </a:spcBef>
              <a:spcAft>
                <a:spcPts val="0"/>
              </a:spcAft>
              <a:buClr>
                <a:srgbClr val="000000"/>
              </a:buClr>
              <a:buSzPts val="1800"/>
              <a:buFont typeface="Arial"/>
              <a:buNone/>
            </a:pPr>
            <a:r>
              <a:rPr lang="en" sz="1800" b="0" i="0" u="none" strike="noStrike" cap="none" dirty="0">
                <a:solidFill>
                  <a:schemeClr val="dk1"/>
                </a:solidFill>
                <a:latin typeface="Arial"/>
                <a:ea typeface="Arial"/>
                <a:cs typeface="Arial"/>
                <a:sym typeface="Arial"/>
              </a:rPr>
              <a:t>1.	</a:t>
            </a:r>
            <a:endParaRPr sz="1800" b="0" i="0" u="none" strike="noStrike" cap="none" dirty="0">
              <a:solidFill>
                <a:schemeClr val="dk1"/>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1800"/>
              <a:buFont typeface="Arial"/>
              <a:buNone/>
            </a:pPr>
            <a:r>
              <a:rPr lang="en" sz="1800" b="0" i="0" u="none" strike="noStrike" cap="none" dirty="0">
                <a:solidFill>
                  <a:schemeClr val="dk1"/>
                </a:solidFill>
                <a:latin typeface="Arial"/>
                <a:ea typeface="Arial"/>
                <a:cs typeface="Arial"/>
                <a:sym typeface="Arial"/>
              </a:rPr>
              <a:t>2.</a:t>
            </a:r>
            <a:endParaRPr sz="1800" b="0" i="0" u="none" strike="noStrike" cap="none" dirty="0">
              <a:solidFill>
                <a:schemeClr val="dk1"/>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1800"/>
              <a:buFont typeface="Arial"/>
              <a:buNone/>
            </a:pPr>
            <a:r>
              <a:rPr lang="en" sz="1800" b="0" i="0" u="none" strike="noStrike" cap="none" dirty="0">
                <a:solidFill>
                  <a:schemeClr val="dk1"/>
                </a:solidFill>
                <a:latin typeface="Arial"/>
                <a:ea typeface="Arial"/>
                <a:cs typeface="Arial"/>
                <a:sym typeface="Arial"/>
              </a:rPr>
              <a:t>3.			</a:t>
            </a:r>
            <a:endParaRPr sz="1800" b="0" i="0" u="none" strike="noStrike" cap="none" dirty="0">
              <a:solidFill>
                <a:schemeClr val="dk1"/>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1800"/>
              <a:buFont typeface="Arial"/>
              <a:buNone/>
            </a:pPr>
            <a:r>
              <a:rPr lang="en" sz="1800" b="0" i="0" u="none" strike="noStrike" cap="none" dirty="0">
                <a:solidFill>
                  <a:schemeClr val="dk1"/>
                </a:solidFill>
                <a:latin typeface="Arial"/>
                <a:ea typeface="Arial"/>
                <a:cs typeface="Arial"/>
                <a:sym typeface="Arial"/>
              </a:rPr>
              <a:t>4.</a:t>
            </a:r>
            <a:r>
              <a:rPr lang="en" sz="1200" b="0" i="0" u="none" strike="noStrike" cap="none" dirty="0">
                <a:solidFill>
                  <a:schemeClr val="dk1"/>
                </a:solidFill>
                <a:latin typeface="Arial"/>
                <a:ea typeface="Arial"/>
                <a:cs typeface="Arial"/>
                <a:sym typeface="Arial"/>
              </a:rPr>
              <a:t>	</a:t>
            </a: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Arial"/>
              <a:ea typeface="Arial"/>
              <a:cs typeface="Arial"/>
              <a:sym typeface="Arial"/>
            </a:endParaRPr>
          </a:p>
        </p:txBody>
      </p:sp>
      <p:sp>
        <p:nvSpPr>
          <p:cNvPr id="97" name="Google Shape;97;p8"/>
          <p:cNvSpPr txBox="1"/>
          <p:nvPr/>
        </p:nvSpPr>
        <p:spPr>
          <a:xfrm>
            <a:off x="4934075" y="2528300"/>
            <a:ext cx="3507600" cy="57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highlight>
                <a:srgbClr val="FFFF00"/>
              </a:highlight>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9"/>
          <p:cNvSpPr txBox="1">
            <a:spLocks noGrp="1"/>
          </p:cNvSpPr>
          <p:nvPr>
            <p:ph type="title"/>
          </p:nvPr>
        </p:nvSpPr>
        <p:spPr>
          <a:xfrm>
            <a:off x="271975" y="67700"/>
            <a:ext cx="8520600" cy="1372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2400" b="1" dirty="0">
                <a:solidFill>
                  <a:srgbClr val="FF0000"/>
                </a:solidFill>
              </a:rPr>
              <a:t>Truth Fact #3: </a:t>
            </a:r>
            <a:endParaRPr sz="2400" b="1" dirty="0">
              <a:solidFill>
                <a:srgbClr val="FF0000"/>
              </a:solidFill>
            </a:endParaRPr>
          </a:p>
          <a:p>
            <a:pPr marL="0" lvl="0" indent="0" algn="l" rtl="0">
              <a:lnSpc>
                <a:spcPct val="115000"/>
              </a:lnSpc>
              <a:spcBef>
                <a:spcPts val="0"/>
              </a:spcBef>
              <a:spcAft>
                <a:spcPts val="0"/>
              </a:spcAft>
              <a:buSzPts val="2800"/>
              <a:buNone/>
            </a:pPr>
            <a:r>
              <a:rPr lang="en" sz="2400" b="1" dirty="0">
                <a:solidFill>
                  <a:schemeClr val="accent4"/>
                </a:solidFill>
              </a:rPr>
              <a:t>ONE IN FIVE PEOPLE DIE EVERY YEAR IN THE UNITED STATES FROM TOBACCO-RELATED ILLNESSES.</a:t>
            </a:r>
            <a:endParaRPr sz="2400" dirty="0">
              <a:solidFill>
                <a:schemeClr val="accent4"/>
              </a:solidFill>
            </a:endParaRPr>
          </a:p>
          <a:p>
            <a:pPr marL="0" lvl="0" indent="0" algn="l" rtl="0">
              <a:lnSpc>
                <a:spcPct val="115000"/>
              </a:lnSpc>
              <a:spcBef>
                <a:spcPts val="0"/>
              </a:spcBef>
              <a:spcAft>
                <a:spcPts val="0"/>
              </a:spcAft>
              <a:buSzPts val="2800"/>
              <a:buNone/>
            </a:pPr>
            <a:endParaRPr sz="2400" dirty="0">
              <a:solidFill>
                <a:srgbClr val="0000FF"/>
              </a:solidFill>
            </a:endParaRPr>
          </a:p>
        </p:txBody>
      </p:sp>
      <p:sp>
        <p:nvSpPr>
          <p:cNvPr id="103" name="Google Shape;103;p9"/>
          <p:cNvSpPr txBox="1">
            <a:spLocks noGrp="1"/>
          </p:cNvSpPr>
          <p:nvPr>
            <p:ph type="body" idx="1"/>
          </p:nvPr>
        </p:nvSpPr>
        <p:spPr>
          <a:xfrm>
            <a:off x="311700" y="1578800"/>
            <a:ext cx="8520600" cy="843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dirty="0">
                <a:solidFill>
                  <a:srgbClr val="000000"/>
                </a:solidFill>
              </a:rPr>
              <a:t>Only 4 students can pick this Truth fact. Type your name below on one of the spots to claim this. If there are no spots left then you need to pick another one.</a:t>
            </a:r>
            <a:endParaRPr dirty="0">
              <a:solidFill>
                <a:srgbClr val="000000"/>
              </a:solidFill>
            </a:endParaRPr>
          </a:p>
          <a:p>
            <a:pPr marL="0" lvl="0" indent="0" algn="l" rtl="0">
              <a:lnSpc>
                <a:spcPct val="115000"/>
              </a:lnSpc>
              <a:spcBef>
                <a:spcPts val="1600"/>
              </a:spcBef>
              <a:spcAft>
                <a:spcPts val="1600"/>
              </a:spcAft>
              <a:buSzPts val="1800"/>
              <a:buNone/>
            </a:pPr>
            <a:endParaRPr dirty="0">
              <a:solidFill>
                <a:srgbClr val="000000"/>
              </a:solidFill>
            </a:endParaRPr>
          </a:p>
        </p:txBody>
      </p:sp>
      <p:sp>
        <p:nvSpPr>
          <p:cNvPr id="104" name="Google Shape;104;p9"/>
          <p:cNvSpPr txBox="1"/>
          <p:nvPr/>
        </p:nvSpPr>
        <p:spPr>
          <a:xfrm>
            <a:off x="271975" y="2422700"/>
            <a:ext cx="4791900" cy="2627100"/>
          </a:xfrm>
          <a:prstGeom prst="rect">
            <a:avLst/>
          </a:prstGeom>
          <a:noFill/>
          <a:ln>
            <a:noFill/>
          </a:ln>
        </p:spPr>
        <p:txBody>
          <a:bodyPr spcFirstLastPara="1" wrap="square" lIns="91425" tIns="91425" rIns="91425" bIns="91425" anchor="t" anchorCtr="0">
            <a:noAutofit/>
          </a:bodyPr>
          <a:lstStyle/>
          <a:p>
            <a:pPr marL="0" marR="0" lvl="0" indent="0" algn="l" rtl="0">
              <a:lnSpc>
                <a:spcPct val="200000"/>
              </a:lnSpc>
              <a:spcBef>
                <a:spcPts val="0"/>
              </a:spcBef>
              <a:spcAft>
                <a:spcPts val="0"/>
              </a:spcAft>
              <a:buClr>
                <a:srgbClr val="000000"/>
              </a:buClr>
              <a:buSzPts val="1800"/>
              <a:buFont typeface="Arial"/>
              <a:buNone/>
            </a:pPr>
            <a:r>
              <a:rPr lang="en" sz="1800" b="0" i="0" u="none" strike="noStrike" cap="none" dirty="0">
                <a:solidFill>
                  <a:schemeClr val="dk1"/>
                </a:solidFill>
                <a:latin typeface="Arial"/>
                <a:ea typeface="Arial"/>
                <a:cs typeface="Arial"/>
                <a:sym typeface="Arial"/>
              </a:rPr>
              <a:t>1. </a:t>
            </a:r>
            <a:endParaRPr sz="1800" b="0" i="0" u="none" strike="noStrike" cap="none" dirty="0">
              <a:solidFill>
                <a:schemeClr val="dk1"/>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1800"/>
              <a:buFont typeface="Arial"/>
              <a:buNone/>
            </a:pPr>
            <a:r>
              <a:rPr lang="en" sz="1800" b="0" i="0" u="none" strike="noStrike" cap="none" dirty="0">
                <a:solidFill>
                  <a:schemeClr val="dk1"/>
                </a:solidFill>
                <a:latin typeface="Arial"/>
                <a:ea typeface="Arial"/>
                <a:cs typeface="Arial"/>
                <a:sym typeface="Arial"/>
              </a:rPr>
              <a:t>2.</a:t>
            </a:r>
            <a:r>
              <a:rPr lang="en" sz="1800" dirty="0">
                <a:solidFill>
                  <a:schemeClr val="dk1"/>
                </a:solidFill>
              </a:rPr>
              <a:t> </a:t>
            </a:r>
            <a:r>
              <a:rPr lang="en" sz="1800" b="0" i="0" u="none" strike="noStrike" cap="none" dirty="0">
                <a:solidFill>
                  <a:schemeClr val="dk1"/>
                </a:solidFill>
                <a:latin typeface="Arial"/>
                <a:ea typeface="Arial"/>
                <a:cs typeface="Arial"/>
                <a:sym typeface="Arial"/>
              </a:rPr>
              <a:t>	</a:t>
            </a:r>
            <a:endParaRPr sz="1800" b="0" i="0" u="none" strike="noStrike" cap="none" dirty="0">
              <a:solidFill>
                <a:schemeClr val="dk1"/>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1800"/>
              <a:buFont typeface="Arial"/>
              <a:buNone/>
            </a:pPr>
            <a:r>
              <a:rPr lang="en" sz="1800" b="0" i="0" u="none" strike="noStrike" cap="none" dirty="0">
                <a:solidFill>
                  <a:schemeClr val="dk1"/>
                </a:solidFill>
                <a:latin typeface="Arial"/>
                <a:ea typeface="Arial"/>
                <a:cs typeface="Arial"/>
                <a:sym typeface="Arial"/>
              </a:rPr>
              <a:t>3. </a:t>
            </a:r>
          </a:p>
          <a:p>
            <a:pPr marL="0" marR="0" lvl="0" indent="0" algn="l" rtl="0">
              <a:lnSpc>
                <a:spcPct val="200000"/>
              </a:lnSpc>
              <a:spcBef>
                <a:spcPts val="0"/>
              </a:spcBef>
              <a:spcAft>
                <a:spcPts val="0"/>
              </a:spcAft>
              <a:buClr>
                <a:srgbClr val="000000"/>
              </a:buClr>
              <a:buSzPts val="1800"/>
              <a:buFont typeface="Arial"/>
              <a:buNone/>
            </a:pPr>
            <a:r>
              <a:rPr lang="en" sz="1800" b="0" i="0" u="none" strike="noStrike" cap="none" dirty="0">
                <a:solidFill>
                  <a:schemeClr val="dk1"/>
                </a:solidFill>
                <a:latin typeface="Arial"/>
                <a:ea typeface="Arial"/>
                <a:cs typeface="Arial"/>
                <a:sym typeface="Arial"/>
              </a:rPr>
              <a:t>4.</a:t>
            </a:r>
            <a:endParaRPr sz="1200" b="0" i="0" u="none" strike="noStrike" cap="none" dirty="0">
              <a:solidFill>
                <a:srgbClr val="000000"/>
              </a:solidFill>
              <a:latin typeface="Arial"/>
              <a:ea typeface="Arial"/>
              <a:cs typeface="Arial"/>
              <a:sym typeface="Arial"/>
            </a:endParaRPr>
          </a:p>
        </p:txBody>
      </p:sp>
      <p:sp>
        <p:nvSpPr>
          <p:cNvPr id="105" name="Google Shape;105;p9"/>
          <p:cNvSpPr txBox="1"/>
          <p:nvPr/>
        </p:nvSpPr>
        <p:spPr>
          <a:xfrm>
            <a:off x="5162675" y="2528300"/>
            <a:ext cx="3507600" cy="57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highlight>
                <a:srgbClr val="FFFF00"/>
              </a:highlight>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0"/>
          <p:cNvSpPr txBox="1">
            <a:spLocks noGrp="1"/>
          </p:cNvSpPr>
          <p:nvPr>
            <p:ph type="title"/>
          </p:nvPr>
        </p:nvSpPr>
        <p:spPr>
          <a:xfrm>
            <a:off x="271975" y="67700"/>
            <a:ext cx="8520600" cy="1173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2400" b="1" dirty="0">
                <a:solidFill>
                  <a:srgbClr val="FF0000"/>
                </a:solidFill>
              </a:rPr>
              <a:t>Truth Fact #4:</a:t>
            </a:r>
            <a:endParaRPr sz="2400" b="1" dirty="0">
              <a:solidFill>
                <a:srgbClr val="FF0000"/>
              </a:solidFill>
            </a:endParaRPr>
          </a:p>
          <a:p>
            <a:pPr marL="0" lvl="0" indent="0" algn="l" rtl="0">
              <a:lnSpc>
                <a:spcPct val="115000"/>
              </a:lnSpc>
              <a:spcBef>
                <a:spcPts val="0"/>
              </a:spcBef>
              <a:spcAft>
                <a:spcPts val="0"/>
              </a:spcAft>
              <a:buSzPts val="2800"/>
              <a:buNone/>
            </a:pPr>
            <a:r>
              <a:rPr lang="en" sz="2400" b="1" dirty="0">
                <a:solidFill>
                  <a:schemeClr val="accent1"/>
                </a:solidFill>
              </a:rPr>
              <a:t>ONE TREE IS KILLED FOR 15 PACKS OF CIGARETTES.</a:t>
            </a:r>
            <a:endParaRPr sz="2400" b="1" dirty="0">
              <a:solidFill>
                <a:schemeClr val="accent1"/>
              </a:solidFill>
            </a:endParaRPr>
          </a:p>
          <a:p>
            <a:pPr marL="0" lvl="0" indent="0" algn="l" rtl="0">
              <a:lnSpc>
                <a:spcPct val="115000"/>
              </a:lnSpc>
              <a:spcBef>
                <a:spcPts val="0"/>
              </a:spcBef>
              <a:spcAft>
                <a:spcPts val="0"/>
              </a:spcAft>
              <a:buSzPts val="2800"/>
              <a:buNone/>
            </a:pPr>
            <a:endParaRPr sz="2400" dirty="0">
              <a:solidFill>
                <a:srgbClr val="0000FF"/>
              </a:solidFill>
            </a:endParaRPr>
          </a:p>
        </p:txBody>
      </p:sp>
      <p:sp>
        <p:nvSpPr>
          <p:cNvPr id="111" name="Google Shape;111;p10"/>
          <p:cNvSpPr txBox="1">
            <a:spLocks noGrp="1"/>
          </p:cNvSpPr>
          <p:nvPr>
            <p:ph type="body" idx="1"/>
          </p:nvPr>
        </p:nvSpPr>
        <p:spPr>
          <a:xfrm>
            <a:off x="311700" y="1121600"/>
            <a:ext cx="8520600" cy="843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dirty="0">
                <a:solidFill>
                  <a:srgbClr val="000000"/>
                </a:solidFill>
              </a:rPr>
              <a:t>Only 4 students can pick this Truth fact. Type your name below on one of the spots to claim this. If there are no spots left then you need to pick another one.</a:t>
            </a:r>
            <a:endParaRPr dirty="0">
              <a:solidFill>
                <a:srgbClr val="000000"/>
              </a:solidFill>
            </a:endParaRPr>
          </a:p>
          <a:p>
            <a:pPr marL="0" lvl="0" indent="0" algn="l" rtl="0">
              <a:lnSpc>
                <a:spcPct val="115000"/>
              </a:lnSpc>
              <a:spcBef>
                <a:spcPts val="1600"/>
              </a:spcBef>
              <a:spcAft>
                <a:spcPts val="1600"/>
              </a:spcAft>
              <a:buSzPts val="1800"/>
              <a:buNone/>
            </a:pPr>
            <a:endParaRPr dirty="0">
              <a:solidFill>
                <a:srgbClr val="000000"/>
              </a:solidFill>
            </a:endParaRPr>
          </a:p>
        </p:txBody>
      </p:sp>
      <p:sp>
        <p:nvSpPr>
          <p:cNvPr id="112" name="Google Shape;112;p10"/>
          <p:cNvSpPr txBox="1"/>
          <p:nvPr/>
        </p:nvSpPr>
        <p:spPr>
          <a:xfrm>
            <a:off x="271975" y="1965500"/>
            <a:ext cx="4541400" cy="2627100"/>
          </a:xfrm>
          <a:prstGeom prst="rect">
            <a:avLst/>
          </a:prstGeom>
          <a:noFill/>
          <a:ln>
            <a:noFill/>
          </a:ln>
        </p:spPr>
        <p:txBody>
          <a:bodyPr spcFirstLastPara="1" wrap="square" lIns="91425" tIns="91425" rIns="91425" bIns="91425" anchor="t" anchorCtr="0">
            <a:noAutofit/>
          </a:bodyPr>
          <a:lstStyle/>
          <a:p>
            <a:pPr marL="0" marR="0" lvl="0" indent="0" algn="l" rtl="0">
              <a:lnSpc>
                <a:spcPct val="200000"/>
              </a:lnSpc>
              <a:spcBef>
                <a:spcPts val="0"/>
              </a:spcBef>
              <a:spcAft>
                <a:spcPts val="0"/>
              </a:spcAft>
              <a:buClr>
                <a:srgbClr val="000000"/>
              </a:buClr>
              <a:buSzPts val="1800"/>
              <a:buFont typeface="Arial"/>
              <a:buNone/>
            </a:pPr>
            <a:r>
              <a:rPr lang="en" sz="1800" b="0" i="0" u="none" strike="noStrike" cap="none" dirty="0">
                <a:solidFill>
                  <a:schemeClr val="dk1"/>
                </a:solidFill>
                <a:latin typeface="Arial"/>
                <a:ea typeface="Arial"/>
                <a:cs typeface="Arial"/>
                <a:sym typeface="Arial"/>
              </a:rPr>
              <a:t>1. 		</a:t>
            </a:r>
            <a:endParaRPr sz="1800" b="0" i="0" u="none" strike="noStrike" cap="none" dirty="0">
              <a:solidFill>
                <a:schemeClr val="dk1"/>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1800"/>
              <a:buFont typeface="Arial"/>
              <a:buNone/>
            </a:pPr>
            <a:r>
              <a:rPr lang="en" sz="1800" b="0" i="0" u="none" strike="noStrike" cap="none" dirty="0">
                <a:solidFill>
                  <a:schemeClr val="dk1"/>
                </a:solidFill>
                <a:latin typeface="Arial"/>
                <a:ea typeface="Arial"/>
                <a:cs typeface="Arial"/>
                <a:sym typeface="Arial"/>
              </a:rPr>
              <a:t>2.</a:t>
            </a:r>
            <a:r>
              <a:rPr lang="en" sz="1800" dirty="0">
                <a:solidFill>
                  <a:schemeClr val="dk1"/>
                </a:solidFill>
              </a:rPr>
              <a:t> </a:t>
            </a:r>
            <a:endParaRPr sz="1800" b="0" i="0" u="none" strike="noStrike" cap="none" dirty="0">
              <a:solidFill>
                <a:schemeClr val="dk1"/>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1800"/>
              <a:buFont typeface="Arial"/>
              <a:buNone/>
            </a:pPr>
            <a:r>
              <a:rPr lang="en" sz="1800" b="0" i="0" u="none" strike="noStrike" cap="none" dirty="0">
                <a:solidFill>
                  <a:schemeClr val="dk1"/>
                </a:solidFill>
                <a:latin typeface="Arial"/>
                <a:ea typeface="Arial"/>
                <a:cs typeface="Arial"/>
                <a:sym typeface="Arial"/>
              </a:rPr>
              <a:t>3.</a:t>
            </a:r>
            <a:r>
              <a:rPr lang="en" sz="1800" dirty="0">
                <a:solidFill>
                  <a:schemeClr val="dk1"/>
                </a:solidFill>
              </a:rPr>
              <a:t> </a:t>
            </a:r>
            <a:r>
              <a:rPr lang="en" sz="1800" b="0" i="0" u="none" strike="noStrike" cap="none" dirty="0">
                <a:solidFill>
                  <a:schemeClr val="dk1"/>
                </a:solidFill>
                <a:latin typeface="Arial"/>
                <a:ea typeface="Arial"/>
                <a:cs typeface="Arial"/>
                <a:sym typeface="Arial"/>
              </a:rPr>
              <a:t>		</a:t>
            </a:r>
            <a:endParaRPr sz="1800" b="0" i="0" u="none" strike="noStrike" cap="none" dirty="0">
              <a:solidFill>
                <a:schemeClr val="dk1"/>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1800"/>
              <a:buFont typeface="Arial"/>
              <a:buNone/>
            </a:pPr>
            <a:r>
              <a:rPr lang="en" sz="1800" b="0" i="0" u="none" strike="noStrike" cap="none" dirty="0">
                <a:solidFill>
                  <a:schemeClr val="dk1"/>
                </a:solidFill>
                <a:latin typeface="Arial"/>
                <a:ea typeface="Arial"/>
                <a:cs typeface="Arial"/>
                <a:sym typeface="Arial"/>
              </a:rPr>
              <a:t>4</a:t>
            </a:r>
            <a:r>
              <a:rPr lang="en" sz="1800" dirty="0">
                <a:solidFill>
                  <a:schemeClr val="dk1"/>
                </a:solidFill>
              </a:rPr>
              <a:t>. </a:t>
            </a: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Arial"/>
              <a:ea typeface="Arial"/>
              <a:cs typeface="Arial"/>
              <a:sym typeface="Arial"/>
            </a:endParaRPr>
          </a:p>
        </p:txBody>
      </p:sp>
      <p:sp>
        <p:nvSpPr>
          <p:cNvPr id="113" name="Google Shape;113;p10"/>
          <p:cNvSpPr txBox="1"/>
          <p:nvPr/>
        </p:nvSpPr>
        <p:spPr>
          <a:xfrm>
            <a:off x="5086475" y="2452100"/>
            <a:ext cx="3507600" cy="57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highlight>
                <a:srgbClr val="FFFF00"/>
              </a:highlight>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TotalTime>
  <Words>1362</Words>
  <Application>Microsoft Office PowerPoint</Application>
  <PresentationFormat>On-screen Show (16:9)</PresentationFormat>
  <Paragraphs>137</Paragraphs>
  <Slides>20</Slides>
  <Notes>20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20</vt:i4>
      </vt:variant>
    </vt:vector>
  </HeadingPairs>
  <TitlesOfParts>
    <vt:vector size="22" baseType="lpstr">
      <vt:lpstr>Arial</vt:lpstr>
      <vt:lpstr>Simple Light</vt:lpstr>
      <vt:lpstr>PowerPoint Presentation</vt:lpstr>
      <vt:lpstr>PowerPoint Presentation</vt:lpstr>
      <vt:lpstr>What do you notice? What do you wonder?</vt:lpstr>
      <vt:lpstr>What do you know about this?</vt:lpstr>
      <vt:lpstr>Graphing Activity</vt:lpstr>
      <vt:lpstr>Truth Fact #1: THE AVERAGE PACK-A-DAY SMOKER SPENDS MORE THAN $2,200 PER YEAR ON CIGARETTES.</vt:lpstr>
      <vt:lpstr>Truth Fact #2: A LOT OF YOUNG PEOPLE HAVE BEEN FOOLED BY JUUL. A TRUTH STUDY SHOWED THAT 63% OF JUUL USERS DID NOT KNOW THAT THIS PRODUCT ALWAYS CONTAINS NICOTINE. </vt:lpstr>
      <vt:lpstr>Truth Fact #3:  ONE IN FIVE PEOPLE DIE EVERY YEAR IN THE UNITED STATES FROM TOBACCO-RELATED ILLNESSES. </vt:lpstr>
      <vt:lpstr>Truth Fact #4: ONE TREE IS KILLED FOR 15 PACKS OF CIGARETTES. </vt:lpstr>
      <vt:lpstr>Truth Fact #5: BIG TOBACCO TARGETS BLACK AMERICANS. EACH YEAR MORE THAN 39,000 BLACK AMERICANS DIE FROM TOBACCO-RELATED CANCER. </vt:lpstr>
      <vt:lpstr>Truth Fact #6: THE NICOTINE CONTENT IN ONE JUUL POD IS EQUIVALENT TO THE NICOTINE IN ONE PACK OF CIGARETTES (20 CIGARETTES). </vt:lpstr>
      <vt:lpstr>PowerPoint Presentation</vt:lpstr>
      <vt:lpstr>How are these similar? Different?</vt:lpstr>
      <vt:lpstr>How are these similar? Different?</vt:lpstr>
      <vt:lpstr>How do the x and y values change?</vt:lpstr>
      <vt:lpstr>How do the x and y values change?</vt:lpstr>
      <vt:lpstr>Let’s look more closely . . .</vt:lpstr>
      <vt:lpstr>Another term for Rate of Change</vt:lpstr>
      <vt:lpstr>Summary of Learning</vt:lpstr>
      <vt:lpstr>Assignment:  Constant of Proportionality WS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Tori Mirsadjadi (she/her/hers)</dc:creator>
  <cp:lastModifiedBy>Tori Mirsadjadi (she/her/hers)</cp:lastModifiedBy>
  <cp:revision>19</cp:revision>
  <dcterms:modified xsi:type="dcterms:W3CDTF">2022-07-19T16:04:46Z</dcterms:modified>
</cp:coreProperties>
</file>