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34"/>
  </p:notesMasterIdLst>
  <p:sldIdLst>
    <p:sldId id="288" r:id="rId2"/>
    <p:sldId id="289" r:id="rId3"/>
    <p:sldId id="256" r:id="rId4"/>
    <p:sldId id="258" r:id="rId5"/>
    <p:sldId id="259" r:id="rId6"/>
    <p:sldId id="271" r:id="rId7"/>
    <p:sldId id="297" r:id="rId8"/>
    <p:sldId id="261" r:id="rId9"/>
    <p:sldId id="262" r:id="rId10"/>
    <p:sldId id="263" r:id="rId11"/>
    <p:sldId id="266" r:id="rId12"/>
    <p:sldId id="296" r:id="rId13"/>
    <p:sldId id="298" r:id="rId14"/>
    <p:sldId id="270" r:id="rId15"/>
    <p:sldId id="264" r:id="rId16"/>
    <p:sldId id="269" r:id="rId17"/>
    <p:sldId id="274" r:id="rId18"/>
    <p:sldId id="284" r:id="rId19"/>
    <p:sldId id="295" r:id="rId20"/>
    <p:sldId id="275" r:id="rId21"/>
    <p:sldId id="276" r:id="rId22"/>
    <p:sldId id="277" r:id="rId23"/>
    <p:sldId id="293" r:id="rId24"/>
    <p:sldId id="278" r:id="rId25"/>
    <p:sldId id="299" r:id="rId26"/>
    <p:sldId id="283" r:id="rId27"/>
    <p:sldId id="294" r:id="rId28"/>
    <p:sldId id="279" r:id="rId29"/>
    <p:sldId id="285" r:id="rId30"/>
    <p:sldId id="286" r:id="rId31"/>
    <p:sldId id="287" r:id="rId32"/>
    <p:sldId id="281" r:id="rId33"/>
  </p:sldIdLst>
  <p:sldSz cx="9144000" cy="5143500" type="screen16x9"/>
  <p:notesSz cx="6858000" cy="9144000"/>
  <p:embeddedFontLst>
    <p:embeddedFont>
      <p:font typeface="Roboto" panose="020B0604020202020204" charset="0"/>
      <p:regular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D1CD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0D09D4F-19D3-4E75-801B-DC44F7AF19D1}">
  <a:tblStyle styleId="{30D09D4F-19D3-4E75-801B-DC44F7AF19D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7173" autoAdjust="0"/>
  </p:normalViewPr>
  <p:slideViewPr>
    <p:cSldViewPr snapToGrid="0">
      <p:cViewPr varScale="1">
        <p:scale>
          <a:sx n="118" d="100"/>
          <a:sy n="118" d="100"/>
        </p:scale>
        <p:origin x="1404" y="9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4" d="100"/>
        <a:sy n="154" d="100"/>
      </p:scale>
      <p:origin x="0" y="452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950627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/>
              <a:t>https://</a:t>
            </a:r>
            <a:r>
              <a:rPr lang="en-US" dirty="0" err="1"/>
              <a:t>www.strawnomore.org</a:t>
            </a:r>
            <a:r>
              <a:rPr lang="en-US" dirty="0"/>
              <a:t>/about/</a:t>
            </a:r>
          </a:p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endParaRPr lang="en-US" dirty="0"/>
          </a:p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/>
              <a:t>Milo Cress: https://</a:t>
            </a:r>
            <a:r>
              <a:rPr lang="en-US" dirty="0" err="1"/>
              <a:t>www.thedailybeast.com</a:t>
            </a:r>
            <a:r>
              <a:rPr lang="en-US" dirty="0"/>
              <a:t>/this-kid-single-handedly-launched-the-plastic-straw-ban-movement</a:t>
            </a:r>
          </a:p>
          <a:p>
            <a:endParaRPr lang="en-US" dirty="0"/>
          </a:p>
          <a:p>
            <a:r>
              <a:rPr lang="en-US" dirty="0"/>
              <a:t>Shelby O-Neil: https://</a:t>
            </a:r>
            <a:r>
              <a:rPr lang="en-US" dirty="0" err="1"/>
              <a:t>www.marthastewart.com</a:t>
            </a:r>
            <a:r>
              <a:rPr lang="en-US" dirty="0"/>
              <a:t>/1522743/</a:t>
            </a:r>
            <a:r>
              <a:rPr lang="en-US" dirty="0" err="1"/>
              <a:t>california</a:t>
            </a:r>
            <a:r>
              <a:rPr lang="en-US" dirty="0"/>
              <a:t>-no-straw-</a:t>
            </a:r>
            <a:r>
              <a:rPr lang="en-US" dirty="0" err="1"/>
              <a:t>november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14260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/>
              <a:t>https://</a:t>
            </a:r>
            <a:r>
              <a:rPr lang="en-US" dirty="0" err="1"/>
              <a:t>www.strawnomore.org</a:t>
            </a:r>
            <a:r>
              <a:rPr lang="en-US" dirty="0"/>
              <a:t>/about/</a:t>
            </a:r>
          </a:p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endParaRPr lang="en-US" dirty="0"/>
          </a:p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/>
              <a:t>Milo Cress: https://</a:t>
            </a:r>
            <a:r>
              <a:rPr lang="en-US" dirty="0" err="1"/>
              <a:t>www.thedailybeast.com</a:t>
            </a:r>
            <a:r>
              <a:rPr lang="en-US" dirty="0"/>
              <a:t>/this-kid-single-handedly-launched-the-plastic-straw-ban-movement</a:t>
            </a:r>
          </a:p>
          <a:p>
            <a:endParaRPr lang="en-US" dirty="0"/>
          </a:p>
          <a:p>
            <a:r>
              <a:rPr lang="en-US" dirty="0"/>
              <a:t>Shelby O-Neil: https://</a:t>
            </a:r>
            <a:r>
              <a:rPr lang="en-US" dirty="0" err="1"/>
              <a:t>www.marthastewart.com</a:t>
            </a:r>
            <a:r>
              <a:rPr lang="en-US" dirty="0"/>
              <a:t>/1522743/</a:t>
            </a:r>
            <a:r>
              <a:rPr lang="en-US" dirty="0" err="1"/>
              <a:t>california</a:t>
            </a:r>
            <a:r>
              <a:rPr lang="en-US" dirty="0"/>
              <a:t>-no-straw-</a:t>
            </a:r>
            <a:r>
              <a:rPr lang="en-US" dirty="0" err="1"/>
              <a:t>november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8379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Ask students what they can do to impact their environment.</a:t>
            </a:r>
          </a:p>
          <a:p>
            <a:r>
              <a:rPr lang="en-US" dirty="0"/>
              <a:t>Show the video about</a:t>
            </a:r>
            <a:r>
              <a:rPr lang="en-US" baseline="0" dirty="0"/>
              <a:t> the Straws No More Project by Molly Steers.</a:t>
            </a:r>
          </a:p>
          <a:p>
            <a:r>
              <a:rPr lang="en-US" baseline="0" dirty="0"/>
              <a:t>Ask students to share their reactions to the video and Molly </a:t>
            </a:r>
            <a:r>
              <a:rPr lang="en-US" baseline="0" dirty="0" err="1"/>
              <a:t>Steers’s</a:t>
            </a:r>
            <a:r>
              <a:rPr lang="en-US" baseline="0" dirty="0"/>
              <a:t> Straw No More Project.</a:t>
            </a:r>
          </a:p>
          <a:p>
            <a:r>
              <a:rPr lang="en-US" baseline="0" dirty="0"/>
              <a:t>Engage class in a discussion about the power we have as informed citizens and as young people) to take action against injustices we are passionate about.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8532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60eedfa8f4_0_1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60eedfa8f4_0_1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Important Note: Begin with your students’ ideas.</a:t>
            </a:r>
          </a:p>
        </p:txBody>
      </p:sp>
    </p:spTree>
    <p:extLst>
      <p:ext uri="{BB962C8B-B14F-4D97-AF65-F5344CB8AC3E}">
        <p14:creationId xmlns:p14="http://schemas.microsoft.com/office/powerpoint/2010/main" val="34392356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www.nrdc.org</a:t>
            </a:r>
            <a:r>
              <a:rPr lang="en-US" dirty="0"/>
              <a:t>/stories/single-use-plastics-101</a:t>
            </a:r>
          </a:p>
          <a:p>
            <a:r>
              <a:rPr lang="en-US" dirty="0"/>
              <a:t>World</a:t>
            </a:r>
            <a:r>
              <a:rPr lang="en-US" baseline="0" dirty="0"/>
              <a:t> population is 7.8 billion people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83653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More information</a:t>
            </a:r>
            <a:r>
              <a:rPr lang="en-US" baseline="0" dirty="0"/>
              <a:t> on dust and clothes: https://</a:t>
            </a:r>
            <a:r>
              <a:rPr lang="en-US" baseline="0" dirty="0" err="1"/>
              <a:t>www.forbes.com</a:t>
            </a:r>
            <a:r>
              <a:rPr lang="en-US" baseline="0" dirty="0"/>
              <a:t>/sites/</a:t>
            </a:r>
            <a:r>
              <a:rPr lang="en-US" baseline="0" dirty="0" err="1"/>
              <a:t>jeffmcmahon</a:t>
            </a:r>
            <a:r>
              <a:rPr lang="en-US" baseline="0" dirty="0"/>
              <a:t>/2020/06/28/most-dust-motes-in-your-home-are-toxic-microplastics-and-the-saharan-dust-storm-may-bring-more/?</a:t>
            </a:r>
            <a:r>
              <a:rPr lang="en-US" baseline="0" dirty="0" err="1"/>
              <a:t>sh</a:t>
            </a:r>
            <a:r>
              <a:rPr lang="en-US" baseline="0" dirty="0"/>
              <a:t>=7fe68cd06c25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96061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01784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https://www.wwf.org.au/news/news/2019/revealed-plastic-ingestion-by-people-could-be-equating-to-a-credit-card-a-week#gs.o4tev1</a:t>
            </a:r>
          </a:p>
          <a:p>
            <a:r>
              <a:rPr lang="en-US" dirty="0"/>
              <a:t>https://www.consumerreports.org/health-wellness/how-to-eat-less-plastic-microplastics-in-food-water/</a:t>
            </a:r>
          </a:p>
          <a:p>
            <a:r>
              <a:rPr lang="en-US" dirty="0"/>
              <a:t>https://www.nationalgeographic.com/environment/2019/06/you-eat-thousands-of-bits-of-plastic-every-year/</a:t>
            </a:r>
          </a:p>
        </p:txBody>
      </p:sp>
    </p:spTree>
    <p:extLst>
      <p:ext uri="{BB962C8B-B14F-4D97-AF65-F5344CB8AC3E}">
        <p14:creationId xmlns:p14="http://schemas.microsoft.com/office/powerpoint/2010/main" val="22618361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Lead</a:t>
            </a:r>
            <a:r>
              <a:rPr lang="en-US" baseline="0" dirty="0"/>
              <a:t> a whole class discussion, where you invite students to share their strategies for determining the amount of plastic eaten in either one year and/or one lifetime.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57329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60eedfa8f4_0_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60eedfa8f4_0_1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Give</a:t>
            </a:r>
            <a:r>
              <a:rPr lang="en-US" baseline="0" dirty="0"/>
              <a:t> students an overview of California’s bans on plastic bags and straws to provide background information for the lesson.</a:t>
            </a: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60eedfa8f4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60eedfa8f4_0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Optional: Read the children’s book </a:t>
            </a:r>
            <a:r>
              <a:rPr lang="en-US" i="1" dirty="0"/>
              <a:t>Sip the Straw</a:t>
            </a:r>
            <a:r>
              <a:rPr lang="en-US" dirty="0"/>
              <a:t>.</a:t>
            </a:r>
            <a:r>
              <a:rPr lang="en-US" baseline="0" dirty="0"/>
              <a:t> The book provides a story of a straw’s “life” told from the perspective of the straw: starting with the excitement of being used to help a person enjoy their drink, to being tossed in the trash, to going out to the Great Pacific Garbage Patch, to washing up on a shore. The story introduces students to the enormity of the amount of trash and plastics being dumped into the oceans.</a:t>
            </a: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Show students</a:t>
            </a:r>
            <a:r>
              <a:rPr lang="en-US" baseline="0" dirty="0"/>
              <a:t> the PBS Video “How Much Plastic is in the Ocean?”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aseline="0" dirty="0"/>
              <a:t>Following the Video, ask: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aseline="0" dirty="0"/>
              <a:t>What do you notice?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aseline="0" dirty="0"/>
              <a:t>What do you wonder?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aseline="0" dirty="0"/>
              <a:t>Chart student responses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39716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Chart students’ responses and keep them</a:t>
            </a:r>
            <a:r>
              <a:rPr lang="en-US" baseline="0" dirty="0"/>
              <a:t> for later, to refer back to throughout the lesson and to possibly use to create future investigations or lessons based on students’ interests.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93391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60eedfa8f4_0_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60eedfa8f4_0_1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60eedfa8f4_0_1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60eedfa8f4_0_1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Using the data from the video (or other data you find), you</a:t>
            </a:r>
            <a:r>
              <a:rPr lang="en-US" baseline="0" dirty="0"/>
              <a:t> may pose different math tasks.</a:t>
            </a: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60eedfa8f4_0_1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60eedfa8f4_0_1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60eedfa8f4_0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60eedfa8f4_0_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flipH="1">
            <a:off x="8246400" y="4245925"/>
            <a:ext cx="897600" cy="897600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8246400" y="4245875"/>
            <a:ext cx="897600" cy="897600"/>
          </a:xfrm>
          <a:prstGeom prst="round1Rect">
            <a:avLst>
              <a:gd name="adj" fmla="val 16667"/>
            </a:avLst>
          </a:prstGeom>
          <a:solidFill>
            <a:schemeClr val="lt1">
              <a:alpha val="6808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390525" y="1819275"/>
            <a:ext cx="8222100" cy="93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390525" y="2789130"/>
            <a:ext cx="8222100" cy="43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4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2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460950" y="2065350"/>
            <a:ext cx="8222100" cy="10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 rot="10800000" flipH="1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4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/>
          <p:nvPr/>
        </p:nvSpPr>
        <p:spPr>
          <a:xfrm rot="10800000" flipH="1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5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39999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2"/>
          </p:nvPr>
        </p:nvSpPr>
        <p:spPr>
          <a:xfrm>
            <a:off x="4694250" y="1919075"/>
            <a:ext cx="39999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 txBox="1"/>
          <p:nvPr/>
        </p:nvSpPr>
        <p:spPr>
          <a:xfrm rot="10800000" flipH="1">
            <a:off x="3276600" y="25"/>
            <a:ext cx="58674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7"/>
          <p:cNvSpPr/>
          <p:nvPr/>
        </p:nvSpPr>
        <p:spPr>
          <a:xfrm rot="-5400000">
            <a:off x="759150" y="2517450"/>
            <a:ext cx="51435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title"/>
          </p:nvPr>
        </p:nvSpPr>
        <p:spPr>
          <a:xfrm>
            <a:off x="226078" y="357800"/>
            <a:ext cx="2808000" cy="95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1"/>
          </p:nvPr>
        </p:nvSpPr>
        <p:spPr>
          <a:xfrm>
            <a:off x="226075" y="1465800"/>
            <a:ext cx="2808000" cy="31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>
            <a:spLocks noGrp="1"/>
          </p:cNvSpPr>
          <p:nvPr>
            <p:ph type="title"/>
          </p:nvPr>
        </p:nvSpPr>
        <p:spPr>
          <a:xfrm>
            <a:off x="490250" y="488250"/>
            <a:ext cx="62271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/>
          <p:nvPr/>
        </p:nvSpPr>
        <p:spPr>
          <a:xfrm flipH="1">
            <a:off x="0" y="0"/>
            <a:ext cx="45720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9"/>
          <p:cNvSpPr/>
          <p:nvPr/>
        </p:nvSpPr>
        <p:spPr>
          <a:xfrm rot="5400000">
            <a:off x="1946425" y="2517750"/>
            <a:ext cx="51429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subTitle" idx="1"/>
          </p:nvPr>
        </p:nvSpPr>
        <p:spPr>
          <a:xfrm>
            <a:off x="265500" y="2779467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0" name="Google Shape;50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"/>
          <p:cNvSpPr txBox="1"/>
          <p:nvPr/>
        </p:nvSpPr>
        <p:spPr>
          <a:xfrm rot="10800000" flipH="1">
            <a:off x="0" y="0"/>
            <a:ext cx="9144000" cy="4695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10"/>
          <p:cNvSpPr/>
          <p:nvPr/>
        </p:nvSpPr>
        <p:spPr>
          <a:xfrm rot="10800000" flipH="1">
            <a:off x="0" y="4622725"/>
            <a:ext cx="9144000" cy="741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10"/>
          <p:cNvSpPr txBox="1">
            <a:spLocks noGrp="1"/>
          </p:cNvSpPr>
          <p:nvPr>
            <p:ph type="body" idx="1"/>
          </p:nvPr>
        </p:nvSpPr>
        <p:spPr>
          <a:xfrm>
            <a:off x="57150" y="4696825"/>
            <a:ext cx="8382000" cy="44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</a:lstStyle>
          <a:p>
            <a:endParaRPr/>
          </a:p>
        </p:txBody>
      </p:sp>
      <p:sp>
        <p:nvSpPr>
          <p:cNvPr id="56" name="Google Shape;56;p10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accent4"/>
        </a:solid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1"/>
          <p:cNvSpPr txBox="1">
            <a:spLocks noGrp="1"/>
          </p:cNvSpPr>
          <p:nvPr>
            <p:ph type="title" hasCustomPrompt="1"/>
          </p:nvPr>
        </p:nvSpPr>
        <p:spPr>
          <a:xfrm>
            <a:off x="475500" y="1258525"/>
            <a:ext cx="82221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9" name="Google Shape;59;p11"/>
          <p:cNvSpPr txBox="1">
            <a:spLocks noGrp="1"/>
          </p:cNvSpPr>
          <p:nvPr>
            <p:ph type="body" idx="1"/>
          </p:nvPr>
        </p:nvSpPr>
        <p:spPr>
          <a:xfrm>
            <a:off x="475500" y="3304625"/>
            <a:ext cx="82221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0" name="Google Shape;60;p11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material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oboto"/>
              <a:buChar char="●"/>
              <a:defRPr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Rr5Py1r9xjw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www.1millionwomen.com.au/blog/10-year-old-girl-ending-plastic-straw-pollution-heres-how/" TargetMode="External"/><Relationship Id="rId4" Type="http://schemas.openxmlformats.org/officeDocument/2006/relationships/hyperlink" Target="https://www.strawnomore.org/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nationalgeographic.com/news/2018/06/reduce-plastic-use-families-kids-environment-culture/" TargetMode="Externa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nenvironment.org/interactive/beat-plastic-pollution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bit.ly/3rR67LD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Single-Use Plastics</a:t>
            </a:r>
          </a:p>
        </p:txBody>
      </p:sp>
    </p:spTree>
    <p:extLst>
      <p:ext uri="{BB962C8B-B14F-4D97-AF65-F5344CB8AC3E}">
        <p14:creationId xmlns:p14="http://schemas.microsoft.com/office/powerpoint/2010/main" val="9377684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0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+mj-lt"/>
              </a:rPr>
              <a:t>California Plastic Bans</a:t>
            </a:r>
            <a:endParaRPr dirty="0">
              <a:latin typeface="+mj-lt"/>
            </a:endParaRPr>
          </a:p>
        </p:txBody>
      </p:sp>
      <p:graphicFrame>
        <p:nvGraphicFramePr>
          <p:cNvPr id="116" name="Google Shape;116;p20"/>
          <p:cNvGraphicFramePr/>
          <p:nvPr>
            <p:extLst>
              <p:ext uri="{D42A27DB-BD31-4B8C-83A1-F6EECF244321}">
                <p14:modId xmlns:p14="http://schemas.microsoft.com/office/powerpoint/2010/main" val="3582263068"/>
              </p:ext>
            </p:extLst>
          </p:nvPr>
        </p:nvGraphicFramePr>
        <p:xfrm>
          <a:off x="952500" y="2162766"/>
          <a:ext cx="7239000" cy="1889730"/>
        </p:xfrm>
        <a:graphic>
          <a:graphicData uri="http://schemas.openxmlformats.org/drawingml/2006/table">
            <a:tbl>
              <a:tblPr>
                <a:noFill/>
                <a:tableStyleId>{30D09D4F-19D3-4E75-801B-DC44F7AF19D1}</a:tableStyleId>
              </a:tblPr>
              <a:tblGrid>
                <a:gridCol w="3619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19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/>
                        <a:t>Passed in November 2016, California voters approved Proposition 87, the statewide Single-Use Carryout Bag Ban. </a:t>
                      </a:r>
                      <a:endParaRPr dirty="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/>
                        <a:t>As a result, most grocery stores and food marts will no longer be able to provide single use plastic carryout bags to their customers. Instead, they may provide a resusable or recycled bag for ten cents.</a:t>
                      </a:r>
                      <a:endParaRPr dirty="0"/>
                    </a:p>
                  </a:txBody>
                  <a:tcPr marL="91425" marR="91425" marT="91425" marB="91425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/>
                        <a:t>Passed in November 2018, California Assembly Bill 1884 prohibits full-service restaurants from providing single use plastic straws unless they are requested.</a:t>
                      </a:r>
                      <a:endParaRPr dirty="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a:txBody>
                  <a:tcPr marL="91425" marR="91425" marT="91425" marB="91425"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984436" y="4237609"/>
            <a:ext cx="4955421" cy="523220"/>
          </a:xfrm>
          <a:prstGeom prst="rect">
            <a:avLst/>
          </a:prstGeom>
          <a:solidFill>
            <a:srgbClr val="D1CDF8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Why do you think California is imposing these bans? Do you think these bans help our environment? Why or why not?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3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+mj-lt"/>
              </a:rPr>
              <a:t>Discussion Questions</a:t>
            </a:r>
            <a:endParaRPr dirty="0">
              <a:latin typeface="+mj-lt"/>
            </a:endParaRPr>
          </a:p>
        </p:txBody>
      </p:sp>
      <p:sp>
        <p:nvSpPr>
          <p:cNvPr id="135" name="Google Shape;135;p23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DD7E6B"/>
              </a:buClr>
              <a:buSzPts val="1800"/>
              <a:buChar char="●"/>
            </a:pPr>
            <a:r>
              <a:rPr lang="en" dirty="0">
                <a:solidFill>
                  <a:srgbClr val="DD7E6B"/>
                </a:solidFill>
                <a:latin typeface="+mj-lt"/>
              </a:rPr>
              <a:t>What will you think of when you see single-use plastic items such as bags and straws now? What, if anything, do you think California should do to address the abundance of plastic in our landfills and oceans?</a:t>
            </a:r>
            <a:endParaRPr dirty="0">
              <a:solidFill>
                <a:srgbClr val="DD7E6B"/>
              </a:solidFill>
              <a:latin typeface="+mj-lt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9900FF"/>
              </a:buClr>
              <a:buSzPts val="1800"/>
              <a:buChar char="●"/>
            </a:pPr>
            <a:r>
              <a:rPr lang="en" dirty="0">
                <a:solidFill>
                  <a:srgbClr val="9900FF"/>
                </a:solidFill>
                <a:latin typeface="+mj-lt"/>
              </a:rPr>
              <a:t>How did using mathematics help you to think about the impact of plastic in our environment?</a:t>
            </a:r>
            <a:endParaRPr dirty="0">
              <a:solidFill>
                <a:srgbClr val="9900FF"/>
              </a:solidFill>
              <a:latin typeface="+mj-lt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783F04"/>
              </a:buClr>
              <a:buSzPts val="1800"/>
              <a:buChar char="●"/>
            </a:pPr>
            <a:r>
              <a:rPr lang="en" dirty="0">
                <a:solidFill>
                  <a:srgbClr val="783F04"/>
                </a:solidFill>
                <a:latin typeface="+mj-lt"/>
              </a:rPr>
              <a:t>What are some things you can do to reduce, reuse, recycle, rethink, repair, refuse?</a:t>
            </a:r>
            <a:endParaRPr dirty="0">
              <a:solidFill>
                <a:srgbClr val="783F04"/>
              </a:solidFill>
              <a:latin typeface="+mj-lt"/>
            </a:endParaRPr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>
              <a:latin typeface="+mj-lt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0BFCAE9-260C-4CDD-8D06-C2C6060488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439" y="470291"/>
            <a:ext cx="2275892" cy="2034058"/>
          </a:xfrm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dirty="0">
                <a:latin typeface="+mj-lt"/>
              </a:rPr>
              <a:t>What do these three children have in common?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9E1BB04-8B37-447D-8F41-DD54DEF003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6712" y="470291"/>
            <a:ext cx="3613130" cy="20340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414" y="2597543"/>
            <a:ext cx="2709172" cy="2031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1007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sz="2400" dirty="0">
                <a:solidFill>
                  <a:srgbClr val="FFFF00"/>
                </a:solidFill>
                <a:latin typeface="+mj-lt"/>
              </a:rPr>
              <a:t>Change Makers!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0BFCAE9-260C-4CDD-8D06-C2C6060488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439" y="470291"/>
            <a:ext cx="2275892" cy="203405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9E1BB04-8B37-447D-8F41-DD54DEF003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6712" y="470291"/>
            <a:ext cx="3613130" cy="203405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414" y="2597543"/>
            <a:ext cx="2709172" cy="203187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397505" y="2156856"/>
            <a:ext cx="2396070" cy="954107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Milo Cress, founder of Be Straw Free at the age of 9.</a:t>
            </a:r>
          </a:p>
          <a:p>
            <a:r>
              <a:rPr lang="en-US" sz="1200" dirty="0"/>
              <a:t>Source: Milo Cress</a:t>
            </a: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318066" y="3402996"/>
            <a:ext cx="3594102" cy="116955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Shelby O-Neil: No Straw November Campaign in Monterey, CA &amp; Founder, Jr. Ocean Guardians. She began at age 16.</a:t>
            </a:r>
          </a:p>
          <a:p>
            <a:r>
              <a:rPr lang="en-US" sz="1200" dirty="0"/>
              <a:t>Source: Jr Ocean Guardians</a:t>
            </a:r>
          </a:p>
          <a:p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95843" y="2324610"/>
            <a:ext cx="1868934" cy="954107"/>
          </a:xfrm>
          <a:prstGeom prst="rect">
            <a:avLst/>
          </a:prstGeom>
          <a:solidFill>
            <a:srgbClr val="64B1B8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Molly Steers, Straw No More Project. She began at age 9.</a:t>
            </a:r>
          </a:p>
          <a:p>
            <a:r>
              <a:rPr lang="en-US" sz="1200" dirty="0"/>
              <a:t>Source: Jules Steer</a:t>
            </a:r>
          </a:p>
        </p:txBody>
      </p:sp>
    </p:spTree>
    <p:extLst>
      <p:ext uri="{BB962C8B-B14F-4D97-AF65-F5344CB8AC3E}">
        <p14:creationId xmlns:p14="http://schemas.microsoft.com/office/powerpoint/2010/main" val="27788216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Straw No More Project, Molly Steers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en-US" dirty="0">
                <a:latin typeface="+mj-lt"/>
                <a:hlinkClick r:id="rId3"/>
              </a:rPr>
              <a:t>https://www.youtube.com/watch?v=Rr5Py1r9xjw</a:t>
            </a:r>
            <a:endParaRPr lang="en-US" dirty="0">
              <a:latin typeface="+mj-lt"/>
            </a:endParaRPr>
          </a:p>
          <a:p>
            <a:pPr marL="114300" indent="0">
              <a:buNone/>
            </a:pPr>
            <a:endParaRPr lang="en-US" dirty="0">
              <a:latin typeface="+mj-lt"/>
            </a:endParaRPr>
          </a:p>
          <a:p>
            <a:pPr marL="114300" indent="0">
              <a:buNone/>
            </a:pPr>
            <a:r>
              <a:rPr lang="en-US" dirty="0">
                <a:latin typeface="+mj-lt"/>
                <a:hlinkClick r:id="rId4"/>
              </a:rPr>
              <a:t>https://www.strawnomore.org/</a:t>
            </a:r>
            <a:endParaRPr lang="en-US" dirty="0">
              <a:latin typeface="+mj-lt"/>
            </a:endParaRPr>
          </a:p>
          <a:p>
            <a:pPr marL="114300" indent="0">
              <a:buNone/>
            </a:pPr>
            <a:endParaRPr lang="en-US" dirty="0">
              <a:latin typeface="+mj-lt"/>
            </a:endParaRPr>
          </a:p>
          <a:p>
            <a:pPr marL="114300" indent="0">
              <a:buNone/>
            </a:pPr>
            <a:r>
              <a:rPr lang="en-US" dirty="0">
                <a:latin typeface="+mj-lt"/>
                <a:hlinkClick r:id="rId5"/>
              </a:rPr>
              <a:t>https://www.1millionwomen.com.au/blog/10-year-old-girl-ending-plastic-straw-pollution-heres-how/</a:t>
            </a:r>
            <a:endParaRPr lang="en-US" dirty="0">
              <a:latin typeface="+mj-lt"/>
            </a:endParaRPr>
          </a:p>
          <a:p>
            <a:pPr marL="114300" indent="0">
              <a:buNone/>
            </a:pPr>
            <a:endParaRPr lang="en-US" dirty="0">
              <a:latin typeface="+mj-lt"/>
            </a:endParaRPr>
          </a:p>
          <a:p>
            <a:pPr marL="114300" indent="0">
              <a:buNone/>
            </a:pPr>
            <a:endParaRPr lang="en-US" dirty="0">
              <a:latin typeface="+mj-lt"/>
            </a:endParaRPr>
          </a:p>
          <a:p>
            <a:pPr marL="114300" indent="0">
              <a:buNone/>
            </a:pP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747370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+mj-lt"/>
              </a:rPr>
              <a:t>Think-Ink-Pair-Share</a:t>
            </a:r>
            <a:r>
              <a:rPr lang="en-US" sz="2400" dirty="0">
                <a:latin typeface="+mj-lt"/>
              </a:rPr>
              <a:t/>
            </a:r>
            <a:br>
              <a:rPr lang="en-US" sz="2400" dirty="0">
                <a:latin typeface="+mj-lt"/>
              </a:rPr>
            </a:br>
            <a:r>
              <a:rPr lang="en" sz="2400" dirty="0">
                <a:solidFill>
                  <a:schemeClr val="accent6">
                    <a:lumMod val="40000"/>
                    <a:lumOff val="60000"/>
                  </a:schemeClr>
                </a:solidFill>
                <a:latin typeface="+mj-lt"/>
              </a:rPr>
              <a:t>What can we do to positively impact our environment?</a:t>
            </a:r>
            <a:endParaRPr sz="2400" dirty="0">
              <a:solidFill>
                <a:schemeClr val="accent6">
                  <a:lumMod val="40000"/>
                  <a:lumOff val="60000"/>
                </a:schemeClr>
              </a:solidFill>
              <a:latin typeface="+mj-lt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260812" y="1919075"/>
            <a:ext cx="8618124" cy="2710200"/>
          </a:xfrm>
        </p:spPr>
        <p:txBody>
          <a:bodyPr/>
          <a:lstStyle/>
          <a:p>
            <a:r>
              <a:rPr lang="en-US" dirty="0">
                <a:latin typeface="+mj-lt"/>
              </a:rPr>
              <a:t>Think-Ink: Take 2 minutes to write your ideas</a:t>
            </a:r>
          </a:p>
          <a:p>
            <a:pPr marL="114300" indent="0">
              <a:buNone/>
            </a:pPr>
            <a:endParaRPr lang="en-US" dirty="0">
              <a:latin typeface="+mj-lt"/>
            </a:endParaRPr>
          </a:p>
          <a:p>
            <a:r>
              <a:rPr lang="en-US" dirty="0">
                <a:latin typeface="+mj-lt"/>
              </a:rPr>
              <a:t>Pair-Share: You and your partner will have 5 minutes to talk about your ideas</a:t>
            </a:r>
          </a:p>
          <a:p>
            <a:endParaRPr lang="en-US" dirty="0">
              <a:latin typeface="+mj-lt"/>
            </a:endParaRPr>
          </a:p>
          <a:p>
            <a:r>
              <a:rPr lang="en-US" dirty="0">
                <a:latin typeface="+mj-lt"/>
              </a:rPr>
              <a:t>Whole Class Discussion will follow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Keep Thinking &amp; Talking . . 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9920" y="1811233"/>
            <a:ext cx="8222100" cy="2710200"/>
          </a:xfrm>
        </p:spPr>
        <p:txBody>
          <a:bodyPr/>
          <a:lstStyle/>
          <a:p>
            <a:r>
              <a:rPr lang="en-US" dirty="0">
                <a:latin typeface="+mj-lt"/>
              </a:rPr>
              <a:t>Share highlights from this lesson with your students’ families along with the ideas generated in the Think-Ink-Pair-Share discussion on ways to positively impact the environment.</a:t>
            </a:r>
          </a:p>
          <a:p>
            <a:endParaRPr lang="en-US" dirty="0">
              <a:latin typeface="+mj-lt"/>
            </a:endParaRPr>
          </a:p>
          <a:p>
            <a:r>
              <a:rPr lang="en-US" dirty="0">
                <a:latin typeface="+mj-lt"/>
              </a:rPr>
              <a:t>Offer an article to read together at home: Reducing Plastic as a Family is Easy. Here’s How.</a:t>
            </a:r>
          </a:p>
          <a:p>
            <a:pPr marL="114300" indent="0">
              <a:buNone/>
            </a:pPr>
            <a:r>
              <a:rPr lang="en-US" dirty="0">
                <a:latin typeface="+mj-lt"/>
                <a:hlinkClick r:id="rId2"/>
              </a:rPr>
              <a:t>https://www.nationalgeographic.com/news/2018/06/reduce-plastic-use-families-kids-environment-culture/</a:t>
            </a:r>
            <a:endParaRPr lang="en-US" dirty="0">
              <a:latin typeface="+mj-lt"/>
            </a:endParaRPr>
          </a:p>
          <a:p>
            <a:pPr marL="114300" indent="0">
              <a:buNone/>
            </a:pPr>
            <a:endParaRPr lang="en-US" dirty="0">
              <a:latin typeface="+mj-lt"/>
            </a:endParaRPr>
          </a:p>
          <a:p>
            <a:r>
              <a:rPr lang="en-US" dirty="0">
                <a:latin typeface="+mj-lt"/>
              </a:rPr>
              <a:t>Encourage students and families to add more ideas to a class poster.</a:t>
            </a:r>
          </a:p>
          <a:p>
            <a:pPr marL="114300" indent="0">
              <a:buNone/>
            </a:pPr>
            <a:endParaRPr lang="en-US" dirty="0">
              <a:latin typeface="+mj-lt"/>
            </a:endParaRPr>
          </a:p>
          <a:p>
            <a:pPr marL="114300" indent="0">
              <a:buNone/>
            </a:pP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355931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899" y="738725"/>
            <a:ext cx="8537322" cy="767700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  <a:latin typeface="+mj-lt"/>
              </a:rPr>
              <a:t>Class Poster: </a:t>
            </a:r>
            <a:r>
              <a:rPr lang="en-US" dirty="0">
                <a:latin typeface="+mj-lt"/>
              </a:rPr>
              <a:t>Social Actions We Can Take </a:t>
            </a:r>
            <a:r>
              <a:rPr lang="is-IS" dirty="0">
                <a:latin typeface="+mj-lt"/>
              </a:rPr>
              <a:t>. . . </a:t>
            </a:r>
            <a:endParaRPr lang="en-US" dirty="0">
              <a:latin typeface="+mj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9607" y="1919075"/>
            <a:ext cx="8769614" cy="2710200"/>
          </a:xfrm>
        </p:spPr>
        <p:txBody>
          <a:bodyPr/>
          <a:lstStyle/>
          <a:p>
            <a:r>
              <a:rPr lang="en-US" dirty="0">
                <a:latin typeface="+mj-lt"/>
              </a:rPr>
              <a:t>Become a </a:t>
            </a:r>
            <a:r>
              <a:rPr lang="en-US" dirty="0" err="1">
                <a:latin typeface="+mj-lt"/>
              </a:rPr>
              <a:t>strawbassador</a:t>
            </a:r>
            <a:endParaRPr lang="en-US" dirty="0">
              <a:latin typeface="+mj-lt"/>
            </a:endParaRPr>
          </a:p>
          <a:p>
            <a:r>
              <a:rPr lang="en-US" dirty="0">
                <a:latin typeface="+mj-lt"/>
              </a:rPr>
              <a:t>Start or improve a recycling program at your school</a:t>
            </a:r>
          </a:p>
          <a:p>
            <a:r>
              <a:rPr lang="en-US" dirty="0">
                <a:latin typeface="+mj-lt"/>
              </a:rPr>
              <a:t>Use a refillable water bottle and/or filter drinking water</a:t>
            </a:r>
          </a:p>
          <a:p>
            <a:r>
              <a:rPr lang="en-US" dirty="0">
                <a:latin typeface="+mj-lt"/>
              </a:rPr>
              <a:t>Avoid using plastic utensils</a:t>
            </a:r>
          </a:p>
          <a:p>
            <a:r>
              <a:rPr lang="en-US" dirty="0">
                <a:latin typeface="+mj-lt"/>
              </a:rPr>
              <a:t>Use reusable bags whenever possible</a:t>
            </a:r>
          </a:p>
          <a:p>
            <a:r>
              <a:rPr lang="en-US" dirty="0">
                <a:latin typeface="+mj-lt"/>
              </a:rPr>
              <a:t>Create a toy library so more children can enjoy toys before they get discarded</a:t>
            </a:r>
          </a:p>
          <a:p>
            <a:r>
              <a:rPr lang="en-US" dirty="0">
                <a:latin typeface="+mj-lt"/>
              </a:rPr>
              <a:t>Stop chewing gum- it is made from synthetic rubber (aka plastic)</a:t>
            </a:r>
          </a:p>
          <a:p>
            <a:r>
              <a:rPr lang="en-US" dirty="0">
                <a:latin typeface="+mj-lt"/>
              </a:rPr>
              <a:t>Speak up! Teach others what you know</a:t>
            </a:r>
          </a:p>
          <a:p>
            <a:r>
              <a:rPr lang="en-US" dirty="0">
                <a:latin typeface="+mj-lt"/>
              </a:rPr>
              <a:t>Add your students’ and families’ ideas here too!</a:t>
            </a:r>
          </a:p>
        </p:txBody>
      </p:sp>
    </p:spTree>
    <p:extLst>
      <p:ext uri="{BB962C8B-B14F-4D97-AF65-F5344CB8AC3E}">
        <p14:creationId xmlns:p14="http://schemas.microsoft.com/office/powerpoint/2010/main" val="14430467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Lesson 2</a:t>
            </a:r>
          </a:p>
        </p:txBody>
      </p:sp>
    </p:spTree>
    <p:extLst>
      <p:ext uri="{BB962C8B-B14F-4D97-AF65-F5344CB8AC3E}">
        <p14:creationId xmlns:p14="http://schemas.microsoft.com/office/powerpoint/2010/main" val="42657585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Plastics in Our Environment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333881" y="2789130"/>
            <a:ext cx="8222100" cy="432900"/>
          </a:xfrm>
        </p:spPr>
        <p:txBody>
          <a:bodyPr/>
          <a:lstStyle/>
          <a:p>
            <a:r>
              <a:rPr lang="en-US" dirty="0">
                <a:latin typeface="+mj-lt"/>
              </a:rPr>
              <a:t>Where are plastics and what impact do they have on me and my community?</a:t>
            </a:r>
          </a:p>
        </p:txBody>
      </p:sp>
    </p:spTree>
    <p:extLst>
      <p:ext uri="{BB962C8B-B14F-4D97-AF65-F5344CB8AC3E}">
        <p14:creationId xmlns:p14="http://schemas.microsoft.com/office/powerpoint/2010/main" val="37916537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90250" y="488250"/>
            <a:ext cx="6912272" cy="4090800"/>
          </a:xfrm>
        </p:spPr>
        <p:txBody>
          <a:bodyPr/>
          <a:lstStyle/>
          <a:p>
            <a:r>
              <a:rPr lang="en-US" dirty="0">
                <a:latin typeface="+mj-lt"/>
              </a:rPr>
              <a:t>Lesson 1</a:t>
            </a:r>
          </a:p>
        </p:txBody>
      </p:sp>
    </p:spTree>
    <p:extLst>
      <p:ext uri="{BB962C8B-B14F-4D97-AF65-F5344CB8AC3E}">
        <p14:creationId xmlns:p14="http://schemas.microsoft.com/office/powerpoint/2010/main" val="2858060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Plastics Production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We produce </a:t>
            </a:r>
            <a:r>
              <a:rPr lang="en-US" dirty="0">
                <a:latin typeface="+mj-lt"/>
                <a:hlinkClick r:id="rId3"/>
              </a:rPr>
              <a:t>300 million tons of plastic each year</a:t>
            </a:r>
            <a:r>
              <a:rPr lang="en-US" dirty="0">
                <a:latin typeface="+mj-lt"/>
              </a:rPr>
              <a:t> worldwide, half of which is for single-use items. That’s nearly equivalent to the weight of the entire human population.</a:t>
            </a:r>
          </a:p>
          <a:p>
            <a:endParaRPr lang="en-US" dirty="0">
              <a:latin typeface="+mj-lt"/>
            </a:endParaRPr>
          </a:p>
          <a:p>
            <a:r>
              <a:rPr lang="en-US" dirty="0">
                <a:latin typeface="+mj-lt"/>
              </a:rPr>
              <a:t>What do you think the world population is (total number of living humans on the planet)?</a:t>
            </a:r>
          </a:p>
        </p:txBody>
      </p:sp>
    </p:spTree>
    <p:extLst>
      <p:ext uri="{BB962C8B-B14F-4D97-AF65-F5344CB8AC3E}">
        <p14:creationId xmlns:p14="http://schemas.microsoft.com/office/powerpoint/2010/main" val="14311189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Plastics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300,000,000 tons of plastic is produced each year.</a:t>
            </a:r>
          </a:p>
          <a:p>
            <a:endParaRPr lang="en-US" dirty="0">
              <a:latin typeface="+mj-lt"/>
            </a:endParaRPr>
          </a:p>
          <a:p>
            <a:r>
              <a:rPr lang="en-US" dirty="0">
                <a:latin typeface="+mj-lt"/>
              </a:rPr>
              <a:t>91% of plastics is never recycled.</a:t>
            </a:r>
          </a:p>
          <a:p>
            <a:endParaRPr lang="en-US" dirty="0">
              <a:latin typeface="+mj-lt"/>
            </a:endParaRPr>
          </a:p>
          <a:p>
            <a:r>
              <a:rPr lang="en-US" dirty="0">
                <a:latin typeface="+mj-lt"/>
              </a:rPr>
              <a:t>Plastics do not break down. They break into smaller pieces.</a:t>
            </a:r>
          </a:p>
          <a:p>
            <a:pPr marL="114300" indent="0">
              <a:buNone/>
            </a:pPr>
            <a:endParaRPr lang="en-US" dirty="0">
              <a:latin typeface="+mj-lt"/>
            </a:endParaRPr>
          </a:p>
          <a:p>
            <a:r>
              <a:rPr lang="en-US" dirty="0">
                <a:latin typeface="+mj-lt"/>
              </a:rPr>
              <a:t>Where does all this plastic go?</a:t>
            </a:r>
          </a:p>
        </p:txBody>
      </p:sp>
    </p:spTree>
    <p:extLst>
      <p:ext uri="{BB962C8B-B14F-4D97-AF65-F5344CB8AC3E}">
        <p14:creationId xmlns:p14="http://schemas.microsoft.com/office/powerpoint/2010/main" val="22269922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Where are Scientists Finding Plastic?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Waterways via rain and storm drains</a:t>
            </a:r>
          </a:p>
          <a:p>
            <a:r>
              <a:rPr lang="en-US" dirty="0" err="1">
                <a:latin typeface="+mj-lt"/>
              </a:rPr>
              <a:t>Microplastics</a:t>
            </a:r>
            <a:r>
              <a:rPr lang="en-US" dirty="0">
                <a:latin typeface="+mj-lt"/>
              </a:rPr>
              <a:t> are everywhere!</a:t>
            </a:r>
          </a:p>
          <a:p>
            <a:pPr lvl="1"/>
            <a:r>
              <a:rPr lang="en-US" dirty="0">
                <a:latin typeface="+mj-lt"/>
              </a:rPr>
              <a:t>Oceans &amp; rivers—impacting wildlife and humans</a:t>
            </a:r>
          </a:p>
          <a:p>
            <a:pPr lvl="1"/>
            <a:r>
              <a:rPr lang="en-US" dirty="0">
                <a:latin typeface="+mj-lt"/>
              </a:rPr>
              <a:t>In the food we eat</a:t>
            </a:r>
          </a:p>
          <a:p>
            <a:pPr lvl="1"/>
            <a:r>
              <a:rPr lang="en-US" dirty="0">
                <a:latin typeface="+mj-lt"/>
              </a:rPr>
              <a:t>In the dust we breathe</a:t>
            </a:r>
          </a:p>
          <a:p>
            <a:pPr lvl="1"/>
            <a:r>
              <a:rPr lang="en-US" dirty="0">
                <a:latin typeface="+mj-lt"/>
              </a:rPr>
              <a:t>Facial scrubs &amp; clothing</a:t>
            </a:r>
          </a:p>
          <a:p>
            <a:r>
              <a:rPr lang="en-US" dirty="0">
                <a:latin typeface="+mj-lt"/>
              </a:rPr>
              <a:t>Greenhouse gas emissions</a:t>
            </a:r>
          </a:p>
          <a:p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741045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99017" y="2228750"/>
            <a:ext cx="6524543" cy="707886"/>
          </a:xfrm>
          <a:prstGeom prst="rect">
            <a:avLst/>
          </a:prstGeom>
          <a:solidFill>
            <a:srgbClr val="E98F87"/>
          </a:solidFill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+mj-lt"/>
                <a:ea typeface="Roboto" panose="02000000000000000000" pitchFamily="2" charset="0"/>
                <a:cs typeface="Iowan Old Style Black"/>
              </a:rPr>
              <a:t>Are we really eating plastic?</a:t>
            </a:r>
          </a:p>
        </p:txBody>
      </p:sp>
    </p:spTree>
    <p:extLst>
      <p:ext uri="{BB962C8B-B14F-4D97-AF65-F5344CB8AC3E}">
        <p14:creationId xmlns:p14="http://schemas.microsoft.com/office/powerpoint/2010/main" val="33635997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2822E47-3248-430E-B02A-337B3F71AE7E}"/>
              </a:ext>
            </a:extLst>
          </p:cNvPr>
          <p:cNvSpPr txBox="1"/>
          <p:nvPr/>
        </p:nvSpPr>
        <p:spPr>
          <a:xfrm>
            <a:off x="319617" y="1701700"/>
            <a:ext cx="8602035" cy="1323439"/>
          </a:xfrm>
          <a:prstGeom prst="rect">
            <a:avLst/>
          </a:prstGeom>
          <a:solidFill>
            <a:srgbClr val="E98F87"/>
          </a:solidFill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+mj-lt"/>
                <a:ea typeface="Roboto" panose="02000000000000000000" pitchFamily="2" charset="0"/>
                <a:cs typeface="Iowan Old Style Black"/>
              </a:rPr>
              <a:t>View this </a:t>
            </a:r>
            <a:r>
              <a:rPr lang="en-US" sz="4000" dirty="0">
                <a:effectLst/>
                <a:latin typeface="+mj-lt"/>
                <a:ea typeface="Roboto" panose="02000000000000000000" pitchFamily="2" charset="0"/>
                <a:cs typeface="Times New Roman" panose="02020603050405020304" pitchFamily="18" charset="0"/>
              </a:rPr>
              <a:t>World Wildlife Fund image: </a:t>
            </a:r>
          </a:p>
          <a:p>
            <a:r>
              <a:rPr lang="en-US" sz="4000" u="sng" dirty="0">
                <a:solidFill>
                  <a:srgbClr val="0000FF"/>
                </a:solidFill>
                <a:effectLst/>
                <a:latin typeface="+mj-lt"/>
                <a:ea typeface="Roboto" panose="02000000000000000000" pitchFamily="2" charset="0"/>
                <a:cs typeface="Times New Roman" panose="02020603050405020304" pitchFamily="18" charset="0"/>
                <a:hlinkClick r:id="rId3"/>
              </a:rPr>
              <a:t>https://bit.ly/3rR67LD</a:t>
            </a:r>
            <a:endParaRPr lang="en-US" sz="4000" dirty="0">
              <a:latin typeface="+mj-lt"/>
              <a:ea typeface="Roboto" panose="02000000000000000000" pitchFamily="2" charset="0"/>
              <a:cs typeface="Iowan Old Style Black"/>
            </a:endParaRPr>
          </a:p>
        </p:txBody>
      </p:sp>
    </p:spTree>
    <p:extLst>
      <p:ext uri="{BB962C8B-B14F-4D97-AF65-F5344CB8AC3E}">
        <p14:creationId xmlns:p14="http://schemas.microsoft.com/office/powerpoint/2010/main" val="7797924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 txBox="1">
            <a:spLocks/>
          </p:cNvSpPr>
          <p:nvPr/>
        </p:nvSpPr>
        <p:spPr>
          <a:xfrm>
            <a:off x="687675" y="2065350"/>
            <a:ext cx="8165012" cy="10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Roboto"/>
              <a:buNone/>
              <a:defRPr sz="4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Roboto"/>
              <a:buNone/>
              <a:defRPr sz="4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Roboto"/>
              <a:buNone/>
              <a:defRPr sz="4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Roboto"/>
              <a:buNone/>
              <a:defRPr sz="4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Roboto"/>
              <a:buNone/>
              <a:defRPr sz="4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Roboto"/>
              <a:buNone/>
              <a:defRPr sz="4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Roboto"/>
              <a:buNone/>
              <a:defRPr sz="4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Roboto"/>
              <a:buNone/>
              <a:defRPr sz="4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Roboto"/>
              <a:buNone/>
              <a:defRPr sz="4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r>
              <a:rPr lang="en-IN" u="sng" dirty="0">
                <a:latin typeface="+mj-lt"/>
              </a:rPr>
              <a:t>WWF Australia: Revealed: plastic ingestion by people could be equation to a credit card a week</a:t>
            </a:r>
            <a:endParaRPr lang="en-US" u="sng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218418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j-lt"/>
              </a:rPr>
              <a:t>How Much Plastic Would the Average Human Eat</a:t>
            </a:r>
            <a:r>
              <a:rPr lang="is-IS" dirty="0" smtClean="0">
                <a:latin typeface="+mj-lt"/>
              </a:rPr>
              <a:t> . . .</a:t>
            </a:r>
            <a:endParaRPr lang="en-US" dirty="0">
              <a:latin typeface="+mj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It is estimated that the average person eats 5 grams of plastic each week.</a:t>
            </a:r>
          </a:p>
          <a:p>
            <a:pPr marL="114300" indent="0">
              <a:buNone/>
            </a:pPr>
            <a:r>
              <a:rPr lang="en-US" dirty="0">
                <a:latin typeface="+mj-lt"/>
              </a:rPr>
              <a:t> </a:t>
            </a:r>
          </a:p>
          <a:p>
            <a:r>
              <a:rPr lang="en-US" dirty="0">
                <a:latin typeface="+mj-lt"/>
              </a:rPr>
              <a:t>How much plastic would an average person eat in one month? In one year? In one lifetime?</a:t>
            </a:r>
          </a:p>
        </p:txBody>
      </p:sp>
    </p:spTree>
    <p:extLst>
      <p:ext uri="{BB962C8B-B14F-4D97-AF65-F5344CB8AC3E}">
        <p14:creationId xmlns:p14="http://schemas.microsoft.com/office/powerpoint/2010/main" val="22815423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Share Your Strategies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If the average person eats 5 grams of plastic in one week, how much plastic would she/he/they eat in one year?</a:t>
            </a:r>
          </a:p>
          <a:p>
            <a:pPr marL="114300" indent="0">
              <a:buNone/>
            </a:pPr>
            <a:endParaRPr lang="en-US" dirty="0">
              <a:latin typeface="+mj-lt"/>
            </a:endParaRPr>
          </a:p>
          <a:p>
            <a:r>
              <a:rPr lang="en-US" dirty="0">
                <a:latin typeface="+mj-lt"/>
              </a:rPr>
              <a:t>If the average person eats 5 grams of plastic in one week, how much plastic would she/he/they eat in a lifetime?</a:t>
            </a:r>
          </a:p>
          <a:p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200838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Where is this ingested plastic coming from?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Bottled Water</a:t>
            </a:r>
          </a:p>
          <a:p>
            <a:r>
              <a:rPr lang="en-US" dirty="0">
                <a:latin typeface="+mj-lt"/>
              </a:rPr>
              <a:t>Fish</a:t>
            </a:r>
          </a:p>
          <a:p>
            <a:r>
              <a:rPr lang="en-US" dirty="0">
                <a:latin typeface="+mj-lt"/>
              </a:rPr>
              <a:t>Sea Salt</a:t>
            </a:r>
          </a:p>
          <a:p>
            <a:r>
              <a:rPr lang="en-US" dirty="0">
                <a:latin typeface="+mj-lt"/>
              </a:rPr>
              <a:t>Air</a:t>
            </a:r>
          </a:p>
          <a:p>
            <a:r>
              <a:rPr lang="en-US" dirty="0">
                <a:latin typeface="+mj-lt"/>
              </a:rPr>
              <a:t>Dust</a:t>
            </a:r>
          </a:p>
          <a:p>
            <a:r>
              <a:rPr lang="en-US" dirty="0">
                <a:latin typeface="+mj-lt"/>
              </a:rPr>
              <a:t>Food, especially if packaged in plastic</a:t>
            </a:r>
          </a:p>
        </p:txBody>
      </p:sp>
    </p:spTree>
    <p:extLst>
      <p:ext uri="{BB962C8B-B14F-4D97-AF65-F5344CB8AC3E}">
        <p14:creationId xmlns:p14="http://schemas.microsoft.com/office/powerpoint/2010/main" val="40177021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Individual &amp; Collective Data Gathering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For the next three days, jot down where you see plastic at school, home, and in your community. What do you notice? What do you wonder?</a:t>
            </a:r>
          </a:p>
        </p:txBody>
      </p:sp>
    </p:spTree>
    <p:extLst>
      <p:ext uri="{BB962C8B-B14F-4D97-AF65-F5344CB8AC3E}">
        <p14:creationId xmlns:p14="http://schemas.microsoft.com/office/powerpoint/2010/main" val="22072170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3"/>
          <p:cNvSpPr txBox="1">
            <a:spLocks noGrp="1"/>
          </p:cNvSpPr>
          <p:nvPr>
            <p:ph type="ctrTitle"/>
          </p:nvPr>
        </p:nvSpPr>
        <p:spPr>
          <a:xfrm>
            <a:off x="390525" y="1819275"/>
            <a:ext cx="8222100" cy="93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+mj-lt"/>
              </a:rPr>
              <a:t>Should single-use plastic items be banned in California?</a:t>
            </a:r>
            <a:endParaRPr dirty="0"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79E74C-DA9C-497C-95CB-5431D28EFD16}"/>
              </a:ext>
            </a:extLst>
          </p:cNvPr>
          <p:cNvSpPr txBox="1"/>
          <p:nvPr/>
        </p:nvSpPr>
        <p:spPr>
          <a:xfrm>
            <a:off x="3008190" y="4635930"/>
            <a:ext cx="26164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Brian Yrasits/unsplash.com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4788F9-14BF-46C4-A939-31C3C68DA30A}"/>
              </a:ext>
            </a:extLst>
          </p:cNvPr>
          <p:cNvSpPr txBox="1"/>
          <p:nvPr/>
        </p:nvSpPr>
        <p:spPr>
          <a:xfrm>
            <a:off x="5903790" y="4635930"/>
            <a:ext cx="22252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FLY: D/unsplash.com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77BEC7E-8574-47F6-B296-4017B6FB3A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898" y="3019260"/>
            <a:ext cx="2425005" cy="16166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ABAEC05-F228-4130-B69C-93D508E9B1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7211" y="1822342"/>
            <a:ext cx="1876668" cy="2813588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90250" y="444707"/>
            <a:ext cx="4241987" cy="4090800"/>
          </a:xfrm>
        </p:spPr>
        <p:txBody>
          <a:bodyPr/>
          <a:lstStyle/>
          <a:p>
            <a:r>
              <a:rPr lang="en-US" dirty="0">
                <a:latin typeface="+mj-lt"/>
              </a:rPr>
              <a:t>Three days later . . .</a:t>
            </a:r>
            <a:br>
              <a:rPr lang="en-US" dirty="0">
                <a:latin typeface="+mj-lt"/>
              </a:rPr>
            </a:br>
            <a:endParaRPr lang="en-US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595715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Where did we find plastic in our community?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Plastics we use and/or play with: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Potentially ingested plastics:</a:t>
            </a:r>
          </a:p>
        </p:txBody>
      </p:sp>
    </p:spTree>
    <p:extLst>
      <p:ext uri="{BB962C8B-B14F-4D97-AF65-F5344CB8AC3E}">
        <p14:creationId xmlns:p14="http://schemas.microsoft.com/office/powerpoint/2010/main" val="25231175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Share Your Thoughts!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What did you learn about plastic and its impact on people, animals, and the environment? How did math help you think about plastic?</a:t>
            </a:r>
          </a:p>
          <a:p>
            <a:endParaRPr lang="en-US" dirty="0">
              <a:latin typeface="+mj-lt"/>
            </a:endParaRPr>
          </a:p>
          <a:p>
            <a:r>
              <a:rPr lang="en-US" dirty="0">
                <a:latin typeface="+mj-lt"/>
              </a:rPr>
              <a:t>Plastic is everywhere! It is hard to imagine our world without plastics.</a:t>
            </a:r>
          </a:p>
          <a:p>
            <a:pPr marL="114300" indent="0">
              <a:buNone/>
            </a:pPr>
            <a:endParaRPr lang="en-US" dirty="0">
              <a:latin typeface="+mj-lt"/>
            </a:endParaRPr>
          </a:p>
          <a:p>
            <a:r>
              <a:rPr lang="en-US" dirty="0">
                <a:latin typeface="+mj-lt"/>
              </a:rPr>
              <a:t>Take action! What can you do to minimize the impact of plastics in your own body, for other humans and/or animals, in your environment, or in our world?</a:t>
            </a:r>
          </a:p>
        </p:txBody>
      </p:sp>
    </p:spTree>
    <p:extLst>
      <p:ext uri="{BB962C8B-B14F-4D97-AF65-F5344CB8AC3E}">
        <p14:creationId xmlns:p14="http://schemas.microsoft.com/office/powerpoint/2010/main" val="22500268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5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+mj-lt"/>
              </a:rPr>
              <a:t>Do you think California’s plastic bans are a good idea?</a:t>
            </a:r>
            <a:endParaRPr dirty="0">
              <a:latin typeface="+mj-lt"/>
            </a:endParaRPr>
          </a:p>
        </p:txBody>
      </p:sp>
      <p:sp>
        <p:nvSpPr>
          <p:cNvPr id="82" name="Google Shape;82;p15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graphicFrame>
        <p:nvGraphicFramePr>
          <p:cNvPr id="83" name="Google Shape;83;p15"/>
          <p:cNvGraphicFramePr/>
          <p:nvPr>
            <p:extLst>
              <p:ext uri="{D42A27DB-BD31-4B8C-83A1-F6EECF244321}">
                <p14:modId xmlns:p14="http://schemas.microsoft.com/office/powerpoint/2010/main" val="2462904336"/>
              </p:ext>
            </p:extLst>
          </p:nvPr>
        </p:nvGraphicFramePr>
        <p:xfrm>
          <a:off x="424000" y="1840925"/>
          <a:ext cx="8296181" cy="2926050"/>
        </p:xfrm>
        <a:graphic>
          <a:graphicData uri="http://schemas.openxmlformats.org/drawingml/2006/table">
            <a:tbl>
              <a:tblPr>
                <a:noFill/>
                <a:tableStyleId>{30D09D4F-19D3-4E75-801B-DC44F7AF19D1}</a:tableStyleId>
              </a:tblPr>
              <a:tblGrid>
                <a:gridCol w="40891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070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883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dirty="0"/>
                        <a:t>In November 2016, California voters approved Proposition 87, the state- wide Single-Use Carryout Bag Ban.</a:t>
                      </a:r>
                      <a:endParaRPr sz="1800" dirty="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dirty="0"/>
                        <a:t> </a:t>
                      </a:r>
                      <a:endParaRPr sz="1800" dirty="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dirty="0"/>
                        <a:t>As a result, most grocery stores will no longer be able to provide single use plastic carryout bags for their customers. Instead, they may provide a reusable or recycled bag for ten cents.</a:t>
                      </a:r>
                      <a:endParaRPr sz="1800" dirty="0"/>
                    </a:p>
                  </a:txBody>
                  <a:tcPr marL="91425" marR="91425" marT="91425" marB="91425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dirty="0"/>
                        <a:t>Passed in November 2018, California Assembly Bill 1884 prohibits full-service restaurants from providing single-use plastic straws unless they are requested.</a:t>
                      </a:r>
                      <a:endParaRPr sz="1800" dirty="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a:txBody>
                  <a:tcPr marL="91425" marR="91425" marT="91425" marB="91425"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6"/>
          <p:cNvSpPr txBox="1">
            <a:spLocks noGrp="1"/>
          </p:cNvSpPr>
          <p:nvPr>
            <p:ph type="body" idx="4294967295"/>
          </p:nvPr>
        </p:nvSpPr>
        <p:spPr>
          <a:xfrm>
            <a:off x="920750" y="1919288"/>
            <a:ext cx="8223250" cy="270986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spcAft>
                <a:spcPts val="1600"/>
              </a:spcAft>
              <a:buNone/>
            </a:pPr>
            <a:endParaRPr lang="en-US" dirty="0"/>
          </a:p>
          <a:p>
            <a:pPr marL="0" indent="0">
              <a:spcAft>
                <a:spcPts val="160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4617" y="0"/>
            <a:ext cx="5143500" cy="5143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745EFBE-A43D-4BD2-BBB2-25364CA4EDD2}"/>
              </a:ext>
            </a:extLst>
          </p:cNvPr>
          <p:cNvSpPr txBox="1"/>
          <p:nvPr/>
        </p:nvSpPr>
        <p:spPr>
          <a:xfrm>
            <a:off x="7228117" y="4629150"/>
            <a:ext cx="18918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Cover image courtesy of </a:t>
            </a:r>
          </a:p>
          <a:p>
            <a:r>
              <a:rPr lang="en-US" sz="1200" dirty="0"/>
              <a:t>Social Motion Publishing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 txBox="1">
            <a:spLocks/>
          </p:cNvSpPr>
          <p:nvPr/>
        </p:nvSpPr>
        <p:spPr>
          <a:xfrm>
            <a:off x="687675" y="2065350"/>
            <a:ext cx="7768650" cy="10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Roboto"/>
              <a:buNone/>
              <a:defRPr sz="4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Roboto"/>
              <a:buNone/>
              <a:defRPr sz="4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Roboto"/>
              <a:buNone/>
              <a:defRPr sz="4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Roboto"/>
              <a:buNone/>
              <a:defRPr sz="4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Roboto"/>
              <a:buNone/>
              <a:defRPr sz="4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Roboto"/>
              <a:buNone/>
              <a:defRPr sz="4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Roboto"/>
              <a:buNone/>
              <a:defRPr sz="4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Roboto"/>
              <a:buNone/>
              <a:defRPr sz="4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Roboto"/>
              <a:buNone/>
              <a:defRPr sz="4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r>
              <a:rPr lang="en-IN" u="sng" dirty="0">
                <a:latin typeface="+mj-lt"/>
              </a:rPr>
              <a:t>PBS Video: How Much Plastic Is in the Ocean? </a:t>
            </a:r>
            <a:endParaRPr lang="en-US" u="sng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625374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	What Do You Notice?</a:t>
            </a:r>
            <a:br>
              <a:rPr lang="en-US" dirty="0">
                <a:latin typeface="+mj-lt"/>
              </a:rPr>
            </a:br>
            <a:r>
              <a:rPr lang="en-US" dirty="0">
                <a:latin typeface="+mj-lt"/>
              </a:rPr>
              <a:t>	What Do You Wonder?</a:t>
            </a:r>
          </a:p>
        </p:txBody>
      </p:sp>
    </p:spTree>
    <p:extLst>
      <p:ext uri="{BB962C8B-B14F-4D97-AF65-F5344CB8AC3E}">
        <p14:creationId xmlns:p14="http://schemas.microsoft.com/office/powerpoint/2010/main" val="27681461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8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+mj-lt"/>
              </a:rPr>
              <a:t>How much is that?</a:t>
            </a:r>
            <a:endParaRPr dirty="0">
              <a:latin typeface="+mj-lt"/>
            </a:endParaRPr>
          </a:p>
        </p:txBody>
      </p:sp>
      <p:sp>
        <p:nvSpPr>
          <p:cNvPr id="102" name="Google Shape;102;p18"/>
          <p:cNvSpPr txBox="1">
            <a:spLocks noGrp="1"/>
          </p:cNvSpPr>
          <p:nvPr>
            <p:ph type="body" idx="1"/>
          </p:nvPr>
        </p:nvSpPr>
        <p:spPr>
          <a:xfrm>
            <a:off x="328849" y="1919075"/>
            <a:ext cx="8669494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+mj-lt"/>
              </a:rPr>
              <a:t>PBS reports that Americans use 500 million straws per day. Other ways to think about this:</a:t>
            </a:r>
            <a:endParaRPr dirty="0">
              <a:latin typeface="+mj-lt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US" dirty="0">
                <a:latin typeface="+mj-lt"/>
              </a:rPr>
              <a:t>If we line these straws up, they would wrap around the Earth four times—every day!</a:t>
            </a: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dirty="0">
                <a:latin typeface="+mj-lt"/>
              </a:rPr>
              <a:t>This is an average of 1.6 straws per day per person.</a:t>
            </a:r>
            <a:endParaRPr dirty="0">
              <a:latin typeface="+mj-lt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dirty="0">
                <a:latin typeface="+mj-lt"/>
              </a:rPr>
              <a:t>Based on the national average, each person will use 38,000 or more straws between the ages of 5 and 65.</a:t>
            </a:r>
            <a:endParaRPr dirty="0">
              <a:latin typeface="+mj-l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9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latin typeface="+mj-lt"/>
              </a:rPr>
              <a:t>How much is that?</a:t>
            </a:r>
            <a:endParaRPr dirty="0">
              <a:latin typeface="+mj-lt"/>
            </a:endParaRPr>
          </a:p>
        </p:txBody>
      </p:sp>
      <p:sp>
        <p:nvSpPr>
          <p:cNvPr id="109" name="Google Shape;109;p19"/>
          <p:cNvSpPr txBox="1">
            <a:spLocks noGrp="1"/>
          </p:cNvSpPr>
          <p:nvPr>
            <p:ph type="body" idx="1"/>
          </p:nvPr>
        </p:nvSpPr>
        <p:spPr>
          <a:xfrm>
            <a:off x="449221" y="1742601"/>
            <a:ext cx="82221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+mj-lt"/>
              </a:rPr>
              <a:t>If the average person uses 1.6 straws per day, how many straws would . . .</a:t>
            </a:r>
            <a:endParaRPr dirty="0">
              <a:latin typeface="+mj-lt"/>
            </a:endParaRPr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 dirty="0">
                <a:latin typeface="+mj-lt"/>
              </a:rPr>
              <a:t>. . . the average person use in one week?</a:t>
            </a:r>
            <a:r>
              <a:rPr lang="en-US" dirty="0">
                <a:latin typeface="+mj-lt"/>
              </a:rPr>
              <a:t> Do you use this many straws in one week?</a:t>
            </a:r>
            <a:endParaRPr dirty="0">
              <a:latin typeface="+mj-lt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>
                <a:latin typeface="+mj-lt"/>
              </a:rPr>
              <a:t>. . . your family use in one month?</a:t>
            </a:r>
            <a:endParaRPr dirty="0">
              <a:latin typeface="+mj-lt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>
                <a:latin typeface="+mj-lt"/>
              </a:rPr>
              <a:t>. . . our school community use in one year?</a:t>
            </a:r>
            <a:endParaRPr dirty="0">
              <a:latin typeface="+mj-lt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674EA7"/>
                </a:solidFill>
                <a:latin typeface="+mj-lt"/>
              </a:rPr>
              <a:t>The average person uses 38,000+ straws in their lifetime.</a:t>
            </a:r>
            <a:endParaRPr dirty="0">
              <a:solidFill>
                <a:srgbClr val="674EA7"/>
              </a:solidFill>
              <a:latin typeface="+mj-lt"/>
            </a:endParaRPr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Clr>
                <a:srgbClr val="674EA7"/>
              </a:buClr>
              <a:buSzPts val="1800"/>
              <a:buChar char="●"/>
            </a:pPr>
            <a:r>
              <a:rPr lang="en" dirty="0">
                <a:solidFill>
                  <a:srgbClr val="674EA7"/>
                </a:solidFill>
                <a:latin typeface="+mj-lt"/>
              </a:rPr>
              <a:t>How many straws would you need for your family?</a:t>
            </a:r>
            <a:endParaRPr dirty="0">
              <a:solidFill>
                <a:srgbClr val="674EA7"/>
              </a:solidFill>
              <a:latin typeface="+mj-lt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1800"/>
              <a:buChar char="●"/>
            </a:pPr>
            <a:r>
              <a:rPr lang="en" dirty="0">
                <a:solidFill>
                  <a:srgbClr val="674EA7"/>
                </a:solidFill>
                <a:latin typeface="+mj-lt"/>
              </a:rPr>
              <a:t>How much space would you need to store those straws?</a:t>
            </a:r>
            <a:endParaRPr dirty="0">
              <a:solidFill>
                <a:srgbClr val="674EA7"/>
              </a:solidFill>
              <a:latin typeface="+mj-l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aterial">
  <a:themeElements>
    <a:clrScheme name="Material">
      <a:dk1>
        <a:srgbClr val="4285F4"/>
      </a:dk1>
      <a:lt1>
        <a:srgbClr val="FFFFFF"/>
      </a:lt1>
      <a:dk2>
        <a:srgbClr val="424242"/>
      </a:dk2>
      <a:lt2>
        <a:srgbClr val="737373"/>
      </a:lt2>
      <a:accent1>
        <a:srgbClr val="0277BD"/>
      </a:accent1>
      <a:accent2>
        <a:srgbClr val="0F9D58"/>
      </a:accent2>
      <a:accent3>
        <a:srgbClr val="DB4437"/>
      </a:accent3>
      <a:accent4>
        <a:srgbClr val="FAFAFA"/>
      </a:accent4>
      <a:accent5>
        <a:srgbClr val="4FC3F7"/>
      </a:accent5>
      <a:accent6>
        <a:srgbClr val="F4B400"/>
      </a:accent6>
      <a:hlink>
        <a:srgbClr val="4FC3F7"/>
      </a:hlink>
      <a:folHlink>
        <a:srgbClr val="4FC3F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2202</TotalTime>
  <Words>1578</Words>
  <Application>Microsoft Office PowerPoint</Application>
  <PresentationFormat>On-screen Show (16:9)</PresentationFormat>
  <Paragraphs>160</Paragraphs>
  <Slides>32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7" baseType="lpstr">
      <vt:lpstr>Iowan Old Style Black</vt:lpstr>
      <vt:lpstr>Roboto</vt:lpstr>
      <vt:lpstr>Arial</vt:lpstr>
      <vt:lpstr>Times New Roman</vt:lpstr>
      <vt:lpstr>Material</vt:lpstr>
      <vt:lpstr>Single-Use Plastics</vt:lpstr>
      <vt:lpstr>Lesson 1</vt:lpstr>
      <vt:lpstr>Should single-use plastic items be banned in California?</vt:lpstr>
      <vt:lpstr>Do you think California’s plastic bans are a good idea?</vt:lpstr>
      <vt:lpstr>PowerPoint Presentation</vt:lpstr>
      <vt:lpstr>PowerPoint Presentation</vt:lpstr>
      <vt:lpstr> What Do You Notice?  What Do You Wonder?</vt:lpstr>
      <vt:lpstr>How much is that?</vt:lpstr>
      <vt:lpstr>How much is that?</vt:lpstr>
      <vt:lpstr>California Plastic Bans</vt:lpstr>
      <vt:lpstr>Discussion Questions</vt:lpstr>
      <vt:lpstr>PowerPoint Presentation</vt:lpstr>
      <vt:lpstr>PowerPoint Presentation</vt:lpstr>
      <vt:lpstr>Straw No More Project, Molly Steers</vt:lpstr>
      <vt:lpstr>Think-Ink-Pair-Share What can we do to positively impact our environment?</vt:lpstr>
      <vt:lpstr>Keep Thinking &amp; Talking . . .</vt:lpstr>
      <vt:lpstr>Class Poster: Social Actions We Can Take . . . </vt:lpstr>
      <vt:lpstr>Lesson 2</vt:lpstr>
      <vt:lpstr>Plastics in Our Environment</vt:lpstr>
      <vt:lpstr>Plastics Production</vt:lpstr>
      <vt:lpstr>Plastics</vt:lpstr>
      <vt:lpstr>Where are Scientists Finding Plastic?</vt:lpstr>
      <vt:lpstr>PowerPoint Presentation</vt:lpstr>
      <vt:lpstr>PowerPoint Presentation</vt:lpstr>
      <vt:lpstr>PowerPoint Presentation</vt:lpstr>
      <vt:lpstr>How Much Plastic Would the Average Human Eat . . .</vt:lpstr>
      <vt:lpstr>Share Your Strategies</vt:lpstr>
      <vt:lpstr>Where is this ingested plastic coming from?</vt:lpstr>
      <vt:lpstr>Individual &amp; Collective Data Gathering</vt:lpstr>
      <vt:lpstr>Three days later . . . </vt:lpstr>
      <vt:lpstr>Where did we find plastic in our community?</vt:lpstr>
      <vt:lpstr>Share Your Thoughts!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Should Single-Use Plastic Items be Banned in California?</dc:title>
  <dc:creator>Bartell, Tonya</dc:creator>
  <cp:lastModifiedBy>Jeya Keerthi Santhana Raj</cp:lastModifiedBy>
  <cp:revision>46</cp:revision>
  <dcterms:modified xsi:type="dcterms:W3CDTF">2022-04-26T07:29:04Z</dcterms:modified>
</cp:coreProperties>
</file>