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Poppins" panose="000005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asBXvRCAEcnEzpLMBcMc0tW0J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2BF96-E571-E014-9264-A94683682DB5}" name="Nyle DeLeon" initials="ND" userId="S::Nyle.DeLeon@corwin.com::0183ddbb-60b2-42b0-9ba0-198c3061141f" providerId="AD"/>
  <p188:author id="{58EBE2C1-C776-62F1-E523-9E5B5EC79800}" name="Tori Mirsadjadi (she/her/hers)" initials="TM(" userId="S::Tori.Mirsadjadi@sagepub.com::829506b3-188b-40ef-b775-a5ec767efb4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9" d="100"/>
          <a:sy n="49" d="100"/>
        </p:scale>
        <p:origin x="66" y="16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i Mirsadjadi (she/her/hers)" userId="829506b3-188b-40ef-b775-a5ec767efb4e" providerId="ADAL" clId="{562C77A1-53ED-4FE0-AB39-8265776D1A2B}"/>
    <pc:docChg chg="modSld">
      <pc:chgData name="Tori Mirsadjadi (she/her/hers)" userId="829506b3-188b-40ef-b775-a5ec767efb4e" providerId="ADAL" clId="{562C77A1-53ED-4FE0-AB39-8265776D1A2B}" dt="2022-07-15T18:33:00.556" v="4"/>
      <pc:docMkLst>
        <pc:docMk/>
      </pc:docMkLst>
      <pc:sldChg chg="modSp mod">
        <pc:chgData name="Tori Mirsadjadi (she/her/hers)" userId="829506b3-188b-40ef-b775-a5ec767efb4e" providerId="ADAL" clId="{562C77A1-53ED-4FE0-AB39-8265776D1A2B}" dt="2022-07-15T18:28:17.900" v="1" actId="20577"/>
        <pc:sldMkLst>
          <pc:docMk/>
          <pc:sldMk cId="0" sldId="259"/>
        </pc:sldMkLst>
        <pc:spChg chg="mod">
          <ac:chgData name="Tori Mirsadjadi (she/her/hers)" userId="829506b3-188b-40ef-b775-a5ec767efb4e" providerId="ADAL" clId="{562C77A1-53ED-4FE0-AB39-8265776D1A2B}" dt="2022-07-15T18:28:17.900" v="1" actId="20577"/>
          <ac:spMkLst>
            <pc:docMk/>
            <pc:sldMk cId="0" sldId="259"/>
            <ac:spMk id="71" creationId="{00000000-0000-0000-0000-000000000000}"/>
          </ac:spMkLst>
        </pc:spChg>
      </pc:sldChg>
      <pc:sldChg chg="delCm">
        <pc:chgData name="Tori Mirsadjadi (she/her/hers)" userId="829506b3-188b-40ef-b775-a5ec767efb4e" providerId="ADAL" clId="{562C77A1-53ED-4FE0-AB39-8265776D1A2B}" dt="2022-07-15T18:29:57.276" v="2"/>
        <pc:sldMkLst>
          <pc:docMk/>
          <pc:sldMk cId="0" sldId="273"/>
        </pc:sldMkLst>
      </pc:sldChg>
      <pc:sldChg chg="delCm">
        <pc:chgData name="Tori Mirsadjadi (she/her/hers)" userId="829506b3-188b-40ef-b775-a5ec767efb4e" providerId="ADAL" clId="{562C77A1-53ED-4FE0-AB39-8265776D1A2B}" dt="2022-07-15T18:32:56.081" v="3"/>
        <pc:sldMkLst>
          <pc:docMk/>
          <pc:sldMk cId="0" sldId="303"/>
        </pc:sldMkLst>
      </pc:sldChg>
      <pc:sldChg chg="delCm">
        <pc:chgData name="Tori Mirsadjadi (she/her/hers)" userId="829506b3-188b-40ef-b775-a5ec767efb4e" providerId="ADAL" clId="{562C77A1-53ED-4FE0-AB39-8265776D1A2B}" dt="2022-07-15T18:33:00.556" v="4"/>
        <pc:sldMkLst>
          <pc:docMk/>
          <pc:sldMk cId="0"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Deep Mathematical Questions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Summarize / Day 2 Launch (begin by talking about what common themes were identified in the previous lesson)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Additional Questions to Consider: </a:t>
            </a:r>
            <a:endParaRPr>
              <a:solidFill>
                <a:schemeClr val="dk1"/>
              </a:solidFill>
            </a:endParaRPr>
          </a:p>
          <a:p>
            <a:pPr marL="0" lvl="0" indent="0" algn="l" rtl="0">
              <a:lnSpc>
                <a:spcPct val="115000"/>
              </a:lnSpc>
              <a:spcBef>
                <a:spcPts val="0"/>
              </a:spcBef>
              <a:spcAft>
                <a:spcPts val="0"/>
              </a:spcAft>
              <a:buSzPts val="1100"/>
              <a:buNone/>
            </a:pPr>
            <a:r>
              <a:rPr lang="en"/>
              <a:t>Compare your results with your predictions. Why do you think your original predictions were correct or incorrect?</a:t>
            </a:r>
            <a:endParaRPr/>
          </a:p>
          <a:p>
            <a:pPr marL="0" lvl="0" indent="0" algn="l" rtl="0">
              <a:lnSpc>
                <a:spcPct val="115000"/>
              </a:lnSpc>
              <a:spcBef>
                <a:spcPts val="0"/>
              </a:spcBef>
              <a:spcAft>
                <a:spcPts val="0"/>
              </a:spcAft>
              <a:buSzPts val="1100"/>
              <a:buNone/>
            </a:pPr>
            <a:r>
              <a:rPr lang="en"/>
              <a:t>What did you notice as you worked? What do you wonder?</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Launch</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Social Justice Related Questions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 sz="1200">
                <a:solidFill>
                  <a:schemeClr val="dk1"/>
                </a:solidFill>
              </a:rPr>
              <a:t>These questions spark conversation around why we need maps, what we use them for, and how the purpose of maps have changed over hundreds of years. </a:t>
            </a:r>
            <a:endParaRPr sz="1200">
              <a:solidFill>
                <a:schemeClr val="dk1"/>
              </a:solidFill>
            </a:endParaRPr>
          </a:p>
          <a:p>
            <a:pPr marL="0" lvl="0" indent="0" algn="l" rtl="0">
              <a:lnSpc>
                <a:spcPct val="107916"/>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 sz="1200">
                <a:solidFill>
                  <a:schemeClr val="dk1"/>
                </a:solidFill>
              </a:rPr>
              <a:t>Traditionally maps were necessary for sailing and navigation, this is why the Mercator projection is a prominently used map. Yes, it obstructs the true size of countries, but it preserves the shape and direction, which would be necessary for sailing (See https://www.britannica.com/science/Mercator-projection).</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Social Justice Related Questions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
                <a:solidFill>
                  <a:schemeClr val="dk1"/>
                </a:solidFill>
              </a:rPr>
              <a:t>Revisit the list from the Launch portion of the Lesson 1 about why our understanding of countries’ sizes might matter to support students in thoughtfully engaging with this question.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Explore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
                <a:solidFill>
                  <a:schemeClr val="dk1"/>
                </a:solidFill>
              </a:rPr>
              <a:t>If students have not already brought this up, it would be a good time to discuss how maps are often viewed as objective truth that simply portray the “facts”. However, we saw in this lesson that is not the case. By the nature of forcing a spherical object to be represented on a plane, some aspect has to be distorted. Each projection has to distort reality in some way. However, what is distorted has an impact on how we view our world.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2 Summary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Social Justice Related Questions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Social Justice Related Question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Deep Mathematical Question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Location in Lesson Plan: Day 1 Launch</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Deep Mathematical Question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6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6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5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5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5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6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6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6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6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6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6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t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tif"/></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t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thetruesize.co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kIID5FDi2JQ"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metrocosm.com/compare-map-projections.html"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175750" y="43550"/>
            <a:ext cx="86061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IMPORTANT NOTES</a:t>
            </a:r>
            <a:endParaRPr sz="2300" b="1" i="0" u="none" strike="noStrike" cap="none">
              <a:solidFill>
                <a:srgbClr val="CC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How Do We See Our World: Map Projection Investigation</a:t>
            </a:r>
            <a:endParaRPr sz="2300" b="1" i="0" u="none" strike="noStrike" cap="none">
              <a:solidFill>
                <a:srgbClr val="CC0000"/>
              </a:solidFill>
              <a:latin typeface="Poppins"/>
              <a:ea typeface="Poppins"/>
              <a:cs typeface="Poppins"/>
              <a:sym typeface="Poppins"/>
            </a:endParaRPr>
          </a:p>
        </p:txBody>
      </p:sp>
      <p:sp>
        <p:nvSpPr>
          <p:cNvPr id="55" name="Google Shape;55;p1"/>
          <p:cNvSpPr txBox="1"/>
          <p:nvPr/>
        </p:nvSpPr>
        <p:spPr>
          <a:xfrm>
            <a:off x="326250" y="838900"/>
            <a:ext cx="8491500" cy="4026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This slide deck is not intended for instruction with students. </a:t>
            </a:r>
            <a:br>
              <a:rPr lang="en" sz="14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This slide deck allows you to make edits to the slide as necessary for you and your instructional setting. The Student Slides presentation has each slide imported as an image, so students  cannot accidentally make changes. </a:t>
            </a:r>
            <a:r>
              <a:rPr lang="en" dirty="0">
                <a:solidFill>
                  <a:schemeClr val="dk1"/>
                </a:solidFill>
                <a:latin typeface="Poppins"/>
                <a:ea typeface="Poppins"/>
                <a:cs typeface="Poppins"/>
                <a:sym typeface="Poppins"/>
              </a:rPr>
              <a:t>However, the various shapes (squares, triangles, and circles) that are available to tile over countries are movable. </a:t>
            </a: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Some slides have additional notes in the “speaker notes” section to aid in facilitation.</a:t>
            </a:r>
            <a:br>
              <a:rPr lang="en" sz="14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If you want to edit the slides, do so in this file. If you would like your edited slides to be unable to be manipulated by students, follow these steps:</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With your edited slide selected, go to File &gt; Download &gt; PNG Image (this will download a high-quality image the size of the slide). </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In this slide deck, insert a new blank slide. </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Go to Slide &gt; Change Background and a pop-up window should appear. </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In that window, click “Choose Image” and locate your downloaded PNG file. </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SzPts val="1400"/>
              <a:buFont typeface="Poppins"/>
              <a:buChar char="○"/>
            </a:pPr>
            <a:r>
              <a:rPr lang="en" dirty="0">
                <a:latin typeface="Poppins"/>
                <a:ea typeface="Poppins"/>
                <a:cs typeface="Poppins"/>
                <a:sym typeface="Poppins"/>
              </a:rPr>
              <a:t>Copy the shape tiles from this file into the student slides so students can use them to tile their countries. </a:t>
            </a:r>
            <a:endParaRPr dirty="0">
              <a:latin typeface="Poppins"/>
              <a:ea typeface="Poppins"/>
              <a:cs typeface="Poppins"/>
              <a:sym typeface="Poppins"/>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0"/>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3C78D8"/>
                </a:solidFill>
                <a:latin typeface="Poppins"/>
                <a:ea typeface="Poppins"/>
                <a:cs typeface="Poppins"/>
                <a:sym typeface="Poppins"/>
              </a:rPr>
              <a:t>Explore </a:t>
            </a:r>
            <a:endParaRPr sz="4000" b="1" i="0" u="none" strike="noStrike" cap="none">
              <a:solidFill>
                <a:srgbClr val="3C78D8"/>
              </a:solidFill>
              <a:latin typeface="Poppins"/>
              <a:ea typeface="Poppins"/>
              <a:cs typeface="Poppins"/>
              <a:sym typeface="Poppins"/>
            </a:endParaRPr>
          </a:p>
        </p:txBody>
      </p:sp>
      <p:sp>
        <p:nvSpPr>
          <p:cNvPr id="106" name="Google Shape;106;p10"/>
          <p:cNvSpPr txBox="1"/>
          <p:nvPr/>
        </p:nvSpPr>
        <p:spPr>
          <a:xfrm>
            <a:off x="268950" y="1075650"/>
            <a:ext cx="8606100" cy="36567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Font typeface="Poppins"/>
              <a:buChar char="●"/>
            </a:pPr>
            <a:r>
              <a:rPr lang="en" sz="2200" b="0" i="0" u="none" strike="noStrike" cap="none" dirty="0">
                <a:solidFill>
                  <a:srgbClr val="000000"/>
                </a:solidFill>
                <a:latin typeface="Poppins"/>
                <a:ea typeface="Poppins"/>
                <a:cs typeface="Poppins"/>
                <a:sym typeface="Poppins"/>
              </a:rPr>
              <a:t>You have three tasks with your partner:</a:t>
            </a:r>
            <a:br>
              <a:rPr lang="en" sz="2200" b="0" i="0" u="none" strike="noStrike" cap="none" dirty="0">
                <a:solidFill>
                  <a:srgbClr val="000000"/>
                </a:solidFill>
                <a:latin typeface="Poppins"/>
                <a:ea typeface="Poppins"/>
                <a:cs typeface="Poppins"/>
                <a:sym typeface="Poppins"/>
              </a:rPr>
            </a:br>
            <a:endParaRPr sz="2200" b="0" i="0" u="none" strike="noStrike" cap="none" dirty="0">
              <a:solidFill>
                <a:srgbClr val="000000"/>
              </a:solidFill>
              <a:latin typeface="Poppins"/>
              <a:ea typeface="Poppins"/>
              <a:cs typeface="Poppins"/>
              <a:sym typeface="Poppins"/>
            </a:endParaRPr>
          </a:p>
          <a:p>
            <a:pPr marL="914400" marR="0" lvl="1" indent="-368300" algn="l" rtl="0">
              <a:lnSpc>
                <a:spcPct val="100000"/>
              </a:lnSpc>
              <a:spcBef>
                <a:spcPts val="0"/>
              </a:spcBef>
              <a:spcAft>
                <a:spcPts val="0"/>
              </a:spcAft>
              <a:buClr>
                <a:srgbClr val="000000"/>
              </a:buClr>
              <a:buSzPts val="2200"/>
              <a:buFont typeface="Poppins"/>
              <a:buAutoNum type="alphaLcPeriod"/>
            </a:pPr>
            <a:r>
              <a:rPr lang="en" sz="2200" b="0" i="0" u="none" strike="noStrike" cap="none" dirty="0">
                <a:solidFill>
                  <a:srgbClr val="000000"/>
                </a:solidFill>
                <a:latin typeface="Poppins"/>
                <a:ea typeface="Poppins"/>
                <a:cs typeface="Poppins"/>
                <a:sym typeface="Poppins"/>
              </a:rPr>
              <a:t>Write your hypothesis comparing the size of the two countries.</a:t>
            </a:r>
            <a:br>
              <a:rPr lang="en" sz="2200" b="0" i="0" u="none" strike="noStrike" cap="none" dirty="0">
                <a:solidFill>
                  <a:srgbClr val="000000"/>
                </a:solidFill>
                <a:latin typeface="Poppins"/>
                <a:ea typeface="Poppins"/>
                <a:cs typeface="Poppins"/>
                <a:sym typeface="Poppins"/>
              </a:rPr>
            </a:br>
            <a:endParaRPr sz="2200" b="0" i="0" u="none" strike="noStrike" cap="none" dirty="0">
              <a:solidFill>
                <a:srgbClr val="000000"/>
              </a:solidFill>
              <a:latin typeface="Poppins"/>
              <a:ea typeface="Poppins"/>
              <a:cs typeface="Poppins"/>
              <a:sym typeface="Poppins"/>
            </a:endParaRPr>
          </a:p>
          <a:p>
            <a:pPr marL="914400" marR="0" lvl="1" indent="-368300" algn="l" rtl="0">
              <a:lnSpc>
                <a:spcPct val="100000"/>
              </a:lnSpc>
              <a:spcBef>
                <a:spcPts val="0"/>
              </a:spcBef>
              <a:spcAft>
                <a:spcPts val="0"/>
              </a:spcAft>
              <a:buClr>
                <a:srgbClr val="000000"/>
              </a:buClr>
              <a:buSzPts val="2200"/>
              <a:buFont typeface="Poppins"/>
              <a:buAutoNum type="alphaLcPeriod"/>
            </a:pPr>
            <a:r>
              <a:rPr lang="en" sz="2200" b="0" i="0" u="none" strike="noStrike" cap="none" dirty="0">
                <a:solidFill>
                  <a:srgbClr val="000000"/>
                </a:solidFill>
                <a:latin typeface="Poppins"/>
                <a:ea typeface="Poppins"/>
                <a:cs typeface="Poppins"/>
                <a:sym typeface="Poppins"/>
              </a:rPr>
              <a:t>Estimate the size of each country in square miles (you can move around the shapes, but be mindful of the map’s scale).</a:t>
            </a:r>
            <a:br>
              <a:rPr lang="en" sz="2200" b="0" i="0" u="none" strike="noStrike" cap="none" dirty="0">
                <a:solidFill>
                  <a:srgbClr val="000000"/>
                </a:solidFill>
                <a:latin typeface="Poppins"/>
                <a:ea typeface="Poppins"/>
                <a:cs typeface="Poppins"/>
                <a:sym typeface="Poppins"/>
              </a:rPr>
            </a:br>
            <a:endParaRPr sz="2200" b="0" i="0" u="none" strike="noStrike" cap="none" dirty="0">
              <a:solidFill>
                <a:srgbClr val="000000"/>
              </a:solidFill>
              <a:latin typeface="Poppins"/>
              <a:ea typeface="Poppins"/>
              <a:cs typeface="Poppins"/>
              <a:sym typeface="Poppins"/>
            </a:endParaRPr>
          </a:p>
          <a:p>
            <a:pPr marL="914400" marR="0" lvl="1" indent="-355600" algn="l" rtl="0">
              <a:lnSpc>
                <a:spcPct val="100000"/>
              </a:lnSpc>
              <a:spcBef>
                <a:spcPts val="0"/>
              </a:spcBef>
              <a:spcAft>
                <a:spcPts val="0"/>
              </a:spcAft>
              <a:buClr>
                <a:srgbClr val="000000"/>
              </a:buClr>
              <a:buSzPts val="2000"/>
              <a:buFont typeface="Poppins"/>
              <a:buAutoNum type="alphaLcPeriod"/>
            </a:pPr>
            <a:r>
              <a:rPr lang="en" sz="2200" b="0" i="0" u="none" strike="noStrike" cap="none" dirty="0">
                <a:solidFill>
                  <a:srgbClr val="000000"/>
                </a:solidFill>
                <a:latin typeface="Poppins"/>
                <a:ea typeface="Poppins"/>
                <a:cs typeface="Poppins"/>
                <a:sym typeface="Poppins"/>
              </a:rPr>
              <a:t>Answer the final question. Share what you learned and how you answered the question.</a:t>
            </a:r>
            <a:br>
              <a:rPr lang="en" sz="20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Poppins"/>
                <a:ea typeface="Poppins"/>
                <a:cs typeface="Poppins"/>
                <a:sym typeface="Poppins"/>
              </a:rPr>
              <a:t> </a:t>
            </a:r>
            <a:r>
              <a:rPr lang="en" sz="4000" b="1" i="0" u="none" strike="noStrike" cap="none" dirty="0">
                <a:solidFill>
                  <a:srgbClr val="E69138"/>
                </a:solidFill>
                <a:latin typeface="Poppins"/>
                <a:ea typeface="Poppins"/>
                <a:cs typeface="Poppins"/>
                <a:sym typeface="Poppins"/>
              </a:rPr>
              <a:t> </a:t>
            </a:r>
            <a:endParaRPr sz="4000" b="1" i="0" u="none" strike="noStrike" cap="none" dirty="0">
              <a:solidFill>
                <a:srgbClr val="E69138"/>
              </a:solidFill>
              <a:latin typeface="Poppins"/>
              <a:ea typeface="Poppins"/>
              <a:cs typeface="Poppins"/>
              <a:sym typeface="Poppins"/>
            </a:endParaRPr>
          </a:p>
        </p:txBody>
      </p:sp>
      <p:sp>
        <p:nvSpPr>
          <p:cNvPr id="107" name="Google Shape;107;p10"/>
          <p:cNvSpPr txBox="1"/>
          <p:nvPr/>
        </p:nvSpPr>
        <p:spPr>
          <a:xfrm>
            <a:off x="6546750" y="208575"/>
            <a:ext cx="2328300" cy="1500000"/>
          </a:xfrm>
          <a:prstGeom prst="rect">
            <a:avLst/>
          </a:prstGeom>
          <a:solidFill>
            <a:srgbClr val="999999"/>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Poppins"/>
                <a:ea typeface="Poppins"/>
                <a:cs typeface="Poppins"/>
                <a:sym typeface="Poppins"/>
              </a:rPr>
              <a:t>**Be prepared to share your strategies and what you learned.**</a:t>
            </a:r>
            <a:endParaRPr sz="1800" b="1" i="0" u="none" strike="noStrike" cap="none">
              <a:solidFill>
                <a:srgbClr val="FFFFFF"/>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1"/>
          <p:cNvSpPr txBox="1"/>
          <p:nvPr/>
        </p:nvSpPr>
        <p:spPr>
          <a:xfrm>
            <a:off x="537900" y="932400"/>
            <a:ext cx="8068200" cy="327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 sz="4700" b="1" i="0" u="none" strike="noStrike" cap="none" dirty="0">
                <a:solidFill>
                  <a:srgbClr val="000000"/>
                </a:solidFill>
                <a:latin typeface="Poppins"/>
                <a:ea typeface="Poppins"/>
                <a:cs typeface="Poppins"/>
                <a:sym typeface="Poppins"/>
              </a:rPr>
              <a:t>COMPARING THE SIZES OF</a:t>
            </a:r>
            <a:r>
              <a:rPr lang="en" sz="7000" b="1" i="0" u="none" strike="noStrike" cap="none" dirty="0">
                <a:solidFill>
                  <a:srgbClr val="6AA84F"/>
                </a:solidFill>
                <a:latin typeface="Poppins"/>
                <a:ea typeface="Poppins"/>
                <a:cs typeface="Poppins"/>
                <a:sym typeface="Poppins"/>
              </a:rPr>
              <a:t> </a:t>
            </a:r>
            <a:r>
              <a:rPr lang="en" sz="7000" b="1" i="0" u="none" strike="noStrike" cap="none" dirty="0">
                <a:solidFill>
                  <a:srgbClr val="E69138"/>
                </a:solidFill>
                <a:latin typeface="Poppins"/>
                <a:ea typeface="Poppins"/>
                <a:cs typeface="Poppins"/>
                <a:sym typeface="Poppins"/>
              </a:rPr>
              <a:t>COLOMBIA &amp; FRANCE</a:t>
            </a:r>
            <a:endParaRPr sz="7000" b="1" i="0" u="none" strike="noStrike" cap="none" dirty="0">
              <a:solidFill>
                <a:srgbClr val="E69138"/>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14" name="Group 13"/>
          <p:cNvGrpSpPr/>
          <p:nvPr/>
        </p:nvGrpSpPr>
        <p:grpSpPr>
          <a:xfrm>
            <a:off x="1112521" y="0"/>
            <a:ext cx="7040480" cy="5144106"/>
            <a:chOff x="1905499" y="312526"/>
            <a:chExt cx="8227715" cy="6171402"/>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499" y="312526"/>
              <a:ext cx="8227715" cy="6171402"/>
            </a:xfrm>
            <a:prstGeom prst="rect">
              <a:avLst/>
            </a:prstGeom>
          </p:spPr>
        </p:pic>
        <p:cxnSp>
          <p:nvCxnSpPr>
            <p:cNvPr id="16" name="Straight Connector 15"/>
            <p:cNvCxnSpPr/>
            <p:nvPr/>
          </p:nvCxnSpPr>
          <p:spPr>
            <a:xfrm flipH="1" flipV="1">
              <a:off x="3483033" y="3574473"/>
              <a:ext cx="648392" cy="7398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49977" y="2420337"/>
              <a:ext cx="1384405" cy="367629"/>
            </a:xfrm>
            <a:prstGeom prst="rect">
              <a:avLst/>
            </a:prstGeom>
            <a:noFill/>
          </p:spPr>
          <p:txBody>
            <a:bodyPr wrap="square" rtlCol="0">
              <a:spAutoFit/>
            </a:bodyPr>
            <a:lstStyle/>
            <a:p>
              <a:r>
                <a:rPr lang="en-IN" b="1" dirty="0"/>
                <a:t>COLOMBIA</a:t>
              </a:r>
            </a:p>
          </p:txBody>
        </p:sp>
        <p:sp>
          <p:nvSpPr>
            <p:cNvPr id="18" name="TextBox 17"/>
            <p:cNvSpPr txBox="1"/>
            <p:nvPr/>
          </p:nvSpPr>
          <p:spPr>
            <a:xfrm>
              <a:off x="6603076" y="1814842"/>
              <a:ext cx="1233054" cy="307777"/>
            </a:xfrm>
            <a:prstGeom prst="rect">
              <a:avLst/>
            </a:prstGeom>
            <a:noFill/>
          </p:spPr>
          <p:txBody>
            <a:bodyPr wrap="square" rtlCol="0">
              <a:spAutoFit/>
            </a:bodyPr>
            <a:lstStyle/>
            <a:p>
              <a:r>
                <a:rPr lang="en-IN" b="1" dirty="0"/>
                <a:t>FRANCE</a:t>
              </a:r>
            </a:p>
          </p:txBody>
        </p:sp>
        <p:cxnSp>
          <p:nvCxnSpPr>
            <p:cNvPr id="19" name="Straight Connector 18"/>
            <p:cNvCxnSpPr/>
            <p:nvPr/>
          </p:nvCxnSpPr>
          <p:spPr>
            <a:xfrm flipV="1">
              <a:off x="5871556" y="2728114"/>
              <a:ext cx="362989" cy="524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68138" y="2728114"/>
              <a:ext cx="357447" cy="7632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450676" y="2122619"/>
              <a:ext cx="498764" cy="6054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3"/>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E69138"/>
                </a:solidFill>
                <a:latin typeface="Poppins"/>
                <a:ea typeface="Poppins"/>
                <a:cs typeface="Poppins"/>
                <a:sym typeface="Poppins"/>
              </a:rPr>
              <a:t>QUESTIONS:</a:t>
            </a:r>
            <a:endParaRPr sz="1600" b="1" i="0" u="none" strike="noStrike" cap="none" dirty="0">
              <a:solidFill>
                <a:srgbClr val="E6913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Compare the sizes of Colombia and France in the map on the previous slide. Do you think one country is larger than the other? If so, which one and why?</a:t>
            </a:r>
            <a:br>
              <a:rPr lang="en" sz="1600" b="0" i="0" u="none" strike="noStrike" cap="none" dirty="0">
                <a:solidFill>
                  <a:srgbClr val="000000"/>
                </a:solidFill>
                <a:latin typeface="Poppins"/>
                <a:ea typeface="Poppins"/>
                <a:cs typeface="Poppins"/>
                <a:sym typeface="Poppins"/>
              </a:rPr>
            </a:b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oppins"/>
                <a:ea typeface="Poppins"/>
                <a:cs typeface="Poppins"/>
                <a:sym typeface="Poppins"/>
              </a:rPr>
              <a:t>Approximately how much larger do you think one country might be?</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E69138"/>
                </a:solidFill>
                <a:latin typeface="Poppins"/>
                <a:ea typeface="Poppins"/>
                <a:cs typeface="Poppins"/>
                <a:sym typeface="Poppins"/>
              </a:rPr>
              <a:t>ANSWERS (type here):  </a:t>
            </a:r>
            <a:endParaRPr sz="1600" b="0" i="0" u="none" strike="noStrike" cap="none" dirty="0">
              <a:solidFill>
                <a:srgbClr val="E6913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 y="308342"/>
            <a:ext cx="5096256" cy="408736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58583"/>
          <a:stretch/>
        </p:blipFill>
        <p:spPr>
          <a:xfrm>
            <a:off x="5356860" y="0"/>
            <a:ext cx="3787140" cy="5143500"/>
          </a:xfrm>
          <a:prstGeom prst="rect">
            <a:avLst/>
          </a:prstGeom>
        </p:spPr>
      </p:pic>
      <p:sp>
        <p:nvSpPr>
          <p:cNvPr id="30" name="TextBox 29"/>
          <p:cNvSpPr txBox="1"/>
          <p:nvPr/>
        </p:nvSpPr>
        <p:spPr>
          <a:xfrm>
            <a:off x="68580" y="395478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Colombia in square miles.</a:t>
            </a:r>
          </a:p>
        </p:txBody>
      </p:sp>
      <p:sp>
        <p:nvSpPr>
          <p:cNvPr id="31" name="TextBox 30"/>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COLOMBIA</a:t>
            </a:r>
          </a:p>
        </p:txBody>
      </p:sp>
      <p:sp>
        <p:nvSpPr>
          <p:cNvPr id="6" name="TextBox 5">
            <a:extLst>
              <a:ext uri="{FF2B5EF4-FFF2-40B4-BE49-F238E27FC236}">
                <a16:creationId xmlns:a16="http://schemas.microsoft.com/office/drawing/2014/main" id="{0D7FCA89-6AEB-365E-A13B-743EE70AEFAC}"/>
              </a:ext>
            </a:extLst>
          </p:cNvPr>
          <p:cNvSpPr txBox="1"/>
          <p:nvPr/>
        </p:nvSpPr>
        <p:spPr>
          <a:xfrm>
            <a:off x="2509610" y="4462611"/>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53083"/>
          <a:stretch/>
        </p:blipFill>
        <p:spPr>
          <a:xfrm>
            <a:off x="4853940" y="0"/>
            <a:ext cx="4290060" cy="5143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6" y="256794"/>
            <a:ext cx="5260848" cy="4629912"/>
          </a:xfrm>
          <a:prstGeom prst="rect">
            <a:avLst/>
          </a:prstGeom>
        </p:spPr>
      </p:pic>
      <p:sp>
        <p:nvSpPr>
          <p:cNvPr id="30" name="TextBox 29"/>
          <p:cNvSpPr txBox="1"/>
          <p:nvPr/>
        </p:nvSpPr>
        <p:spPr>
          <a:xfrm>
            <a:off x="68580" y="395478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France in square miles.</a:t>
            </a:r>
          </a:p>
        </p:txBody>
      </p:sp>
      <p:sp>
        <p:nvSpPr>
          <p:cNvPr id="31" name="TextBox 30"/>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FRANCE</a:t>
            </a:r>
          </a:p>
        </p:txBody>
      </p:sp>
      <p:sp>
        <p:nvSpPr>
          <p:cNvPr id="6" name="TextBox 5">
            <a:extLst>
              <a:ext uri="{FF2B5EF4-FFF2-40B4-BE49-F238E27FC236}">
                <a16:creationId xmlns:a16="http://schemas.microsoft.com/office/drawing/2014/main" id="{0D7FCA89-6AEB-365E-A13B-743EE70AEFAC}"/>
              </a:ext>
            </a:extLst>
          </p:cNvPr>
          <p:cNvSpPr txBox="1"/>
          <p:nvPr/>
        </p:nvSpPr>
        <p:spPr>
          <a:xfrm>
            <a:off x="2346960" y="4847332"/>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E69138"/>
                </a:solidFill>
                <a:latin typeface="Poppins"/>
                <a:ea typeface="Poppins"/>
                <a:cs typeface="Poppins"/>
                <a:sym typeface="Poppins"/>
              </a:rPr>
              <a:t>QUESTIONS:</a:t>
            </a:r>
            <a:endParaRPr sz="1600" b="1" i="0" u="none" strike="noStrike" cap="none" dirty="0">
              <a:solidFill>
                <a:srgbClr val="E6913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How did you compare the sizes of France and Colombia? What did you learn?</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E69138"/>
                </a:solidFill>
                <a:latin typeface="Poppins"/>
                <a:ea typeface="Poppins"/>
                <a:cs typeface="Poppins"/>
                <a:sym typeface="Poppins"/>
              </a:rPr>
              <a:t>ANSWERS (type here):  </a:t>
            </a:r>
            <a:endParaRPr sz="1600" b="0" i="0" u="none" strike="noStrike" cap="none" dirty="0">
              <a:solidFill>
                <a:srgbClr val="E6913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7"/>
          <p:cNvSpPr txBox="1"/>
          <p:nvPr/>
        </p:nvSpPr>
        <p:spPr>
          <a:xfrm>
            <a:off x="537900" y="932400"/>
            <a:ext cx="8068200" cy="327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 sz="4700" b="1" i="0" u="none" strike="noStrike" cap="none">
                <a:solidFill>
                  <a:srgbClr val="000000"/>
                </a:solidFill>
                <a:latin typeface="Poppins"/>
                <a:ea typeface="Poppins"/>
                <a:cs typeface="Poppins"/>
                <a:sym typeface="Poppins"/>
              </a:rPr>
              <a:t>COMPARING THE SIZES OF</a:t>
            </a:r>
            <a:r>
              <a:rPr lang="en" sz="7000" b="1" i="0" u="none" strike="noStrike" cap="none">
                <a:solidFill>
                  <a:srgbClr val="6AA84F"/>
                </a:solidFill>
                <a:latin typeface="Poppins"/>
                <a:ea typeface="Poppins"/>
                <a:cs typeface="Poppins"/>
                <a:sym typeface="Poppins"/>
              </a:rPr>
              <a:t> </a:t>
            </a:r>
            <a:r>
              <a:rPr lang="en" sz="7000" b="1" i="0" u="none" strike="noStrike" cap="none">
                <a:solidFill>
                  <a:srgbClr val="3C78D8"/>
                </a:solidFill>
                <a:latin typeface="Poppins"/>
                <a:ea typeface="Poppins"/>
                <a:cs typeface="Poppins"/>
                <a:sym typeface="Poppins"/>
              </a:rPr>
              <a:t>FINLAND &amp; KENYA</a:t>
            </a:r>
            <a:endParaRPr sz="7000" b="1" i="0" u="none" strike="noStrike" cap="none">
              <a:solidFill>
                <a:srgbClr val="3C78D8"/>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4" name="Group 3"/>
          <p:cNvGrpSpPr/>
          <p:nvPr/>
        </p:nvGrpSpPr>
        <p:grpSpPr>
          <a:xfrm>
            <a:off x="1200379" y="42781"/>
            <a:ext cx="6743243" cy="5057938"/>
            <a:chOff x="1200379" y="42781"/>
            <a:chExt cx="6743243" cy="505793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379" y="42781"/>
              <a:ext cx="6743243" cy="5057938"/>
            </a:xfrm>
            <a:prstGeom prst="rect">
              <a:avLst/>
            </a:prstGeom>
          </p:spPr>
        </p:pic>
        <p:sp>
          <p:nvSpPr>
            <p:cNvPr id="15" name="TextBox 14"/>
            <p:cNvSpPr txBox="1"/>
            <p:nvPr/>
          </p:nvSpPr>
          <p:spPr>
            <a:xfrm>
              <a:off x="1820277" y="905696"/>
              <a:ext cx="1002391" cy="307777"/>
            </a:xfrm>
            <a:prstGeom prst="rect">
              <a:avLst/>
            </a:prstGeom>
            <a:noFill/>
          </p:spPr>
          <p:txBody>
            <a:bodyPr wrap="square" rtlCol="0">
              <a:spAutoFit/>
            </a:bodyPr>
            <a:lstStyle/>
            <a:p>
              <a:r>
                <a:rPr lang="en-IN" b="1" dirty="0"/>
                <a:t>FINLAND</a:t>
              </a:r>
            </a:p>
          </p:txBody>
        </p:sp>
        <p:sp>
          <p:nvSpPr>
            <p:cNvPr id="16" name="TextBox 15"/>
            <p:cNvSpPr txBox="1"/>
            <p:nvPr/>
          </p:nvSpPr>
          <p:spPr>
            <a:xfrm>
              <a:off x="6515986" y="2682105"/>
              <a:ext cx="859849" cy="307777"/>
            </a:xfrm>
            <a:prstGeom prst="rect">
              <a:avLst/>
            </a:prstGeom>
            <a:noFill/>
          </p:spPr>
          <p:txBody>
            <a:bodyPr wrap="square" rtlCol="0">
              <a:spAutoFit/>
            </a:bodyPr>
            <a:lstStyle/>
            <a:p>
              <a:r>
                <a:rPr lang="en-IN" b="1" dirty="0"/>
                <a:t>KENYA</a:t>
              </a:r>
            </a:p>
          </p:txBody>
        </p:sp>
        <p:cxnSp>
          <p:nvCxnSpPr>
            <p:cNvPr id="17" name="Straight Connector 16"/>
            <p:cNvCxnSpPr/>
            <p:nvPr/>
          </p:nvCxnSpPr>
          <p:spPr>
            <a:xfrm>
              <a:off x="5060424" y="3396347"/>
              <a:ext cx="398504" cy="42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00200" y="1550966"/>
              <a:ext cx="545644" cy="3730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20352" y="1246185"/>
              <a:ext cx="1446823" cy="3444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63562" y="2967189"/>
              <a:ext cx="809271" cy="4495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9"/>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3C78D8"/>
                </a:solidFill>
                <a:latin typeface="Poppins"/>
                <a:ea typeface="Poppins"/>
                <a:cs typeface="Poppins"/>
                <a:sym typeface="Poppins"/>
              </a:rPr>
              <a:t>QUESTIONS:</a:t>
            </a:r>
            <a:endParaRPr sz="1600" b="1" i="0" u="none" strike="noStrike" cap="none" dirty="0">
              <a:solidFill>
                <a:srgbClr val="3C78D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Compare the sizes of Finland and Kenya in the map on the previous slide. Do you think one country is larger than the other? If so, which one and why?</a:t>
            </a:r>
            <a:br>
              <a:rPr lang="en" sz="1600" b="0" i="0" u="none" strike="noStrike" cap="none" dirty="0">
                <a:solidFill>
                  <a:srgbClr val="000000"/>
                </a:solidFill>
                <a:latin typeface="Poppins"/>
                <a:ea typeface="Poppins"/>
                <a:cs typeface="Poppins"/>
                <a:sym typeface="Poppins"/>
              </a:rPr>
            </a:br>
            <a:br>
              <a:rPr lang="en" sz="1600" b="0" i="0" u="none" strike="noStrike" cap="none" dirty="0">
                <a:solidFill>
                  <a:srgbClr val="000000"/>
                </a:solidFill>
                <a:latin typeface="Poppins"/>
                <a:ea typeface="Poppins"/>
                <a:cs typeface="Poppins"/>
                <a:sym typeface="Poppins"/>
              </a:rPr>
            </a:br>
            <a:r>
              <a:rPr lang="en" sz="1600" b="0" i="0" u="none" strike="noStrike" cap="none" dirty="0">
                <a:solidFill>
                  <a:schemeClr val="dk1"/>
                </a:solidFill>
                <a:latin typeface="Poppins"/>
                <a:ea typeface="Poppins"/>
                <a:cs typeface="Poppins"/>
                <a:sym typeface="Poppins"/>
              </a:rPr>
              <a:t>Approximately how much larger do you think one country might be?</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3C78D8"/>
                </a:solidFill>
                <a:latin typeface="Poppins"/>
                <a:ea typeface="Poppins"/>
                <a:cs typeface="Poppins"/>
                <a:sym typeface="Poppins"/>
              </a:rPr>
              <a:t>ANSWERS (type here):  </a:t>
            </a:r>
            <a:endParaRPr sz="1600" b="0" i="0" u="none" strike="noStrike" cap="none" dirty="0">
              <a:solidFill>
                <a:srgbClr val="3C78D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a:stretch/>
        </p:blipFill>
        <p:spPr>
          <a:xfrm>
            <a:off x="710034" y="-7117"/>
            <a:ext cx="7723932" cy="5152131"/>
          </a:xfrm>
          <a:prstGeom prst="rect">
            <a:avLst/>
          </a:prstGeom>
          <a:noFill/>
          <a:ln>
            <a:noFill/>
          </a:ln>
        </p:spPr>
      </p:pic>
      <p:sp>
        <p:nvSpPr>
          <p:cNvPr id="61" name="Google Shape;61;p2"/>
          <p:cNvSpPr txBox="1"/>
          <p:nvPr/>
        </p:nvSpPr>
        <p:spPr>
          <a:xfrm>
            <a:off x="703950" y="595698"/>
            <a:ext cx="7736100" cy="21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1" i="0" u="none" strike="noStrike" cap="none" dirty="0">
              <a:solidFill>
                <a:srgbClr val="E6913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rgbClr val="E6913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4800"/>
              <a:buFont typeface="Arial"/>
              <a:buNone/>
            </a:pPr>
            <a:r>
              <a:rPr lang="en" sz="4800" b="1" i="0" u="none" strike="noStrike" cap="none" dirty="0">
                <a:solidFill>
                  <a:srgbClr val="FFFFFF"/>
                </a:solidFill>
                <a:latin typeface="Poppins"/>
                <a:ea typeface="Poppins"/>
                <a:cs typeface="Poppins"/>
                <a:sym typeface="Poppins"/>
              </a:rPr>
              <a:t>HOW DO WE SEE OUR WORLD?</a:t>
            </a:r>
            <a:r>
              <a:rPr lang="en" sz="4800" b="1" i="0" u="none" strike="noStrike" cap="none" dirty="0">
                <a:solidFill>
                  <a:srgbClr val="000000"/>
                </a:solidFill>
                <a:latin typeface="Poppins"/>
                <a:ea typeface="Poppins"/>
                <a:cs typeface="Poppins"/>
                <a:sym typeface="Poppins"/>
              </a:rPr>
              <a:t> </a:t>
            </a:r>
            <a:endParaRPr sz="4800" b="1"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39" y="0"/>
            <a:ext cx="4267181" cy="5143500"/>
          </a:xfrm>
          <a:prstGeom prst="rect">
            <a:avLst/>
          </a:prstGeom>
        </p:spPr>
      </p:pic>
      <p:sp>
        <p:nvSpPr>
          <p:cNvPr id="29" name="TextBox 28"/>
          <p:cNvSpPr txBox="1"/>
          <p:nvPr/>
        </p:nvSpPr>
        <p:spPr>
          <a:xfrm>
            <a:off x="68580" y="2063918"/>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Finland in square miles.</a:t>
            </a:r>
          </a:p>
        </p:txBody>
      </p:sp>
      <p:sp>
        <p:nvSpPr>
          <p:cNvPr id="30" name="TextBox 29"/>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FINLAND</a:t>
            </a: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58000"/>
          <a:stretch/>
        </p:blipFill>
        <p:spPr>
          <a:xfrm>
            <a:off x="5303520" y="0"/>
            <a:ext cx="384048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4" y="147066"/>
            <a:ext cx="4524227" cy="4617091"/>
          </a:xfrm>
          <a:prstGeom prst="rect">
            <a:avLst/>
          </a:prstGeom>
        </p:spPr>
      </p:pic>
      <p:sp>
        <p:nvSpPr>
          <p:cNvPr id="29" name="TextBox 28"/>
          <p:cNvSpPr txBox="1"/>
          <p:nvPr/>
        </p:nvSpPr>
        <p:spPr>
          <a:xfrm>
            <a:off x="68580" y="3496023"/>
            <a:ext cx="2278380" cy="1500411"/>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Kenya in square miles.</a:t>
            </a:r>
          </a:p>
          <a:p>
            <a:pPr algn="ctr"/>
            <a:r>
              <a:rPr lang="en-IN" sz="1050" dirty="0"/>
              <a:t>** The image represents approximate country borders due to disputed territorial claims. **</a:t>
            </a:r>
          </a:p>
        </p:txBody>
      </p:sp>
      <p:sp>
        <p:nvSpPr>
          <p:cNvPr id="30" name="TextBox 29"/>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KENYA</a:t>
            </a: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64917"/>
          <a:stretch/>
        </p:blipFill>
        <p:spPr>
          <a:xfrm>
            <a:off x="5935980" y="0"/>
            <a:ext cx="3208020" cy="5143500"/>
          </a:xfrm>
          <a:prstGeom prst="rect">
            <a:avLst/>
          </a:prstGeom>
        </p:spPr>
      </p:pic>
      <p:sp>
        <p:nvSpPr>
          <p:cNvPr id="6" name="TextBox 5">
            <a:extLst>
              <a:ext uri="{FF2B5EF4-FFF2-40B4-BE49-F238E27FC236}">
                <a16:creationId xmlns:a16="http://schemas.microsoft.com/office/drawing/2014/main" id="{0D7FCA89-6AEB-365E-A13B-743EE70AEFAC}"/>
              </a:ext>
            </a:extLst>
          </p:cNvPr>
          <p:cNvSpPr txBox="1"/>
          <p:nvPr/>
        </p:nvSpPr>
        <p:spPr>
          <a:xfrm>
            <a:off x="2444840" y="4750213"/>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2"/>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3C78D8"/>
                </a:solidFill>
                <a:latin typeface="Poppins"/>
                <a:ea typeface="Poppins"/>
                <a:cs typeface="Poppins"/>
                <a:sym typeface="Poppins"/>
              </a:rPr>
              <a:t>QUESTIONS:</a:t>
            </a:r>
            <a:endParaRPr sz="1600" b="1" i="0" u="none" strike="noStrike" cap="none" dirty="0">
              <a:solidFill>
                <a:srgbClr val="3C78D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How did you compare the sizes of Finland and Kenya? What did you learn?</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3C78D8"/>
                </a:solidFill>
                <a:latin typeface="Poppins"/>
                <a:ea typeface="Poppins"/>
                <a:cs typeface="Poppins"/>
                <a:sym typeface="Poppins"/>
              </a:rPr>
              <a:t>ANSWERS (type here):  </a:t>
            </a:r>
            <a:endParaRPr sz="1600" b="0" i="0" u="none" strike="noStrike" cap="none" dirty="0">
              <a:solidFill>
                <a:srgbClr val="3C78D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3"/>
          <p:cNvSpPr txBox="1"/>
          <p:nvPr/>
        </p:nvSpPr>
        <p:spPr>
          <a:xfrm>
            <a:off x="537900" y="932400"/>
            <a:ext cx="8068200" cy="327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 sz="4700" b="1" i="0" u="none" strike="noStrike" cap="none">
                <a:solidFill>
                  <a:srgbClr val="000000"/>
                </a:solidFill>
                <a:latin typeface="Poppins"/>
                <a:ea typeface="Poppins"/>
                <a:cs typeface="Poppins"/>
                <a:sym typeface="Poppins"/>
              </a:rPr>
              <a:t>COMPARING THE SIZES OF</a:t>
            </a:r>
            <a:r>
              <a:rPr lang="en" sz="7000" b="1" i="0" u="none" strike="noStrike" cap="none">
                <a:solidFill>
                  <a:srgbClr val="6AA84F"/>
                </a:solidFill>
                <a:latin typeface="Poppins"/>
                <a:ea typeface="Poppins"/>
                <a:cs typeface="Poppins"/>
                <a:sym typeface="Poppins"/>
              </a:rPr>
              <a:t> ICELAND &amp; ECUADOR</a:t>
            </a:r>
            <a:endParaRPr sz="7000" b="1" i="0" u="none" strike="noStrike" cap="none">
              <a:solidFill>
                <a:srgbClr val="6AA84F"/>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pSp>
        <p:nvGrpSpPr>
          <p:cNvPr id="13" name="Group 12"/>
          <p:cNvGrpSpPr/>
          <p:nvPr/>
        </p:nvGrpSpPr>
        <p:grpSpPr>
          <a:xfrm>
            <a:off x="1152754" y="0"/>
            <a:ext cx="6838493" cy="5129382"/>
            <a:chOff x="1524457" y="0"/>
            <a:chExt cx="9143086" cy="685800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7" y="0"/>
              <a:ext cx="9143086" cy="6858000"/>
            </a:xfrm>
            <a:prstGeom prst="rect">
              <a:avLst/>
            </a:prstGeom>
          </p:spPr>
        </p:pic>
        <p:sp>
          <p:nvSpPr>
            <p:cNvPr id="15" name="TextBox 14"/>
            <p:cNvSpPr txBox="1"/>
            <p:nvPr/>
          </p:nvSpPr>
          <p:spPr>
            <a:xfrm>
              <a:off x="2036408" y="2609805"/>
              <a:ext cx="1465771" cy="411499"/>
            </a:xfrm>
            <a:prstGeom prst="rect">
              <a:avLst/>
            </a:prstGeom>
            <a:noFill/>
          </p:spPr>
          <p:txBody>
            <a:bodyPr wrap="square" rtlCol="0">
              <a:spAutoFit/>
            </a:bodyPr>
            <a:lstStyle/>
            <a:p>
              <a:r>
                <a:rPr lang="en-IN" b="1" dirty="0"/>
                <a:t>ECUADOR</a:t>
              </a:r>
            </a:p>
          </p:txBody>
        </p:sp>
        <p:cxnSp>
          <p:nvCxnSpPr>
            <p:cNvPr id="16" name="Straight Connector 15"/>
            <p:cNvCxnSpPr/>
            <p:nvPr/>
          </p:nvCxnSpPr>
          <p:spPr>
            <a:xfrm>
              <a:off x="3502178" y="4333658"/>
              <a:ext cx="400548" cy="284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26575" y="2901142"/>
              <a:ext cx="660977" cy="9568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82731" y="597528"/>
              <a:ext cx="1335519" cy="411499"/>
            </a:xfrm>
            <a:prstGeom prst="rect">
              <a:avLst/>
            </a:prstGeom>
            <a:noFill/>
          </p:spPr>
          <p:txBody>
            <a:bodyPr wrap="square" rtlCol="0">
              <a:spAutoFit/>
            </a:bodyPr>
            <a:lstStyle/>
            <a:p>
              <a:r>
                <a:rPr lang="en-IN" b="1" dirty="0"/>
                <a:t>ICELAND</a:t>
              </a:r>
            </a:p>
          </p:txBody>
        </p:sp>
        <p:cxnSp>
          <p:nvCxnSpPr>
            <p:cNvPr id="19" name="Straight Connector 18"/>
            <p:cNvCxnSpPr/>
            <p:nvPr/>
          </p:nvCxnSpPr>
          <p:spPr>
            <a:xfrm flipH="1">
              <a:off x="5374079" y="2186247"/>
              <a:ext cx="336765" cy="2805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977966" y="905696"/>
              <a:ext cx="505961" cy="8780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5"/>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AA84F"/>
                </a:solidFill>
                <a:latin typeface="Poppins"/>
                <a:ea typeface="Poppins"/>
                <a:cs typeface="Poppins"/>
                <a:sym typeface="Poppins"/>
              </a:rPr>
              <a:t>QUESTIONS:</a:t>
            </a:r>
            <a:endParaRPr sz="1600" b="1"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Compare the sizes of Iceland and Ecuador in the map on the previous slide. Do you think one country is larger than the other? If so, which one and why?</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oppins"/>
                <a:ea typeface="Poppins"/>
                <a:cs typeface="Poppins"/>
                <a:sym typeface="Poppins"/>
              </a:rPr>
              <a:t>Approximately how much larger do you think one country might be?</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AA84F"/>
                </a:solidFill>
                <a:latin typeface="Poppins"/>
                <a:ea typeface="Poppins"/>
                <a:cs typeface="Poppins"/>
                <a:sym typeface="Poppins"/>
              </a:rPr>
              <a:t>ANSWERS (type here):  </a:t>
            </a:r>
            <a:endParaRPr sz="1600" b="0"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5" y="507832"/>
            <a:ext cx="5259387" cy="3810000"/>
          </a:xfrm>
          <a:prstGeom prst="rect">
            <a:avLst/>
          </a:prstGeom>
        </p:spPr>
      </p:pic>
      <p:sp>
        <p:nvSpPr>
          <p:cNvPr id="29" name="TextBox 28"/>
          <p:cNvSpPr txBox="1"/>
          <p:nvPr/>
        </p:nvSpPr>
        <p:spPr>
          <a:xfrm>
            <a:off x="68580" y="4072419"/>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Iceland in square miles.</a:t>
            </a:r>
          </a:p>
        </p:txBody>
      </p:sp>
      <p:sp>
        <p:nvSpPr>
          <p:cNvPr id="30" name="TextBox 29"/>
          <p:cNvSpPr txBox="1"/>
          <p:nvPr/>
        </p:nvSpPr>
        <p:spPr>
          <a:xfrm>
            <a:off x="68580" y="107722"/>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ICELAND</a:t>
            </a: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68106"/>
          <a:stretch/>
        </p:blipFill>
        <p:spPr>
          <a:xfrm>
            <a:off x="6227618" y="0"/>
            <a:ext cx="2916382" cy="5143500"/>
          </a:xfrm>
          <a:prstGeom prst="rect">
            <a:avLst/>
          </a:prstGeom>
        </p:spPr>
      </p:pic>
      <p:sp>
        <p:nvSpPr>
          <p:cNvPr id="6" name="TextBox 5">
            <a:extLst>
              <a:ext uri="{FF2B5EF4-FFF2-40B4-BE49-F238E27FC236}">
                <a16:creationId xmlns:a16="http://schemas.microsoft.com/office/drawing/2014/main" id="{0D7FCA89-6AEB-365E-A13B-743EE70AEFAC}"/>
              </a:ext>
            </a:extLst>
          </p:cNvPr>
          <p:cNvSpPr txBox="1"/>
          <p:nvPr/>
        </p:nvSpPr>
        <p:spPr>
          <a:xfrm>
            <a:off x="2509610" y="4462611"/>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67" y="226624"/>
            <a:ext cx="3983310" cy="452505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65758"/>
          <a:stretch/>
        </p:blipFill>
        <p:spPr>
          <a:xfrm>
            <a:off x="6012872" y="0"/>
            <a:ext cx="3131127" cy="5143500"/>
          </a:xfrm>
          <a:prstGeom prst="rect">
            <a:avLst/>
          </a:prstGeom>
        </p:spPr>
      </p:pic>
      <p:sp>
        <p:nvSpPr>
          <p:cNvPr id="30" name="Google Shape;378;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79;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80;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81;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82;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83;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 name="Google Shape;384;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37" name="Google Shape;385;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38" name="Google Shape;386;p28"/>
          <p:cNvSpPr/>
          <p:nvPr/>
        </p:nvSpPr>
        <p:spPr>
          <a:xfrm>
            <a:off x="66190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87;p28"/>
          <p:cNvSpPr/>
          <p:nvPr/>
        </p:nvSpPr>
        <p:spPr>
          <a:xfrm>
            <a:off x="66202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388;p28"/>
          <p:cNvSpPr/>
          <p:nvPr/>
        </p:nvSpPr>
        <p:spPr>
          <a:xfrm>
            <a:off x="66202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389;p28"/>
          <p:cNvSpPr/>
          <p:nvPr/>
        </p:nvSpPr>
        <p:spPr>
          <a:xfrm>
            <a:off x="83480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390;p28"/>
          <p:cNvSpPr/>
          <p:nvPr/>
        </p:nvSpPr>
        <p:spPr>
          <a:xfrm>
            <a:off x="83297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391;p28"/>
          <p:cNvSpPr/>
          <p:nvPr/>
        </p:nvSpPr>
        <p:spPr>
          <a:xfrm>
            <a:off x="82624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 name="Google Shape;392;p28"/>
          <p:cNvCxnSpPr/>
          <p:nvPr/>
        </p:nvCxnSpPr>
        <p:spPr>
          <a:xfrm>
            <a:off x="66202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45" name="Google Shape;393;p28"/>
          <p:cNvCxnSpPr/>
          <p:nvPr/>
        </p:nvCxnSpPr>
        <p:spPr>
          <a:xfrm>
            <a:off x="83386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46" name="Google Shape;394;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395;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396;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397;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398;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399;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 name="Google Shape;400;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53" name="Google Shape;401;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54" name="Google Shape;402;p28"/>
          <p:cNvSpPr/>
          <p:nvPr/>
        </p:nvSpPr>
        <p:spPr>
          <a:xfrm>
            <a:off x="66202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403;p28"/>
          <p:cNvSpPr/>
          <p:nvPr/>
        </p:nvSpPr>
        <p:spPr>
          <a:xfrm>
            <a:off x="66214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404;p28"/>
          <p:cNvSpPr/>
          <p:nvPr/>
        </p:nvSpPr>
        <p:spPr>
          <a:xfrm>
            <a:off x="66214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405;p28"/>
          <p:cNvSpPr/>
          <p:nvPr/>
        </p:nvSpPr>
        <p:spPr>
          <a:xfrm>
            <a:off x="83492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406;p28"/>
          <p:cNvSpPr/>
          <p:nvPr/>
        </p:nvSpPr>
        <p:spPr>
          <a:xfrm>
            <a:off x="83309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407;p28"/>
          <p:cNvSpPr/>
          <p:nvPr/>
        </p:nvSpPr>
        <p:spPr>
          <a:xfrm>
            <a:off x="82636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 name="Google Shape;408;p28"/>
          <p:cNvCxnSpPr/>
          <p:nvPr/>
        </p:nvCxnSpPr>
        <p:spPr>
          <a:xfrm>
            <a:off x="66214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61" name="Google Shape;409;p28"/>
          <p:cNvCxnSpPr/>
          <p:nvPr/>
        </p:nvCxnSpPr>
        <p:spPr>
          <a:xfrm>
            <a:off x="83398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62" name="Google Shape;410;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411;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412;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413;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414;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415;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 name="Google Shape;416;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69" name="Google Shape;417;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70" name="Google Shape;418;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419;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420;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421;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422;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423;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 name="Google Shape;424;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77" name="Google Shape;425;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78" name="TextBox 77"/>
          <p:cNvSpPr txBox="1"/>
          <p:nvPr/>
        </p:nvSpPr>
        <p:spPr>
          <a:xfrm>
            <a:off x="38257" y="3659093"/>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Ecuador in square miles.</a:t>
            </a:r>
          </a:p>
        </p:txBody>
      </p:sp>
      <p:sp>
        <p:nvSpPr>
          <p:cNvPr id="79" name="TextBox 78"/>
          <p:cNvSpPr txBox="1"/>
          <p:nvPr/>
        </p:nvSpPr>
        <p:spPr>
          <a:xfrm>
            <a:off x="137853" y="113151"/>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ECUADOR</a:t>
            </a:r>
          </a:p>
        </p:txBody>
      </p:sp>
      <p:sp>
        <p:nvSpPr>
          <p:cNvPr id="80" name="TextBox 79">
            <a:extLst>
              <a:ext uri="{FF2B5EF4-FFF2-40B4-BE49-F238E27FC236}">
                <a16:creationId xmlns:a16="http://schemas.microsoft.com/office/drawing/2014/main" id="{0D7FCA89-6AEB-365E-A13B-743EE70AEFAC}"/>
              </a:ext>
            </a:extLst>
          </p:cNvPr>
          <p:cNvSpPr txBox="1"/>
          <p:nvPr/>
        </p:nvSpPr>
        <p:spPr>
          <a:xfrm>
            <a:off x="1760862" y="4751682"/>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AA84F"/>
                </a:solidFill>
                <a:latin typeface="Poppins"/>
                <a:ea typeface="Poppins"/>
                <a:cs typeface="Poppins"/>
                <a:sym typeface="Poppins"/>
              </a:rPr>
              <a:t>QUESTIONS:</a:t>
            </a:r>
            <a:endParaRPr sz="1600" b="1"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How did you compare the sizes of Iceland and Ecuador? What did you learn?</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AA84F"/>
                </a:solidFill>
                <a:latin typeface="Poppins"/>
                <a:ea typeface="Poppins"/>
                <a:cs typeface="Poppins"/>
                <a:sym typeface="Poppins"/>
              </a:rPr>
              <a:t>ANSWERS (type here):  </a:t>
            </a:r>
            <a:endParaRPr sz="1600" b="0"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9"/>
          <p:cNvSpPr txBox="1"/>
          <p:nvPr/>
        </p:nvSpPr>
        <p:spPr>
          <a:xfrm>
            <a:off x="537900" y="932400"/>
            <a:ext cx="8068200" cy="327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 sz="4700" b="1" i="0" u="none" strike="noStrike" cap="none">
                <a:solidFill>
                  <a:srgbClr val="000000"/>
                </a:solidFill>
                <a:latin typeface="Poppins"/>
                <a:ea typeface="Poppins"/>
                <a:cs typeface="Poppins"/>
                <a:sym typeface="Poppins"/>
              </a:rPr>
              <a:t>COMPARING THE SIZES OF</a:t>
            </a:r>
            <a:r>
              <a:rPr lang="en" sz="7000" b="1" i="0" u="none" strike="noStrike" cap="none">
                <a:solidFill>
                  <a:srgbClr val="6AA84F"/>
                </a:solidFill>
                <a:latin typeface="Poppins"/>
                <a:ea typeface="Poppins"/>
                <a:cs typeface="Poppins"/>
                <a:sym typeface="Poppins"/>
              </a:rPr>
              <a:t> </a:t>
            </a:r>
            <a:r>
              <a:rPr lang="en" sz="7000" b="1" i="0" u="none" strike="noStrike" cap="none">
                <a:solidFill>
                  <a:srgbClr val="674EA7"/>
                </a:solidFill>
                <a:latin typeface="Poppins"/>
                <a:ea typeface="Poppins"/>
                <a:cs typeface="Poppins"/>
                <a:sym typeface="Poppins"/>
              </a:rPr>
              <a:t>INDIA &amp; GREENLAND</a:t>
            </a:r>
            <a:endParaRPr sz="7000" b="1" i="0" u="none" strike="noStrike" cap="none">
              <a:solidFill>
                <a:srgbClr val="674EA7"/>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p:nvPr/>
        </p:nvSpPr>
        <p:spPr>
          <a:xfrm>
            <a:off x="268950" y="1833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0000"/>
                </a:solidFill>
                <a:latin typeface="Poppins"/>
                <a:ea typeface="Poppins"/>
                <a:cs typeface="Poppins"/>
                <a:sym typeface="Poppins"/>
              </a:rPr>
              <a:t>Get a mental picture of the Earth in your mind . . . </a:t>
            </a:r>
            <a:endParaRPr sz="4000" b="1" i="0" u="none" strike="noStrike" cap="none" dirty="0">
              <a:solidFill>
                <a:srgbClr val="000000"/>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13" name="Group 12"/>
          <p:cNvGrpSpPr/>
          <p:nvPr/>
        </p:nvGrpSpPr>
        <p:grpSpPr>
          <a:xfrm>
            <a:off x="1124379" y="1"/>
            <a:ext cx="6857315" cy="5143500"/>
            <a:chOff x="1969357" y="166255"/>
            <a:chExt cx="9143086" cy="685800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357" y="166255"/>
              <a:ext cx="9143086" cy="6858000"/>
            </a:xfrm>
            <a:prstGeom prst="rect">
              <a:avLst/>
            </a:prstGeom>
          </p:spPr>
        </p:pic>
        <p:sp>
          <p:nvSpPr>
            <p:cNvPr id="15" name="TextBox 14"/>
            <p:cNvSpPr txBox="1"/>
            <p:nvPr/>
          </p:nvSpPr>
          <p:spPr>
            <a:xfrm>
              <a:off x="1969357" y="1139524"/>
              <a:ext cx="1875477" cy="410369"/>
            </a:xfrm>
            <a:prstGeom prst="rect">
              <a:avLst/>
            </a:prstGeom>
            <a:noFill/>
          </p:spPr>
          <p:txBody>
            <a:bodyPr wrap="square" rtlCol="0">
              <a:spAutoFit/>
            </a:bodyPr>
            <a:lstStyle/>
            <a:p>
              <a:r>
                <a:rPr lang="en-IN" b="1" dirty="0"/>
                <a:t>GREENLAND</a:t>
              </a:r>
            </a:p>
          </p:txBody>
        </p:sp>
        <p:cxnSp>
          <p:nvCxnSpPr>
            <p:cNvPr id="16" name="Straight Connector 15"/>
            <p:cNvCxnSpPr/>
            <p:nvPr/>
          </p:nvCxnSpPr>
          <p:spPr>
            <a:xfrm flipV="1">
              <a:off x="4779818" y="2067784"/>
              <a:ext cx="353192" cy="317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2"/>
            </p:cNvCxnSpPr>
            <p:nvPr/>
          </p:nvCxnSpPr>
          <p:spPr>
            <a:xfrm>
              <a:off x="2907096" y="1549894"/>
              <a:ext cx="793433" cy="1851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31771" y="975377"/>
              <a:ext cx="1116338" cy="369332"/>
            </a:xfrm>
            <a:prstGeom prst="rect">
              <a:avLst/>
            </a:prstGeom>
            <a:noFill/>
          </p:spPr>
          <p:txBody>
            <a:bodyPr wrap="square" rtlCol="0">
              <a:spAutoFit/>
            </a:bodyPr>
            <a:lstStyle/>
            <a:p>
              <a:r>
                <a:rPr lang="en-IN" b="1" dirty="0"/>
                <a:t>INDIA</a:t>
              </a:r>
            </a:p>
          </p:txBody>
        </p:sp>
        <p:cxnSp>
          <p:nvCxnSpPr>
            <p:cNvPr id="19" name="Straight Connector 18"/>
            <p:cNvCxnSpPr/>
            <p:nvPr/>
          </p:nvCxnSpPr>
          <p:spPr>
            <a:xfrm flipH="1">
              <a:off x="8175469" y="3657600"/>
              <a:ext cx="552895" cy="488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9061988" y="1344709"/>
              <a:ext cx="896659" cy="1321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1"/>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74EA7"/>
                </a:solidFill>
                <a:latin typeface="Poppins"/>
                <a:ea typeface="Poppins"/>
                <a:cs typeface="Poppins"/>
                <a:sym typeface="Poppins"/>
              </a:rPr>
              <a:t>QUESTIONS:</a:t>
            </a:r>
            <a:endParaRPr sz="1600" b="1" i="0" u="none" strike="noStrike" cap="none" dirty="0">
              <a:solidFill>
                <a:srgbClr val="674EA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Compare the sizes of India and Greenland in the map on the previous slide. Do you think one country is larger than the other? If so, which one and why?</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oppins"/>
                <a:ea typeface="Poppins"/>
                <a:cs typeface="Poppins"/>
                <a:sym typeface="Poppins"/>
              </a:rPr>
              <a:t>Approximately how much larger do you think one country might be?</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74EA7"/>
                </a:solidFill>
                <a:latin typeface="Poppins"/>
                <a:ea typeface="Poppins"/>
                <a:cs typeface="Poppins"/>
                <a:sym typeface="Poppins"/>
              </a:rPr>
              <a:t>ANSWERS (type here):  </a:t>
            </a:r>
            <a:endParaRPr sz="1600" b="0" i="0" u="none" strike="noStrike" cap="none" dirty="0">
              <a:solidFill>
                <a:srgbClr val="674EA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63561"/>
          <a:stretch/>
        </p:blipFill>
        <p:spPr>
          <a:xfrm>
            <a:off x="5811982" y="0"/>
            <a:ext cx="3332018" cy="5143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88" y="0"/>
            <a:ext cx="5609858" cy="5143500"/>
          </a:xfrm>
          <a:prstGeom prst="rect">
            <a:avLst/>
          </a:prstGeom>
        </p:spPr>
      </p:pic>
      <p:sp>
        <p:nvSpPr>
          <p:cNvPr id="30" name="Google Shape;448;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49;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450;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451;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452;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453;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 name="Google Shape;454;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37" name="Google Shape;455;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38" name="Google Shape;456;p33"/>
          <p:cNvSpPr/>
          <p:nvPr/>
        </p:nvSpPr>
        <p:spPr>
          <a:xfrm>
            <a:off x="658222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457;p33"/>
          <p:cNvSpPr/>
          <p:nvPr/>
        </p:nvSpPr>
        <p:spPr>
          <a:xfrm>
            <a:off x="647707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58;p33"/>
          <p:cNvSpPr/>
          <p:nvPr/>
        </p:nvSpPr>
        <p:spPr>
          <a:xfrm>
            <a:off x="647242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59;p33"/>
          <p:cNvSpPr/>
          <p:nvPr/>
        </p:nvSpPr>
        <p:spPr>
          <a:xfrm>
            <a:off x="826590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60;p33"/>
          <p:cNvSpPr/>
          <p:nvPr/>
        </p:nvSpPr>
        <p:spPr>
          <a:xfrm>
            <a:off x="833317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61;p33"/>
          <p:cNvSpPr/>
          <p:nvPr/>
        </p:nvSpPr>
        <p:spPr>
          <a:xfrm>
            <a:off x="826590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 name="Google Shape;462;p33"/>
          <p:cNvCxnSpPr/>
          <p:nvPr/>
        </p:nvCxnSpPr>
        <p:spPr>
          <a:xfrm>
            <a:off x="647707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5" name="Google Shape;463;p33"/>
          <p:cNvCxnSpPr/>
          <p:nvPr/>
        </p:nvCxnSpPr>
        <p:spPr>
          <a:xfrm>
            <a:off x="826590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6" name="Google Shape;464;p33"/>
          <p:cNvSpPr/>
          <p:nvPr/>
        </p:nvSpPr>
        <p:spPr>
          <a:xfrm>
            <a:off x="65868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65;p33"/>
          <p:cNvSpPr/>
          <p:nvPr/>
        </p:nvSpPr>
        <p:spPr>
          <a:xfrm>
            <a:off x="64817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66;p33"/>
          <p:cNvSpPr/>
          <p:nvPr/>
        </p:nvSpPr>
        <p:spPr>
          <a:xfrm>
            <a:off x="64770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67;p33"/>
          <p:cNvSpPr/>
          <p:nvPr/>
        </p:nvSpPr>
        <p:spPr>
          <a:xfrm>
            <a:off x="82705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468;p33"/>
          <p:cNvSpPr/>
          <p:nvPr/>
        </p:nvSpPr>
        <p:spPr>
          <a:xfrm>
            <a:off x="83378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469;p33"/>
          <p:cNvSpPr/>
          <p:nvPr/>
        </p:nvSpPr>
        <p:spPr>
          <a:xfrm>
            <a:off x="82705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 name="Google Shape;470;p33"/>
          <p:cNvCxnSpPr/>
          <p:nvPr/>
        </p:nvCxnSpPr>
        <p:spPr>
          <a:xfrm>
            <a:off x="64817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53" name="Google Shape;471;p33"/>
          <p:cNvCxnSpPr/>
          <p:nvPr/>
        </p:nvCxnSpPr>
        <p:spPr>
          <a:xfrm>
            <a:off x="82705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54" name="Google Shape;472;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473;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474;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475;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476;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477;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 name="Google Shape;478;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61" name="Google Shape;479;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62" name="Google Shape;480;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481;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482;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483;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484;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485;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 name="Google Shape;486;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69" name="Google Shape;487;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70" name="Google Shape;488;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489;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490;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491;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492;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493;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 name="Google Shape;494;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77" name="Google Shape;495;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78" name="TextBox 77"/>
          <p:cNvSpPr txBox="1"/>
          <p:nvPr/>
        </p:nvSpPr>
        <p:spPr>
          <a:xfrm>
            <a:off x="3047880" y="3179119"/>
            <a:ext cx="2278380" cy="1500411"/>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India in square miles.</a:t>
            </a:r>
          </a:p>
          <a:p>
            <a:pPr algn="ctr"/>
            <a:r>
              <a:rPr lang="en-IN" sz="1050" dirty="0"/>
              <a:t>**The image represents approximate country borders due to disputed territorial claims.**</a:t>
            </a:r>
          </a:p>
        </p:txBody>
      </p:sp>
      <p:sp>
        <p:nvSpPr>
          <p:cNvPr id="79" name="TextBox 78"/>
          <p:cNvSpPr txBox="1"/>
          <p:nvPr/>
        </p:nvSpPr>
        <p:spPr>
          <a:xfrm>
            <a:off x="68580" y="107722"/>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INDIA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61894"/>
          <a:stretch/>
        </p:blipFill>
        <p:spPr>
          <a:xfrm>
            <a:off x="5659582" y="0"/>
            <a:ext cx="3484418" cy="51435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82" y="248371"/>
            <a:ext cx="3700940" cy="4355350"/>
          </a:xfrm>
          <a:prstGeom prst="rect">
            <a:avLst/>
          </a:prstGeom>
        </p:spPr>
      </p:pic>
      <p:sp>
        <p:nvSpPr>
          <p:cNvPr id="30" name="Google Shape;500;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501;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502;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503;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504;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505;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 name="Google Shape;506;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37" name="Google Shape;507;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38" name="Google Shape;508;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509;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10;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511;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512;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513;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 name="Google Shape;514;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45" name="Google Shape;515;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46" name="Google Shape;516;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517;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518;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519;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20;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21;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 name="Google Shape;522;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3" name="Google Shape;523;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4" name="Google Shape;524;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25;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26;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27;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28;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29;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 name="Google Shape;530;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61" name="Google Shape;531;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62" name="Google Shape;532;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533;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534;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535;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536;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537;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 name="Google Shape;538;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69" name="Google Shape;539;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70" name="Google Shape;540;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541;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542;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543;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544;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545;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6" name="Google Shape;546;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77" name="Google Shape;547;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78" name="Google Shape;548;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549;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550;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551;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552;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553;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4" name="Google Shape;554;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85" name="Google Shape;555;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86" name="TextBox 85"/>
          <p:cNvSpPr txBox="1"/>
          <p:nvPr/>
        </p:nvSpPr>
        <p:spPr>
          <a:xfrm>
            <a:off x="89362" y="356035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Greenland in square miles.</a:t>
            </a:r>
          </a:p>
        </p:txBody>
      </p:sp>
      <p:sp>
        <p:nvSpPr>
          <p:cNvPr id="87" name="TextBox 86"/>
          <p:cNvSpPr txBox="1"/>
          <p:nvPr/>
        </p:nvSpPr>
        <p:spPr>
          <a:xfrm>
            <a:off x="158634" y="417237"/>
            <a:ext cx="1891838"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GREENLAND</a:t>
            </a:r>
          </a:p>
        </p:txBody>
      </p:sp>
      <p:sp>
        <p:nvSpPr>
          <p:cNvPr id="88" name="TextBox 87">
            <a:extLst>
              <a:ext uri="{FF2B5EF4-FFF2-40B4-BE49-F238E27FC236}">
                <a16:creationId xmlns:a16="http://schemas.microsoft.com/office/drawing/2014/main" id="{0D7FCA89-6AEB-365E-A13B-743EE70AEFAC}"/>
              </a:ext>
            </a:extLst>
          </p:cNvPr>
          <p:cNvSpPr txBox="1"/>
          <p:nvPr/>
        </p:nvSpPr>
        <p:spPr>
          <a:xfrm>
            <a:off x="1820497" y="4649476"/>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4"/>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74EA7"/>
                </a:solidFill>
                <a:latin typeface="Poppins"/>
                <a:ea typeface="Poppins"/>
                <a:cs typeface="Poppins"/>
                <a:sym typeface="Poppins"/>
              </a:rPr>
              <a:t>QUESTIONS:</a:t>
            </a:r>
            <a:endParaRPr sz="1600" b="1" i="0" u="none" strike="noStrike" cap="none" dirty="0">
              <a:solidFill>
                <a:srgbClr val="674EA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How did you compare the sizes of India and Greenland? What did you learn?</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674EA7"/>
                </a:solidFill>
                <a:latin typeface="Poppins"/>
                <a:ea typeface="Poppins"/>
                <a:cs typeface="Poppins"/>
                <a:sym typeface="Poppins"/>
              </a:rPr>
              <a:t>ANSWERS (type here):  </a:t>
            </a:r>
            <a:endParaRPr sz="1600" b="0" i="0" u="none" strike="noStrike" cap="none" dirty="0">
              <a:solidFill>
                <a:srgbClr val="674EA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5"/>
          <p:cNvSpPr txBox="1"/>
          <p:nvPr/>
        </p:nvSpPr>
        <p:spPr>
          <a:xfrm>
            <a:off x="537900" y="932400"/>
            <a:ext cx="8068200" cy="327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 sz="4700" b="1" i="0" u="none" strike="noStrike" cap="none">
                <a:solidFill>
                  <a:srgbClr val="000000"/>
                </a:solidFill>
                <a:latin typeface="Poppins"/>
                <a:ea typeface="Poppins"/>
                <a:cs typeface="Poppins"/>
                <a:sym typeface="Poppins"/>
              </a:rPr>
              <a:t>COMPARING THE SIZES OF</a:t>
            </a:r>
            <a:r>
              <a:rPr lang="en" sz="7000" b="1" i="0" u="none" strike="noStrike" cap="none">
                <a:solidFill>
                  <a:srgbClr val="6AA84F"/>
                </a:solidFill>
                <a:latin typeface="Poppins"/>
                <a:ea typeface="Poppins"/>
                <a:cs typeface="Poppins"/>
                <a:sym typeface="Poppins"/>
              </a:rPr>
              <a:t> </a:t>
            </a:r>
            <a:r>
              <a:rPr lang="en" sz="7000" b="1" i="0" u="none" strike="noStrike" cap="none">
                <a:solidFill>
                  <a:srgbClr val="45818E"/>
                </a:solidFill>
                <a:latin typeface="Poppins"/>
                <a:ea typeface="Poppins"/>
                <a:cs typeface="Poppins"/>
                <a:sym typeface="Poppins"/>
              </a:rPr>
              <a:t>OMAN &amp; </a:t>
            </a:r>
            <a:br>
              <a:rPr lang="en" sz="7000" b="1" i="0" u="none" strike="noStrike" cap="none">
                <a:solidFill>
                  <a:srgbClr val="45818E"/>
                </a:solidFill>
                <a:latin typeface="Poppins"/>
                <a:ea typeface="Poppins"/>
                <a:cs typeface="Poppins"/>
                <a:sym typeface="Poppins"/>
              </a:rPr>
            </a:br>
            <a:r>
              <a:rPr lang="en" sz="7000" b="1" i="0" u="none" strike="noStrike" cap="none">
                <a:solidFill>
                  <a:srgbClr val="45818E"/>
                </a:solidFill>
                <a:latin typeface="Poppins"/>
                <a:ea typeface="Poppins"/>
                <a:cs typeface="Poppins"/>
                <a:sym typeface="Poppins"/>
              </a:rPr>
              <a:t>POLAND</a:t>
            </a:r>
            <a:endParaRPr sz="7000" b="1" i="0" u="none" strike="noStrike" cap="none">
              <a:solidFill>
                <a:srgbClr val="45818E"/>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13" name="Group 12"/>
          <p:cNvGrpSpPr/>
          <p:nvPr/>
        </p:nvGrpSpPr>
        <p:grpSpPr>
          <a:xfrm>
            <a:off x="1143343" y="0"/>
            <a:ext cx="6857314" cy="5143500"/>
            <a:chOff x="1524457" y="0"/>
            <a:chExt cx="9143086" cy="685800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7" y="0"/>
              <a:ext cx="9143086" cy="6858000"/>
            </a:xfrm>
            <a:prstGeom prst="rect">
              <a:avLst/>
            </a:prstGeom>
          </p:spPr>
        </p:pic>
        <p:sp>
          <p:nvSpPr>
            <p:cNvPr id="15" name="TextBox 14"/>
            <p:cNvSpPr txBox="1"/>
            <p:nvPr/>
          </p:nvSpPr>
          <p:spPr>
            <a:xfrm>
              <a:off x="3894488" y="692237"/>
              <a:ext cx="1773408" cy="533480"/>
            </a:xfrm>
            <a:prstGeom prst="rect">
              <a:avLst/>
            </a:prstGeom>
            <a:noFill/>
          </p:spPr>
          <p:txBody>
            <a:bodyPr wrap="square" rtlCol="0">
              <a:spAutoFit/>
            </a:bodyPr>
            <a:lstStyle/>
            <a:p>
              <a:r>
                <a:rPr lang="en-IN" sz="2000" b="1" dirty="0"/>
                <a:t>POLAND</a:t>
              </a:r>
            </a:p>
          </p:txBody>
        </p:sp>
        <p:cxnSp>
          <p:nvCxnSpPr>
            <p:cNvPr id="16" name="Straight Connector 15"/>
            <p:cNvCxnSpPr/>
            <p:nvPr/>
          </p:nvCxnSpPr>
          <p:spPr>
            <a:xfrm>
              <a:off x="5328458" y="2665781"/>
              <a:ext cx="972589" cy="39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96691" y="1113905"/>
              <a:ext cx="708675" cy="1008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719472" y="1186053"/>
              <a:ext cx="1298752" cy="533480"/>
            </a:xfrm>
            <a:prstGeom prst="rect">
              <a:avLst/>
            </a:prstGeom>
            <a:noFill/>
          </p:spPr>
          <p:txBody>
            <a:bodyPr wrap="square" rtlCol="0">
              <a:spAutoFit/>
            </a:bodyPr>
            <a:lstStyle/>
            <a:p>
              <a:r>
                <a:rPr lang="en-IN" sz="2000" b="1" dirty="0"/>
                <a:t>OMAN</a:t>
              </a:r>
            </a:p>
          </p:txBody>
        </p:sp>
        <p:cxnSp>
          <p:nvCxnSpPr>
            <p:cNvPr id="19" name="Straight Connector 18"/>
            <p:cNvCxnSpPr/>
            <p:nvPr/>
          </p:nvCxnSpPr>
          <p:spPr>
            <a:xfrm flipH="1">
              <a:off x="7219506" y="3429000"/>
              <a:ext cx="636021" cy="600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189151" y="1618158"/>
              <a:ext cx="896659" cy="1321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7"/>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Poppins"/>
                <a:ea typeface="Poppins"/>
                <a:cs typeface="Poppins"/>
                <a:sym typeface="Poppins"/>
              </a:rPr>
              <a:t>QUESTIONS:</a:t>
            </a:r>
            <a:endParaRPr sz="1600" b="1" i="0" u="none" strike="noStrike" cap="none" dirty="0">
              <a:solidFill>
                <a:srgbClr val="45818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Compare the sizes of Oman and Poland in the map on the previous slide. Do you think one country is larger than the other? If so, which one and why?</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chemeClr val="dk1"/>
                </a:solidFill>
                <a:latin typeface="Poppins"/>
                <a:ea typeface="Poppins"/>
                <a:cs typeface="Poppins"/>
                <a:sym typeface="Poppins"/>
              </a:rPr>
              <a:t>Approximately how much larger do you think one country might be?</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Poppins"/>
                <a:ea typeface="Poppins"/>
                <a:cs typeface="Poppins"/>
                <a:sym typeface="Poppins"/>
              </a:rPr>
              <a:t>ANSWERS (type here):  </a:t>
            </a:r>
            <a:endParaRPr sz="1600" b="0" i="0" u="none" strike="noStrike" cap="none" dirty="0">
              <a:solidFill>
                <a:srgbClr val="45818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87" y="43434"/>
            <a:ext cx="5047488" cy="5056632"/>
          </a:xfrm>
          <a:prstGeom prst="rect">
            <a:avLst/>
          </a:prstGeom>
        </p:spPr>
      </p:pic>
      <p:sp>
        <p:nvSpPr>
          <p:cNvPr id="29" name="Google Shape;578;p39"/>
          <p:cNvSpPr/>
          <p:nvPr/>
        </p:nvSpPr>
        <p:spPr>
          <a:xfrm>
            <a:off x="6472425" y="2367875"/>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579;p39"/>
          <p:cNvSpPr/>
          <p:nvPr/>
        </p:nvSpPr>
        <p:spPr>
          <a:xfrm>
            <a:off x="6467775" y="3788950"/>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580;p39"/>
          <p:cNvSpPr/>
          <p:nvPr/>
        </p:nvSpPr>
        <p:spPr>
          <a:xfrm>
            <a:off x="8261250" y="788150"/>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581;p39"/>
          <p:cNvSpPr/>
          <p:nvPr/>
        </p:nvSpPr>
        <p:spPr>
          <a:xfrm>
            <a:off x="8328525" y="2668700"/>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582;p39"/>
          <p:cNvSpPr/>
          <p:nvPr/>
        </p:nvSpPr>
        <p:spPr>
          <a:xfrm>
            <a:off x="8261250" y="3741100"/>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 name="Google Shape;583;p39"/>
          <p:cNvCxnSpPr/>
          <p:nvPr/>
        </p:nvCxnSpPr>
        <p:spPr>
          <a:xfrm>
            <a:off x="6472425" y="1789788"/>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35" name="Google Shape;584;p39"/>
          <p:cNvCxnSpPr/>
          <p:nvPr/>
        </p:nvCxnSpPr>
        <p:spPr>
          <a:xfrm>
            <a:off x="8261250" y="1797813"/>
            <a:ext cx="375000" cy="18600"/>
          </a:xfrm>
          <a:prstGeom prst="straightConnector1">
            <a:avLst/>
          </a:prstGeom>
          <a:noFill/>
          <a:ln w="28575" cap="flat" cmpd="sng">
            <a:solidFill>
              <a:srgbClr val="595959"/>
            </a:solidFill>
            <a:prstDash val="solid"/>
            <a:round/>
            <a:headEnd type="none" w="sm" len="sm"/>
            <a:tailEnd type="none" w="sm" len="sm"/>
          </a:ln>
        </p:spPr>
      </p:cxnSp>
      <p:sp>
        <p:nvSpPr>
          <p:cNvPr id="36" name="Google Shape;585;p39"/>
          <p:cNvSpPr/>
          <p:nvPr/>
        </p:nvSpPr>
        <p:spPr>
          <a:xfrm>
            <a:off x="6473325" y="600800"/>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586;p39"/>
          <p:cNvSpPr/>
          <p:nvPr/>
        </p:nvSpPr>
        <p:spPr>
          <a:xfrm>
            <a:off x="64779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587;p39"/>
          <p:cNvSpPr/>
          <p:nvPr/>
        </p:nvSpPr>
        <p:spPr>
          <a:xfrm>
            <a:off x="64733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588;p39"/>
          <p:cNvSpPr/>
          <p:nvPr/>
        </p:nvSpPr>
        <p:spPr>
          <a:xfrm>
            <a:off x="82668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589;p39"/>
          <p:cNvSpPr/>
          <p:nvPr/>
        </p:nvSpPr>
        <p:spPr>
          <a:xfrm>
            <a:off x="83340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590;p39"/>
          <p:cNvSpPr/>
          <p:nvPr/>
        </p:nvSpPr>
        <p:spPr>
          <a:xfrm>
            <a:off x="82668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 name="Google Shape;591;p39"/>
          <p:cNvCxnSpPr/>
          <p:nvPr/>
        </p:nvCxnSpPr>
        <p:spPr>
          <a:xfrm>
            <a:off x="64779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43" name="Google Shape;592;p39"/>
          <p:cNvCxnSpPr/>
          <p:nvPr/>
        </p:nvCxnSpPr>
        <p:spPr>
          <a:xfrm>
            <a:off x="82668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44" name="Google Shape;593;p39"/>
          <p:cNvSpPr/>
          <p:nvPr/>
        </p:nvSpPr>
        <p:spPr>
          <a:xfrm>
            <a:off x="64788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594;p39"/>
          <p:cNvSpPr/>
          <p:nvPr/>
        </p:nvSpPr>
        <p:spPr>
          <a:xfrm>
            <a:off x="64835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595;p39"/>
          <p:cNvSpPr/>
          <p:nvPr/>
        </p:nvSpPr>
        <p:spPr>
          <a:xfrm>
            <a:off x="64788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596;p39"/>
          <p:cNvSpPr/>
          <p:nvPr/>
        </p:nvSpPr>
        <p:spPr>
          <a:xfrm>
            <a:off x="82723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597;p39"/>
          <p:cNvSpPr/>
          <p:nvPr/>
        </p:nvSpPr>
        <p:spPr>
          <a:xfrm>
            <a:off x="83396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598;p39"/>
          <p:cNvSpPr/>
          <p:nvPr/>
        </p:nvSpPr>
        <p:spPr>
          <a:xfrm>
            <a:off x="82723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 name="Google Shape;599;p39"/>
          <p:cNvCxnSpPr/>
          <p:nvPr/>
        </p:nvCxnSpPr>
        <p:spPr>
          <a:xfrm>
            <a:off x="64835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51" name="Google Shape;600;p39"/>
          <p:cNvCxnSpPr/>
          <p:nvPr/>
        </p:nvCxnSpPr>
        <p:spPr>
          <a:xfrm>
            <a:off x="82723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52" name="Google Shape;601;p39"/>
          <p:cNvSpPr/>
          <p:nvPr/>
        </p:nvSpPr>
        <p:spPr>
          <a:xfrm>
            <a:off x="64844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602;p39"/>
          <p:cNvSpPr/>
          <p:nvPr/>
        </p:nvSpPr>
        <p:spPr>
          <a:xfrm>
            <a:off x="64724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603;p39"/>
          <p:cNvSpPr/>
          <p:nvPr/>
        </p:nvSpPr>
        <p:spPr>
          <a:xfrm>
            <a:off x="64677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604;p39"/>
          <p:cNvSpPr/>
          <p:nvPr/>
        </p:nvSpPr>
        <p:spPr>
          <a:xfrm>
            <a:off x="82612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605;p39"/>
          <p:cNvSpPr/>
          <p:nvPr/>
        </p:nvSpPr>
        <p:spPr>
          <a:xfrm>
            <a:off x="83285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606;p39"/>
          <p:cNvSpPr/>
          <p:nvPr/>
        </p:nvSpPr>
        <p:spPr>
          <a:xfrm>
            <a:off x="82612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 name="Google Shape;607;p39"/>
          <p:cNvCxnSpPr/>
          <p:nvPr/>
        </p:nvCxnSpPr>
        <p:spPr>
          <a:xfrm>
            <a:off x="64724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59" name="Google Shape;608;p39"/>
          <p:cNvCxnSpPr/>
          <p:nvPr/>
        </p:nvCxnSpPr>
        <p:spPr>
          <a:xfrm>
            <a:off x="82612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0" name="Google Shape;609;p39"/>
          <p:cNvSpPr/>
          <p:nvPr/>
        </p:nvSpPr>
        <p:spPr>
          <a:xfrm>
            <a:off x="64733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0;p39"/>
          <p:cNvSpPr/>
          <p:nvPr/>
        </p:nvSpPr>
        <p:spPr>
          <a:xfrm>
            <a:off x="64724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11;p39"/>
          <p:cNvSpPr/>
          <p:nvPr/>
        </p:nvSpPr>
        <p:spPr>
          <a:xfrm>
            <a:off x="64677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12;p39"/>
          <p:cNvSpPr/>
          <p:nvPr/>
        </p:nvSpPr>
        <p:spPr>
          <a:xfrm>
            <a:off x="82612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13;p39"/>
          <p:cNvSpPr/>
          <p:nvPr/>
        </p:nvSpPr>
        <p:spPr>
          <a:xfrm>
            <a:off x="83285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14;p39"/>
          <p:cNvSpPr/>
          <p:nvPr/>
        </p:nvSpPr>
        <p:spPr>
          <a:xfrm>
            <a:off x="82612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 name="Google Shape;615;p39"/>
          <p:cNvCxnSpPr/>
          <p:nvPr/>
        </p:nvCxnSpPr>
        <p:spPr>
          <a:xfrm>
            <a:off x="64724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7" name="Google Shape;616;p39"/>
          <p:cNvCxnSpPr/>
          <p:nvPr/>
        </p:nvCxnSpPr>
        <p:spPr>
          <a:xfrm>
            <a:off x="82612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8" name="Google Shape;617;p39"/>
          <p:cNvSpPr/>
          <p:nvPr/>
        </p:nvSpPr>
        <p:spPr>
          <a:xfrm>
            <a:off x="64733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18;p39"/>
          <p:cNvSpPr/>
          <p:nvPr/>
        </p:nvSpPr>
        <p:spPr>
          <a:xfrm>
            <a:off x="64890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619;p39"/>
          <p:cNvSpPr/>
          <p:nvPr/>
        </p:nvSpPr>
        <p:spPr>
          <a:xfrm>
            <a:off x="64844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620;p39"/>
          <p:cNvSpPr/>
          <p:nvPr/>
        </p:nvSpPr>
        <p:spPr>
          <a:xfrm>
            <a:off x="82779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621;p39"/>
          <p:cNvSpPr/>
          <p:nvPr/>
        </p:nvSpPr>
        <p:spPr>
          <a:xfrm>
            <a:off x="83451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622;p39"/>
          <p:cNvSpPr/>
          <p:nvPr/>
        </p:nvSpPr>
        <p:spPr>
          <a:xfrm>
            <a:off x="82779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623;p39"/>
          <p:cNvCxnSpPr/>
          <p:nvPr/>
        </p:nvCxnSpPr>
        <p:spPr>
          <a:xfrm>
            <a:off x="64890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75" name="Google Shape;624;p39"/>
          <p:cNvCxnSpPr/>
          <p:nvPr/>
        </p:nvCxnSpPr>
        <p:spPr>
          <a:xfrm>
            <a:off x="82779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76" name="Google Shape;625;p39"/>
          <p:cNvSpPr/>
          <p:nvPr/>
        </p:nvSpPr>
        <p:spPr>
          <a:xfrm>
            <a:off x="64899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626;p39"/>
          <p:cNvSpPr/>
          <p:nvPr/>
        </p:nvSpPr>
        <p:spPr>
          <a:xfrm>
            <a:off x="64779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627;p39"/>
          <p:cNvSpPr/>
          <p:nvPr/>
        </p:nvSpPr>
        <p:spPr>
          <a:xfrm>
            <a:off x="64733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628;p39"/>
          <p:cNvSpPr/>
          <p:nvPr/>
        </p:nvSpPr>
        <p:spPr>
          <a:xfrm>
            <a:off x="82668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629;p39"/>
          <p:cNvSpPr/>
          <p:nvPr/>
        </p:nvSpPr>
        <p:spPr>
          <a:xfrm>
            <a:off x="83340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630;p39"/>
          <p:cNvSpPr/>
          <p:nvPr/>
        </p:nvSpPr>
        <p:spPr>
          <a:xfrm>
            <a:off x="82668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 name="Google Shape;631;p39"/>
          <p:cNvCxnSpPr/>
          <p:nvPr/>
        </p:nvCxnSpPr>
        <p:spPr>
          <a:xfrm>
            <a:off x="64779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83" name="Google Shape;632;p39"/>
          <p:cNvCxnSpPr/>
          <p:nvPr/>
        </p:nvCxnSpPr>
        <p:spPr>
          <a:xfrm>
            <a:off x="82668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84" name="Google Shape;633;p39"/>
          <p:cNvSpPr/>
          <p:nvPr/>
        </p:nvSpPr>
        <p:spPr>
          <a:xfrm>
            <a:off x="64788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634;p39"/>
          <p:cNvSpPr/>
          <p:nvPr/>
        </p:nvSpPr>
        <p:spPr>
          <a:xfrm>
            <a:off x="64946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635;p39"/>
          <p:cNvSpPr/>
          <p:nvPr/>
        </p:nvSpPr>
        <p:spPr>
          <a:xfrm>
            <a:off x="64899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636;p39"/>
          <p:cNvSpPr/>
          <p:nvPr/>
        </p:nvSpPr>
        <p:spPr>
          <a:xfrm>
            <a:off x="82834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637;p39"/>
          <p:cNvSpPr/>
          <p:nvPr/>
        </p:nvSpPr>
        <p:spPr>
          <a:xfrm>
            <a:off x="83507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638;p39"/>
          <p:cNvSpPr/>
          <p:nvPr/>
        </p:nvSpPr>
        <p:spPr>
          <a:xfrm>
            <a:off x="82834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0" name="Google Shape;639;p39"/>
          <p:cNvCxnSpPr/>
          <p:nvPr/>
        </p:nvCxnSpPr>
        <p:spPr>
          <a:xfrm>
            <a:off x="64946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91" name="Google Shape;640;p39"/>
          <p:cNvCxnSpPr/>
          <p:nvPr/>
        </p:nvCxnSpPr>
        <p:spPr>
          <a:xfrm>
            <a:off x="82834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92" name="Google Shape;641;p39"/>
          <p:cNvSpPr/>
          <p:nvPr/>
        </p:nvSpPr>
        <p:spPr>
          <a:xfrm>
            <a:off x="64955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TextBox 92"/>
          <p:cNvSpPr txBox="1"/>
          <p:nvPr/>
        </p:nvSpPr>
        <p:spPr>
          <a:xfrm>
            <a:off x="82434" y="2160868"/>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Oman in square miles.</a:t>
            </a:r>
          </a:p>
        </p:txBody>
      </p:sp>
      <p:sp>
        <p:nvSpPr>
          <p:cNvPr id="94" name="TextBox 93"/>
          <p:cNvSpPr txBox="1"/>
          <p:nvPr/>
        </p:nvSpPr>
        <p:spPr>
          <a:xfrm>
            <a:off x="309550" y="200690"/>
            <a:ext cx="1256014"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OMAN</a:t>
            </a:r>
          </a:p>
        </p:txBody>
      </p:sp>
      <p:pic>
        <p:nvPicPr>
          <p:cNvPr id="95" name="Picture 94"/>
          <p:cNvPicPr>
            <a:picLocks noChangeAspect="1"/>
          </p:cNvPicPr>
          <p:nvPr/>
        </p:nvPicPr>
        <p:blipFill rotWithShape="1">
          <a:blip r:embed="rId4">
            <a:extLst>
              <a:ext uri="{28A0092B-C50C-407E-A947-70E740481C1C}">
                <a14:useLocalDpi xmlns:a14="http://schemas.microsoft.com/office/drawing/2010/main" val="0"/>
              </a:ext>
            </a:extLst>
          </a:blip>
          <a:srcRect l="61212"/>
          <a:stretch/>
        </p:blipFill>
        <p:spPr>
          <a:xfrm>
            <a:off x="5597236" y="0"/>
            <a:ext cx="3546764"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 y="272034"/>
            <a:ext cx="6019800" cy="4599432"/>
          </a:xfrm>
          <a:prstGeom prst="rect">
            <a:avLst/>
          </a:prstGeom>
        </p:spPr>
      </p:pic>
      <p:sp>
        <p:nvSpPr>
          <p:cNvPr id="29" name="Google Shape;646;p40"/>
          <p:cNvSpPr/>
          <p:nvPr/>
        </p:nvSpPr>
        <p:spPr>
          <a:xfrm>
            <a:off x="6434400" y="216590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647;p40"/>
          <p:cNvSpPr/>
          <p:nvPr/>
        </p:nvSpPr>
        <p:spPr>
          <a:xfrm>
            <a:off x="6396225" y="373167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648;p40"/>
          <p:cNvSpPr/>
          <p:nvPr/>
        </p:nvSpPr>
        <p:spPr>
          <a:xfrm>
            <a:off x="8261250" y="78815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649;p40"/>
          <p:cNvSpPr/>
          <p:nvPr/>
        </p:nvSpPr>
        <p:spPr>
          <a:xfrm>
            <a:off x="8252325" y="244010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650;p40"/>
          <p:cNvSpPr/>
          <p:nvPr/>
        </p:nvSpPr>
        <p:spPr>
          <a:xfrm>
            <a:off x="8261250" y="374110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 name="Google Shape;651;p40"/>
          <p:cNvCxnSpPr/>
          <p:nvPr/>
        </p:nvCxnSpPr>
        <p:spPr>
          <a:xfrm>
            <a:off x="6396225" y="171358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35" name="Google Shape;652;p40"/>
          <p:cNvCxnSpPr/>
          <p:nvPr/>
        </p:nvCxnSpPr>
        <p:spPr>
          <a:xfrm>
            <a:off x="8261250" y="1797813"/>
            <a:ext cx="512100" cy="25500"/>
          </a:xfrm>
          <a:prstGeom prst="straightConnector1">
            <a:avLst/>
          </a:prstGeom>
          <a:noFill/>
          <a:ln w="28575" cap="flat" cmpd="sng">
            <a:solidFill>
              <a:srgbClr val="595959"/>
            </a:solidFill>
            <a:prstDash val="solid"/>
            <a:round/>
            <a:headEnd type="none" w="sm" len="sm"/>
            <a:tailEnd type="none" w="sm" len="sm"/>
          </a:ln>
        </p:spPr>
      </p:cxnSp>
      <p:sp>
        <p:nvSpPr>
          <p:cNvPr id="36" name="Google Shape;653;p40"/>
          <p:cNvSpPr/>
          <p:nvPr/>
        </p:nvSpPr>
        <p:spPr>
          <a:xfrm>
            <a:off x="6397875" y="40842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654;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655;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656;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657;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658;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 name="Google Shape;659;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43" name="Google Shape;660;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44" name="Google Shape;661;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662;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663;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664;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665;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666;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 name="Google Shape;667;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51" name="Google Shape;668;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52" name="Google Shape;669;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670;p40"/>
          <p:cNvSpPr/>
          <p:nvPr/>
        </p:nvSpPr>
        <p:spPr>
          <a:xfrm>
            <a:off x="643605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671;p40"/>
          <p:cNvSpPr/>
          <p:nvPr/>
        </p:nvSpPr>
        <p:spPr>
          <a:xfrm>
            <a:off x="639787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672;p40"/>
          <p:cNvSpPr/>
          <p:nvPr/>
        </p:nvSpPr>
        <p:spPr>
          <a:xfrm>
            <a:off x="826290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673;p40"/>
          <p:cNvSpPr/>
          <p:nvPr/>
        </p:nvSpPr>
        <p:spPr>
          <a:xfrm>
            <a:off x="825397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674;p40"/>
          <p:cNvSpPr/>
          <p:nvPr/>
        </p:nvSpPr>
        <p:spPr>
          <a:xfrm>
            <a:off x="826290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 name="Google Shape;675;p40"/>
          <p:cNvCxnSpPr/>
          <p:nvPr/>
        </p:nvCxnSpPr>
        <p:spPr>
          <a:xfrm>
            <a:off x="639787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59" name="Google Shape;676;p40"/>
          <p:cNvCxnSpPr/>
          <p:nvPr/>
        </p:nvCxnSpPr>
        <p:spPr>
          <a:xfrm>
            <a:off x="826290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0" name="Google Shape;677;p40"/>
          <p:cNvSpPr/>
          <p:nvPr/>
        </p:nvSpPr>
        <p:spPr>
          <a:xfrm>
            <a:off x="639952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78;p40"/>
          <p:cNvSpPr/>
          <p:nvPr/>
        </p:nvSpPr>
        <p:spPr>
          <a:xfrm>
            <a:off x="64377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79;p40"/>
          <p:cNvSpPr/>
          <p:nvPr/>
        </p:nvSpPr>
        <p:spPr>
          <a:xfrm>
            <a:off x="63995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80;p40"/>
          <p:cNvSpPr/>
          <p:nvPr/>
        </p:nvSpPr>
        <p:spPr>
          <a:xfrm>
            <a:off x="82645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81;p40"/>
          <p:cNvSpPr/>
          <p:nvPr/>
        </p:nvSpPr>
        <p:spPr>
          <a:xfrm>
            <a:off x="82556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82;p40"/>
          <p:cNvSpPr/>
          <p:nvPr/>
        </p:nvSpPr>
        <p:spPr>
          <a:xfrm>
            <a:off x="82645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 name="Google Shape;683;p40"/>
          <p:cNvCxnSpPr/>
          <p:nvPr/>
        </p:nvCxnSpPr>
        <p:spPr>
          <a:xfrm>
            <a:off x="63995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7" name="Google Shape;684;p40"/>
          <p:cNvCxnSpPr/>
          <p:nvPr/>
        </p:nvCxnSpPr>
        <p:spPr>
          <a:xfrm>
            <a:off x="82645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8" name="Google Shape;685;p40"/>
          <p:cNvSpPr/>
          <p:nvPr/>
        </p:nvSpPr>
        <p:spPr>
          <a:xfrm>
            <a:off x="64011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86;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687;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688;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689;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690;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691;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75" name="Google Shape;692;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76" name="Google Shape;693;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694;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695;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696;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697;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698;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2" name="Google Shape;699;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83" name="Google Shape;700;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84" name="Google Shape;701;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TextBox 84"/>
          <p:cNvSpPr txBox="1"/>
          <p:nvPr/>
        </p:nvSpPr>
        <p:spPr>
          <a:xfrm>
            <a:off x="103215" y="3976386"/>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Poland in square miles.</a:t>
            </a:r>
          </a:p>
        </p:txBody>
      </p:sp>
      <p:sp>
        <p:nvSpPr>
          <p:cNvPr id="86" name="TextBox 85"/>
          <p:cNvSpPr txBox="1"/>
          <p:nvPr/>
        </p:nvSpPr>
        <p:spPr>
          <a:xfrm>
            <a:off x="295696" y="202620"/>
            <a:ext cx="1304504"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POLAND</a:t>
            </a:r>
          </a:p>
        </p:txBody>
      </p:sp>
      <p:pic>
        <p:nvPicPr>
          <p:cNvPr id="87" name="Picture 86"/>
          <p:cNvPicPr>
            <a:picLocks noChangeAspect="1"/>
          </p:cNvPicPr>
          <p:nvPr/>
        </p:nvPicPr>
        <p:blipFill rotWithShape="1">
          <a:blip r:embed="rId4">
            <a:extLst>
              <a:ext uri="{28A0092B-C50C-407E-A947-70E740481C1C}">
                <a14:useLocalDpi xmlns:a14="http://schemas.microsoft.com/office/drawing/2010/main" val="0"/>
              </a:ext>
            </a:extLst>
          </a:blip>
          <a:srcRect l="64470"/>
          <a:stretch/>
        </p:blipFill>
        <p:spPr>
          <a:xfrm>
            <a:off x="5895108" y="0"/>
            <a:ext cx="3248891" cy="5143500"/>
          </a:xfrm>
          <a:prstGeom prst="rect">
            <a:avLst/>
          </a:prstGeom>
        </p:spPr>
      </p:pic>
      <p:sp>
        <p:nvSpPr>
          <p:cNvPr id="88" name="TextBox 87">
            <a:extLst>
              <a:ext uri="{FF2B5EF4-FFF2-40B4-BE49-F238E27FC236}">
                <a16:creationId xmlns:a16="http://schemas.microsoft.com/office/drawing/2014/main" id="{0D7FCA89-6AEB-365E-A13B-743EE70AEFAC}"/>
              </a:ext>
            </a:extLst>
          </p:cNvPr>
          <p:cNvSpPr txBox="1"/>
          <p:nvPr/>
        </p:nvSpPr>
        <p:spPr>
          <a:xfrm>
            <a:off x="2381595" y="4868938"/>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268950" y="1507050"/>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E69138"/>
                </a:solidFill>
                <a:latin typeface="Poppins"/>
                <a:ea typeface="Poppins"/>
                <a:cs typeface="Poppins"/>
                <a:sym typeface="Poppins"/>
              </a:rPr>
              <a:t>From memory, what do you think are the 10 largest countries?  </a:t>
            </a:r>
            <a:endParaRPr sz="4000" b="1" i="0" u="none" strike="noStrike" cap="none" dirty="0">
              <a:solidFill>
                <a:srgbClr val="E69138"/>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0"/>
          <p:cNvSpPr txBox="1"/>
          <p:nvPr/>
        </p:nvSpPr>
        <p:spPr>
          <a:xfrm>
            <a:off x="696800" y="366775"/>
            <a:ext cx="7701600" cy="4351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Poppins"/>
                <a:ea typeface="Poppins"/>
                <a:cs typeface="Poppins"/>
                <a:sym typeface="Poppins"/>
              </a:rPr>
              <a:t>QUESTIONS:</a:t>
            </a:r>
            <a:endParaRPr sz="1600" b="1" i="0" u="none" strike="noStrike" cap="none" dirty="0">
              <a:solidFill>
                <a:srgbClr val="45818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Poppins"/>
                <a:ea typeface="Poppins"/>
                <a:cs typeface="Poppins"/>
                <a:sym typeface="Poppins"/>
              </a:rPr>
              <a:t>How did you compare the sizes of Oman and Poland? What did you learn?</a:t>
            </a: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45818E"/>
                </a:solidFill>
                <a:latin typeface="Poppins"/>
                <a:ea typeface="Poppins"/>
                <a:cs typeface="Poppins"/>
                <a:sym typeface="Poppins"/>
              </a:rPr>
              <a:t>ANSWERS (type here):  </a:t>
            </a:r>
            <a:endParaRPr sz="1600" b="0" i="0" u="none" strike="noStrike" cap="none" dirty="0">
              <a:solidFill>
                <a:srgbClr val="45818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1"/>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E69138"/>
                </a:solidFill>
                <a:latin typeface="Poppins"/>
                <a:ea typeface="Poppins"/>
                <a:cs typeface="Poppins"/>
                <a:sym typeface="Poppins"/>
              </a:rPr>
              <a:t>Country Pair Group Discussion</a:t>
            </a:r>
            <a:endParaRPr sz="4000" b="1" i="0" u="none" strike="noStrike" cap="none">
              <a:solidFill>
                <a:srgbClr val="E69138"/>
              </a:solidFill>
              <a:latin typeface="Poppins"/>
              <a:ea typeface="Poppins"/>
              <a:cs typeface="Poppins"/>
              <a:sym typeface="Poppins"/>
            </a:endParaRPr>
          </a:p>
        </p:txBody>
      </p:sp>
      <p:sp>
        <p:nvSpPr>
          <p:cNvPr id="548" name="Google Shape;548;p41"/>
          <p:cNvSpPr txBox="1"/>
          <p:nvPr/>
        </p:nvSpPr>
        <p:spPr>
          <a:xfrm>
            <a:off x="268950" y="923250"/>
            <a:ext cx="8606100" cy="365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Each set of partners will meet with the other partners who investigated the same country pairing.</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Discuss the following questions:</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914400" marR="0" lvl="1" indent="-355600" algn="l" rtl="0">
              <a:lnSpc>
                <a:spcPct val="100000"/>
              </a:lnSpc>
              <a:spcBef>
                <a:spcPts val="0"/>
              </a:spcBef>
              <a:spcAft>
                <a:spcPts val="0"/>
              </a:spcAft>
              <a:buClr>
                <a:srgbClr val="000000"/>
              </a:buClr>
              <a:buSzPts val="2000"/>
              <a:buFont typeface="Poppins"/>
              <a:buAutoNum type="alphaLcPeriod"/>
            </a:pPr>
            <a:r>
              <a:rPr lang="en" sz="2000" b="0" i="0" u="none" strike="noStrike" cap="none" dirty="0">
                <a:solidFill>
                  <a:srgbClr val="000000"/>
                </a:solidFill>
                <a:latin typeface="Poppins"/>
                <a:ea typeface="Poppins"/>
                <a:cs typeface="Poppins"/>
                <a:sym typeface="Poppins"/>
              </a:rPr>
              <a:t>What was your strategy to estimate the area?</a:t>
            </a:r>
            <a:endParaRPr sz="2000" b="0" i="0" u="none" strike="noStrike" cap="none" dirty="0">
              <a:solidFill>
                <a:srgbClr val="000000"/>
              </a:solidFill>
              <a:latin typeface="Poppins"/>
              <a:ea typeface="Poppins"/>
              <a:cs typeface="Poppins"/>
              <a:sym typeface="Poppins"/>
            </a:endParaRPr>
          </a:p>
          <a:p>
            <a:pPr marL="914400" marR="0" lvl="1" indent="-355600" algn="l" rtl="0">
              <a:lnSpc>
                <a:spcPct val="100000"/>
              </a:lnSpc>
              <a:spcBef>
                <a:spcPts val="0"/>
              </a:spcBef>
              <a:spcAft>
                <a:spcPts val="0"/>
              </a:spcAft>
              <a:buClr>
                <a:srgbClr val="000000"/>
              </a:buClr>
              <a:buSzPts val="2000"/>
              <a:buFont typeface="Poppins"/>
              <a:buAutoNum type="alphaLcPeriod"/>
            </a:pPr>
            <a:r>
              <a:rPr lang="en" sz="2000" b="0" i="0" u="none" strike="noStrike" cap="none" dirty="0">
                <a:solidFill>
                  <a:srgbClr val="000000"/>
                </a:solidFill>
                <a:latin typeface="Poppins"/>
                <a:ea typeface="Poppins"/>
                <a:cs typeface="Poppins"/>
                <a:sym typeface="Poppins"/>
              </a:rPr>
              <a:t>Why did you select the shapes you used to estimate the area?</a:t>
            </a:r>
            <a:endParaRPr sz="2000" b="0" i="0" u="none" strike="noStrike" cap="none" dirty="0">
              <a:solidFill>
                <a:srgbClr val="000000"/>
              </a:solidFill>
              <a:latin typeface="Poppins"/>
              <a:ea typeface="Poppins"/>
              <a:cs typeface="Poppins"/>
              <a:sym typeface="Poppins"/>
            </a:endParaRPr>
          </a:p>
          <a:p>
            <a:pPr marL="914400" marR="0" lvl="1" indent="-355600" algn="l" rtl="0">
              <a:lnSpc>
                <a:spcPct val="100000"/>
              </a:lnSpc>
              <a:spcBef>
                <a:spcPts val="0"/>
              </a:spcBef>
              <a:spcAft>
                <a:spcPts val="0"/>
              </a:spcAft>
              <a:buClr>
                <a:srgbClr val="000000"/>
              </a:buClr>
              <a:buSzPts val="2000"/>
              <a:buFont typeface="Poppins"/>
              <a:buAutoNum type="alphaLcPeriod"/>
            </a:pPr>
            <a:r>
              <a:rPr lang="en" sz="2000" b="0" i="0" u="none" strike="noStrike" cap="none" dirty="0">
                <a:solidFill>
                  <a:srgbClr val="000000"/>
                </a:solidFill>
                <a:latin typeface="Poppins"/>
                <a:ea typeface="Poppins"/>
                <a:cs typeface="Poppins"/>
                <a:sym typeface="Poppins"/>
              </a:rPr>
              <a:t>Which shapes did you start with and why?</a:t>
            </a:r>
            <a:endParaRPr sz="2000" b="0" i="0" u="none" strike="noStrike" cap="none" dirty="0">
              <a:solidFill>
                <a:srgbClr val="000000"/>
              </a:solidFill>
              <a:latin typeface="Poppins"/>
              <a:ea typeface="Poppins"/>
              <a:cs typeface="Poppins"/>
              <a:sym typeface="Poppins"/>
            </a:endParaRPr>
          </a:p>
          <a:p>
            <a:pPr marL="914400" marR="0" lvl="1" indent="-355600" algn="l" rtl="0">
              <a:lnSpc>
                <a:spcPct val="100000"/>
              </a:lnSpc>
              <a:spcBef>
                <a:spcPts val="0"/>
              </a:spcBef>
              <a:spcAft>
                <a:spcPts val="0"/>
              </a:spcAft>
              <a:buClr>
                <a:srgbClr val="000000"/>
              </a:buClr>
              <a:buSzPts val="2000"/>
              <a:buFont typeface="Poppins"/>
              <a:buAutoNum type="alphaLcPeriod"/>
            </a:pPr>
            <a:r>
              <a:rPr lang="en" sz="2000" b="0" i="0" u="none" strike="noStrike" cap="none" dirty="0">
                <a:solidFill>
                  <a:srgbClr val="000000"/>
                </a:solidFill>
                <a:latin typeface="Poppins"/>
                <a:ea typeface="Poppins"/>
                <a:cs typeface="Poppins"/>
                <a:sym typeface="Poppins"/>
              </a:rPr>
              <a:t>Do you think that your estimate is an overestimate, an underestimate, or fairly accurate? Why?</a:t>
            </a:r>
            <a:endParaRPr sz="2000" b="0" i="0" u="none" strike="noStrike" cap="none" dirty="0">
              <a:solidFill>
                <a:srgbClr val="0000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Poppins"/>
                <a:ea typeface="Poppins"/>
                <a:cs typeface="Poppins"/>
                <a:sym typeface="Poppins"/>
              </a:rPr>
              <a:t> </a:t>
            </a:r>
            <a:r>
              <a:rPr lang="en" sz="4000" b="1" i="0" u="none" strike="noStrike" cap="none" dirty="0">
                <a:solidFill>
                  <a:srgbClr val="E69138"/>
                </a:solidFill>
                <a:latin typeface="Poppins"/>
                <a:ea typeface="Poppins"/>
                <a:cs typeface="Poppins"/>
                <a:sym typeface="Poppins"/>
              </a:rPr>
              <a:t> </a:t>
            </a:r>
            <a:endParaRPr sz="4000" b="1" i="0" u="none" strike="noStrike" cap="none" dirty="0">
              <a:solidFill>
                <a:srgbClr val="E69138"/>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674EA7"/>
                </a:solidFill>
                <a:latin typeface="Poppins"/>
                <a:ea typeface="Poppins"/>
                <a:cs typeface="Poppins"/>
                <a:sym typeface="Poppins"/>
              </a:rPr>
              <a:t>Whole-Class Discussion</a:t>
            </a:r>
            <a:endParaRPr sz="4000" b="1" i="0" u="none" strike="noStrike" cap="none" dirty="0">
              <a:solidFill>
                <a:srgbClr val="674EA7"/>
              </a:solidFill>
              <a:latin typeface="Poppins"/>
              <a:ea typeface="Poppins"/>
              <a:cs typeface="Poppins"/>
              <a:sym typeface="Poppins"/>
            </a:endParaRPr>
          </a:p>
        </p:txBody>
      </p:sp>
      <p:sp>
        <p:nvSpPr>
          <p:cNvPr id="554" name="Google Shape;554;p42"/>
          <p:cNvSpPr txBox="1"/>
          <p:nvPr/>
        </p:nvSpPr>
        <p:spPr>
          <a:xfrm>
            <a:off x="268950" y="923250"/>
            <a:ext cx="8606100" cy="365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Share what your group of country pairings discovered and how you discovered it.</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What are some common themes in what we learned?</a:t>
            </a:r>
            <a:endParaRPr sz="2000" b="0" i="0" u="none" strike="noStrike" cap="none" dirty="0">
              <a:solidFill>
                <a:srgbClr val="0000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Poppins"/>
                <a:ea typeface="Poppins"/>
                <a:cs typeface="Poppins"/>
                <a:sym typeface="Poppins"/>
              </a:rPr>
              <a:t> </a:t>
            </a:r>
            <a:r>
              <a:rPr lang="en" sz="4000" b="1" i="0" u="none" strike="noStrike" cap="none" dirty="0">
                <a:solidFill>
                  <a:srgbClr val="E69138"/>
                </a:solidFill>
                <a:latin typeface="Poppins"/>
                <a:ea typeface="Poppins"/>
                <a:cs typeface="Poppins"/>
                <a:sym typeface="Poppins"/>
              </a:rPr>
              <a:t> </a:t>
            </a:r>
            <a:endParaRPr sz="4000" b="1" i="0" u="none" strike="noStrike" cap="none" dirty="0">
              <a:solidFill>
                <a:srgbClr val="E69138"/>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3"/>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45818E"/>
                </a:solidFill>
                <a:latin typeface="Poppins"/>
                <a:ea typeface="Poppins"/>
                <a:cs typeface="Poppins"/>
                <a:sym typeface="Poppins"/>
              </a:rPr>
              <a:t>True Size Website</a:t>
            </a:r>
            <a:endParaRPr sz="4000" b="1" i="0" u="none" strike="noStrike" cap="none">
              <a:solidFill>
                <a:srgbClr val="45818E"/>
              </a:solidFill>
              <a:latin typeface="Poppins"/>
              <a:ea typeface="Poppins"/>
              <a:cs typeface="Poppins"/>
              <a:sym typeface="Poppins"/>
            </a:endParaRPr>
          </a:p>
        </p:txBody>
      </p:sp>
      <p:sp>
        <p:nvSpPr>
          <p:cNvPr id="560" name="Google Shape;560;p43"/>
          <p:cNvSpPr txBox="1"/>
          <p:nvPr/>
        </p:nvSpPr>
        <p:spPr>
          <a:xfrm>
            <a:off x="268950" y="923250"/>
            <a:ext cx="8606100" cy="365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Go to </a:t>
            </a:r>
            <a:r>
              <a:rPr lang="en" sz="2000" dirty="0">
                <a:latin typeface="Poppins"/>
                <a:ea typeface="Poppins"/>
                <a:cs typeface="Poppins"/>
                <a:sym typeface="Poppins"/>
              </a:rPr>
              <a:t>The True Size</a:t>
            </a:r>
            <a:r>
              <a:rPr lang="en" sz="2000" b="0" i="0" u="none" strike="noStrike" cap="none" dirty="0">
                <a:solidFill>
                  <a:srgbClr val="000000"/>
                </a:solidFill>
                <a:latin typeface="Poppins"/>
                <a:ea typeface="Poppins"/>
                <a:cs typeface="Poppins"/>
                <a:sym typeface="Poppins"/>
              </a:rPr>
              <a:t> website: </a:t>
            </a:r>
            <a:r>
              <a:rPr lang="en" sz="2000" b="0" i="0" u="sng" strike="noStrike" cap="none" dirty="0">
                <a:solidFill>
                  <a:schemeClr val="hlink"/>
                </a:solidFill>
                <a:latin typeface="Poppins"/>
                <a:ea typeface="Poppins"/>
                <a:cs typeface="Poppins"/>
                <a:sym typeface="Poppins"/>
                <a:hlinkClick r:id="rId3"/>
              </a:rPr>
              <a:t>thetruesize.com</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Navigate through the website.</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In groups, investigate the countries that you thought were the 10 largest countries at the start of this lesson or your country pairings.</a:t>
            </a:r>
            <a:br>
              <a:rPr lang="en" sz="2000" b="0" i="0" u="none" strike="noStrike" cap="none" dirty="0">
                <a:solidFill>
                  <a:srgbClr val="000000"/>
                </a:solidFill>
                <a:latin typeface="Poppins"/>
                <a:ea typeface="Poppins"/>
                <a:cs typeface="Poppins"/>
                <a:sym typeface="Poppins"/>
              </a:rPr>
            </a:br>
            <a:endParaRPr sz="2000" b="0" i="0" u="none" strike="noStrike" cap="none" dirty="0">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dirty="0">
                <a:solidFill>
                  <a:srgbClr val="000000"/>
                </a:solidFill>
                <a:latin typeface="Poppins"/>
                <a:ea typeface="Poppins"/>
                <a:cs typeface="Poppins"/>
                <a:sym typeface="Poppins"/>
              </a:rPr>
              <a:t>What do you notice? What do you wonder?</a:t>
            </a:r>
            <a:endParaRPr sz="2000" b="0" i="0" u="none" strike="noStrike" cap="none" dirty="0">
              <a:solidFill>
                <a:srgbClr val="0000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Poppins"/>
                <a:ea typeface="Poppins"/>
                <a:cs typeface="Poppins"/>
                <a:sym typeface="Poppins"/>
              </a:rPr>
              <a:t> </a:t>
            </a:r>
            <a:r>
              <a:rPr lang="en" sz="4000" b="1" i="0" u="none" strike="noStrike" cap="none" dirty="0">
                <a:solidFill>
                  <a:srgbClr val="E69138"/>
                </a:solidFill>
                <a:latin typeface="Poppins"/>
                <a:ea typeface="Poppins"/>
                <a:cs typeface="Poppins"/>
                <a:sym typeface="Poppins"/>
              </a:rPr>
              <a:t> </a:t>
            </a:r>
            <a:endParaRPr sz="4000" b="1" i="0" u="none" strike="noStrike" cap="none" dirty="0">
              <a:solidFill>
                <a:srgbClr val="E69138"/>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4"/>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6AA84F"/>
                </a:solidFill>
                <a:latin typeface="Poppins"/>
                <a:ea typeface="Poppins"/>
                <a:cs typeface="Poppins"/>
                <a:sym typeface="Poppins"/>
              </a:rPr>
              <a:t>What Is the Purpose of a Map?</a:t>
            </a:r>
            <a:endParaRPr sz="4000" b="1" i="0" u="none" strike="noStrike" cap="none" dirty="0">
              <a:solidFill>
                <a:srgbClr val="6AA84F"/>
              </a:solidFill>
              <a:latin typeface="Poppins"/>
              <a:ea typeface="Poppins"/>
              <a:cs typeface="Poppins"/>
              <a:sym typeface="Poppins"/>
            </a:endParaRPr>
          </a:p>
        </p:txBody>
      </p:sp>
      <p:sp>
        <p:nvSpPr>
          <p:cNvPr id="566" name="Google Shape;566;p44"/>
          <p:cNvSpPr txBox="1"/>
          <p:nvPr/>
        </p:nvSpPr>
        <p:spPr>
          <a:xfrm>
            <a:off x="268950" y="923250"/>
            <a:ext cx="8606100" cy="365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a:solidFill>
                  <a:srgbClr val="000000"/>
                </a:solidFill>
                <a:latin typeface="Poppins"/>
                <a:ea typeface="Poppins"/>
                <a:cs typeface="Poppins"/>
                <a:sym typeface="Poppins"/>
              </a:rPr>
              <a:t>What information do maps provide? </a:t>
            </a:r>
            <a:br>
              <a:rPr lang="en" sz="2000" b="0" i="0" u="none" strike="noStrike" cap="none">
                <a:solidFill>
                  <a:srgbClr val="000000"/>
                </a:solidFill>
                <a:latin typeface="Poppins"/>
                <a:ea typeface="Poppins"/>
                <a:cs typeface="Poppins"/>
                <a:sym typeface="Poppins"/>
              </a:rPr>
            </a:br>
            <a:endParaRPr sz="2000" b="0" i="0" u="none" strike="noStrike" cap="none">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a:solidFill>
                  <a:srgbClr val="000000"/>
                </a:solidFill>
                <a:latin typeface="Poppins"/>
                <a:ea typeface="Poppins"/>
                <a:cs typeface="Poppins"/>
                <a:sym typeface="Poppins"/>
              </a:rPr>
              <a:t>What do we use maps for? </a:t>
            </a:r>
            <a:br>
              <a:rPr lang="en" sz="2000" b="0" i="0" u="none" strike="noStrike" cap="none">
                <a:solidFill>
                  <a:srgbClr val="000000"/>
                </a:solidFill>
                <a:latin typeface="Poppins"/>
                <a:ea typeface="Poppins"/>
                <a:cs typeface="Poppins"/>
                <a:sym typeface="Poppins"/>
              </a:rPr>
            </a:br>
            <a:endParaRPr sz="2000" b="0" i="0" u="none" strike="noStrike" cap="none">
              <a:solidFill>
                <a:srgbClr val="000000"/>
              </a:solidFill>
              <a:latin typeface="Poppins"/>
              <a:ea typeface="Poppins"/>
              <a:cs typeface="Poppins"/>
              <a:sym typeface="Poppins"/>
            </a:endParaRPr>
          </a:p>
          <a:p>
            <a:pPr marL="457200" marR="0" lvl="0" indent="-355600" algn="l" rtl="0">
              <a:lnSpc>
                <a:spcPct val="100000"/>
              </a:lnSpc>
              <a:spcBef>
                <a:spcPts val="0"/>
              </a:spcBef>
              <a:spcAft>
                <a:spcPts val="0"/>
              </a:spcAft>
              <a:buClr>
                <a:srgbClr val="000000"/>
              </a:buClr>
              <a:buSzPts val="2000"/>
              <a:buFont typeface="Poppins"/>
              <a:buChar char="●"/>
            </a:pPr>
            <a:r>
              <a:rPr lang="en" sz="2000" b="0" i="0" u="none" strike="noStrike" cap="none">
                <a:solidFill>
                  <a:srgbClr val="000000"/>
                </a:solidFill>
                <a:latin typeface="Poppins"/>
                <a:ea typeface="Poppins"/>
                <a:cs typeface="Poppins"/>
                <a:sym typeface="Poppins"/>
              </a:rPr>
              <a:t>Do you think that the purpose of a map has historically been the same? Why or why not?</a:t>
            </a:r>
            <a:endParaRPr sz="2000" b="0" i="0" u="none" strike="noStrike" cap="none">
              <a:solidFill>
                <a:srgbClr val="0000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Poppins"/>
                <a:ea typeface="Poppins"/>
                <a:cs typeface="Poppins"/>
                <a:sym typeface="Poppins"/>
              </a:rPr>
              <a:t> </a:t>
            </a:r>
            <a:r>
              <a:rPr lang="en" sz="4000" b="1" i="0" u="none" strike="noStrike" cap="none">
                <a:solidFill>
                  <a:srgbClr val="E69138"/>
                </a:solidFill>
                <a:latin typeface="Poppins"/>
                <a:ea typeface="Poppins"/>
                <a:cs typeface="Poppins"/>
                <a:sym typeface="Poppins"/>
              </a:rPr>
              <a:t> </a:t>
            </a:r>
            <a:endParaRPr sz="4000" b="1" i="0" u="none" strike="noStrike" cap="none">
              <a:solidFill>
                <a:srgbClr val="E69138"/>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45" descr="Making accurate world maps is mathematically impossible.&#10;Follow Johnny on Instagram www.instagram.com/johnny.harris/&#10;&#10;Help us make more ambitious videos by joining the Vox Video Lab: http://bit.ly/video-lab&#10;&#10;Maps are flat representations of our spherical planet. Johnny Harris cut open a plastic globe to understand just what it takes to turn a sphere into something flat.&#10;&#10;His struggle to make a flat map out of the plastic globe is indicative of a challenge mapmakers have faced for centuries: It is mathematically impossible to translate the surface of a sphere onto a plane without some form of distortion.&#10;&#10;To solve this problem, mathematicians and cartographers have developed a huge library of representations of the globe, each distorting a certain attribute and preserving others.&#10;&#10;For instance, the Mercator projection preserves the shape of countries while distorting the size, especially near the north and south pole.&#10;&#10;For a more accurate view of land area look at the Gall-Peters projection, which preserves area while distorting shape.&#10;&#10;In the end, there's not &quot;right&quot; map projection. Each comes with trade-offs, and cartographers make projection decisions based on the particular tasks at hand. But if you are interested in seeing an accurate depiction of the planet, it's best to stick with a globe.&#10;&#10;Interact with projections: http://metrocosm.com/compare-map-projections.html&#10;Mercator tool: http://thetruesize.com/&#10;Mike Bostock Map Transitions: http://bl.ocks.org/mbostock/3711652&#10;Mercator Puzzle: http://hive.sewanee.edu/ldale/maps/10/06-LOCAL.html&#10;&#10;Vox.com is a news website that helps you cut through the noise and understand what's really driving the events in the headlines. Check out http://www.vox.com&#10;&#10;Check out our full video catalog: http://goo.gl/IZONyE&#10;Follow Vox on Twitter: http://goo.gl/XFrZ5H&#10;Or on Facebook: http://goo.gl/U2g06o" title="Why all world maps are wrong">
            <a:hlinkClick r:id="rId3"/>
          </p:cNvPr>
          <p:cNvPicPr preferRelativeResize="0"/>
          <p:nvPr/>
        </p:nvPicPr>
        <p:blipFill rotWithShape="1">
          <a:blip r:embed="rId4">
            <a:alphaModFix/>
          </a:blip>
          <a:srcRect/>
          <a:stretch/>
        </p:blipFill>
        <p:spPr>
          <a:xfrm>
            <a:off x="1143000" y="0"/>
            <a:ext cx="6858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6"/>
          <p:cNvSpPr txBox="1"/>
          <p:nvPr/>
        </p:nvSpPr>
        <p:spPr>
          <a:xfrm>
            <a:off x="268950" y="208575"/>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2900" b="1" i="0" u="none" strike="noStrike" cap="none">
                <a:solidFill>
                  <a:srgbClr val="3C78D8"/>
                </a:solidFill>
                <a:latin typeface="Poppins"/>
                <a:ea typeface="Poppins"/>
                <a:cs typeface="Poppins"/>
                <a:sym typeface="Poppins"/>
              </a:rPr>
              <a:t>“Why All World Maps Are Wrong” Discussion</a:t>
            </a:r>
            <a:endParaRPr sz="2900" b="1" i="0" u="none" strike="noStrike" cap="none">
              <a:solidFill>
                <a:srgbClr val="3C78D8"/>
              </a:solidFill>
              <a:latin typeface="Poppins"/>
              <a:ea typeface="Poppins"/>
              <a:cs typeface="Poppins"/>
              <a:sym typeface="Poppins"/>
            </a:endParaRPr>
          </a:p>
        </p:txBody>
      </p:sp>
      <p:sp>
        <p:nvSpPr>
          <p:cNvPr id="577" name="Google Shape;577;p46"/>
          <p:cNvSpPr txBox="1"/>
          <p:nvPr/>
        </p:nvSpPr>
        <p:spPr>
          <a:xfrm>
            <a:off x="268950" y="923250"/>
            <a:ext cx="8606100" cy="365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000000"/>
                </a:solidFill>
                <a:latin typeface="Poppins"/>
                <a:ea typeface="Poppins"/>
                <a:cs typeface="Poppins"/>
                <a:sym typeface="Poppins"/>
              </a:rPr>
              <a:t>The narrator comments:</a:t>
            </a:r>
            <a:br>
              <a:rPr lang="en" sz="2000" b="0" i="0" u="none" strike="noStrike" cap="none" dirty="0">
                <a:solidFill>
                  <a:srgbClr val="000000"/>
                </a:solidFill>
                <a:latin typeface="Poppins"/>
                <a:ea typeface="Poppins"/>
                <a:cs typeface="Poppins"/>
                <a:sym typeface="Poppins"/>
              </a:rPr>
            </a:br>
            <a:br>
              <a:rPr lang="en" sz="2000" b="0" i="0" u="none" strike="noStrike" cap="none" dirty="0">
                <a:solidFill>
                  <a:srgbClr val="000000"/>
                </a:solidFill>
                <a:latin typeface="Poppins"/>
                <a:ea typeface="Poppins"/>
                <a:cs typeface="Poppins"/>
                <a:sym typeface="Poppins"/>
              </a:rPr>
            </a:br>
            <a:r>
              <a:rPr lang="en" sz="2000" b="0" i="0" u="none" strike="noStrike" cap="none" dirty="0">
                <a:solidFill>
                  <a:srgbClr val="000000"/>
                </a:solidFill>
                <a:latin typeface="Poppins"/>
                <a:ea typeface="Poppins"/>
                <a:cs typeface="Poppins"/>
                <a:sym typeface="Poppins"/>
              </a:rPr>
              <a:t>“One modern critique (of the Mercator projection) is that this distortion perpetuates imperialist attitudes of European domination over the southern hemisphere” (Timestamp 3:08). </a:t>
            </a:r>
            <a:br>
              <a:rPr lang="en" sz="2000" b="0" i="0" u="none" strike="noStrike" cap="none" dirty="0">
                <a:solidFill>
                  <a:srgbClr val="000000"/>
                </a:solidFill>
                <a:latin typeface="Poppins"/>
                <a:ea typeface="Poppins"/>
                <a:cs typeface="Poppins"/>
                <a:sym typeface="Poppins"/>
              </a:rPr>
            </a:br>
            <a:br>
              <a:rPr lang="en" sz="2000" b="0" i="0" u="none" strike="noStrike" cap="none" dirty="0">
                <a:solidFill>
                  <a:srgbClr val="000000"/>
                </a:solidFill>
                <a:latin typeface="Poppins"/>
                <a:ea typeface="Poppins"/>
                <a:cs typeface="Poppins"/>
                <a:sym typeface="Poppins"/>
              </a:rPr>
            </a:br>
            <a:r>
              <a:rPr lang="en" sz="2000" b="0" i="0" u="none" strike="noStrike" cap="none" dirty="0">
                <a:solidFill>
                  <a:srgbClr val="000000"/>
                </a:solidFill>
                <a:latin typeface="Poppins"/>
                <a:ea typeface="Poppins"/>
                <a:cs typeface="Poppins"/>
                <a:sym typeface="Poppins"/>
              </a:rPr>
              <a:t>Do you agree or disagree and why?</a:t>
            </a:r>
            <a:br>
              <a:rPr lang="en" sz="1100" b="0" i="0" u="none" strike="noStrike" cap="none" dirty="0">
                <a:solidFill>
                  <a:srgbClr val="38761D"/>
                </a:solidFill>
                <a:latin typeface="Calibri"/>
                <a:ea typeface="Calibri"/>
                <a:cs typeface="Calibri"/>
                <a:sym typeface="Calibri"/>
              </a:rPr>
            </a:br>
            <a:endParaRPr sz="1100" b="0" i="0" u="none" strike="noStrike" cap="none" dirty="0">
              <a:solidFill>
                <a:srgbClr val="38761D"/>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7"/>
          <p:cNvSpPr txBox="1"/>
          <p:nvPr/>
        </p:nvSpPr>
        <p:spPr>
          <a:xfrm>
            <a:off x="268950" y="1245850"/>
            <a:ext cx="8606100" cy="25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674EA7"/>
                </a:solidFill>
                <a:latin typeface="Poppins"/>
                <a:ea typeface="Poppins"/>
                <a:cs typeface="Poppins"/>
                <a:sym typeface="Poppins"/>
              </a:rPr>
              <a:t>Let’s revisit the 10 largest countries and see what they look like in different map projections.</a:t>
            </a:r>
            <a:endParaRPr sz="4000" b="1" i="0" u="none" strike="noStrike" cap="none" dirty="0">
              <a:solidFill>
                <a:srgbClr val="674EA7"/>
              </a:solidFill>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634" y="0"/>
            <a:ext cx="5612731" cy="5143500"/>
          </a:xfrm>
          <a:prstGeom prst="rect">
            <a:avLst/>
          </a:prstGeom>
        </p:spPr>
      </p:pic>
      <p:sp>
        <p:nvSpPr>
          <p:cNvPr id="4" name="TextBox 3"/>
          <p:cNvSpPr txBox="1"/>
          <p:nvPr/>
        </p:nvSpPr>
        <p:spPr>
          <a:xfrm>
            <a:off x="0" y="0"/>
            <a:ext cx="2445327" cy="1077218"/>
          </a:xfrm>
          <a:prstGeom prst="rect">
            <a:avLst/>
          </a:prstGeom>
          <a:noFill/>
        </p:spPr>
        <p:txBody>
          <a:bodyPr wrap="square" rtlCol="0">
            <a:spAutoFit/>
          </a:bodyPr>
          <a:lstStyle/>
          <a:p>
            <a:r>
              <a:rPr lang="en-IN" sz="3200" b="1" dirty="0"/>
              <a:t>Mercator</a:t>
            </a:r>
          </a:p>
          <a:p>
            <a:r>
              <a:rPr lang="en-IN" sz="3200" b="1" dirty="0"/>
              <a:t>Projection</a:t>
            </a:r>
          </a:p>
        </p:txBody>
      </p:sp>
      <p:sp>
        <p:nvSpPr>
          <p:cNvPr id="5" name="TextBox 4">
            <a:extLst>
              <a:ext uri="{FF2B5EF4-FFF2-40B4-BE49-F238E27FC236}">
                <a16:creationId xmlns:a16="http://schemas.microsoft.com/office/drawing/2014/main" id="{0D7FCA89-6AEB-365E-A13B-743EE70AEFAC}"/>
              </a:ext>
            </a:extLst>
          </p:cNvPr>
          <p:cNvSpPr txBox="1"/>
          <p:nvPr/>
        </p:nvSpPr>
        <p:spPr>
          <a:xfrm>
            <a:off x="130232" y="4737320"/>
            <a:ext cx="2684600" cy="400110"/>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Created by </a:t>
            </a:r>
            <a:r>
              <a:rPr lang="en-IN" sz="1000" dirty="0" err="1">
                <a:latin typeface="+mj-lt"/>
                <a:ea typeface="Times New Roman" panose="02020603050405020304" pitchFamily="18" charset="0"/>
              </a:rPr>
              <a:t>Metrocosm</a:t>
            </a:r>
            <a:r>
              <a:rPr lang="en-IN" sz="1000" dirty="0">
                <a:latin typeface="+mj-lt"/>
                <a:ea typeface="Times New Roman" panose="02020603050405020304" pitchFamily="18" charset="0"/>
              </a:rPr>
              <a:t>, http://metrocosm.com/mercator/ </a:t>
            </a:r>
            <a:endParaRPr lang="en-US" sz="1000" dirty="0">
              <a:latin typeface="+mj-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8" y="129142"/>
            <a:ext cx="7318963" cy="4885215"/>
          </a:xfrm>
          <a:prstGeom prst="rect">
            <a:avLst/>
          </a:prstGeom>
        </p:spPr>
      </p:pic>
      <p:sp>
        <p:nvSpPr>
          <p:cNvPr id="4" name="TextBox 3"/>
          <p:cNvSpPr txBox="1"/>
          <p:nvPr/>
        </p:nvSpPr>
        <p:spPr>
          <a:xfrm>
            <a:off x="0" y="2957945"/>
            <a:ext cx="2445327" cy="1569660"/>
          </a:xfrm>
          <a:prstGeom prst="rect">
            <a:avLst/>
          </a:prstGeom>
          <a:noFill/>
        </p:spPr>
        <p:txBody>
          <a:bodyPr wrap="square" rtlCol="0">
            <a:spAutoFit/>
          </a:bodyPr>
          <a:lstStyle/>
          <a:p>
            <a:r>
              <a:rPr lang="en-IN" sz="3200" b="1" dirty="0"/>
              <a:t>Winkle-Triple Projection</a:t>
            </a:r>
          </a:p>
        </p:txBody>
      </p:sp>
      <p:sp>
        <p:nvSpPr>
          <p:cNvPr id="5" name="TextBox 4">
            <a:extLst>
              <a:ext uri="{FF2B5EF4-FFF2-40B4-BE49-F238E27FC236}">
                <a16:creationId xmlns:a16="http://schemas.microsoft.com/office/drawing/2014/main" id="{0D7FCA89-6AEB-365E-A13B-743EE70AEFAC}"/>
              </a:ext>
            </a:extLst>
          </p:cNvPr>
          <p:cNvSpPr txBox="1"/>
          <p:nvPr/>
        </p:nvSpPr>
        <p:spPr>
          <a:xfrm>
            <a:off x="130232" y="4737320"/>
            <a:ext cx="2684600" cy="400110"/>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Created by </a:t>
            </a:r>
            <a:r>
              <a:rPr lang="en-IN" sz="1000" dirty="0" err="1">
                <a:latin typeface="+mj-lt"/>
                <a:ea typeface="Times New Roman" panose="02020603050405020304" pitchFamily="18" charset="0"/>
              </a:rPr>
              <a:t>Metrocosm</a:t>
            </a:r>
            <a:r>
              <a:rPr lang="en-IN" sz="1000" dirty="0">
                <a:latin typeface="+mj-lt"/>
                <a:ea typeface="Times New Roman" panose="02020603050405020304" pitchFamily="18" charset="0"/>
              </a:rPr>
              <a:t>, http://metrocosm.com/mercator/ </a:t>
            </a:r>
            <a:endParaRPr lang="en-US" sz="1000"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89" y="0"/>
            <a:ext cx="6857314" cy="5143499"/>
          </a:xfrm>
          <a:prstGeom prst="rect">
            <a:avLst/>
          </a:prstGeom>
        </p:spPr>
      </p:pic>
      <p:sp>
        <p:nvSpPr>
          <p:cNvPr id="7" name="TextBox 6"/>
          <p:cNvSpPr txBox="1"/>
          <p:nvPr/>
        </p:nvSpPr>
        <p:spPr>
          <a:xfrm>
            <a:off x="1610419" y="4509655"/>
            <a:ext cx="5805054" cy="461665"/>
          </a:xfrm>
          <a:prstGeom prst="rect">
            <a:avLst/>
          </a:prstGeom>
          <a:noFill/>
        </p:spPr>
        <p:txBody>
          <a:bodyPr wrap="square" rtlCol="0">
            <a:spAutoFit/>
          </a:bodyPr>
          <a:lstStyle/>
          <a:p>
            <a:r>
              <a:rPr lang="en-IN" sz="2400" b="1" dirty="0"/>
              <a:t>Would you like to revise your answer?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8" y="307345"/>
            <a:ext cx="7318963" cy="3375871"/>
          </a:xfrm>
          <a:prstGeom prst="rect">
            <a:avLst/>
          </a:prstGeom>
        </p:spPr>
      </p:pic>
      <p:sp>
        <p:nvSpPr>
          <p:cNvPr id="4" name="TextBox 3"/>
          <p:cNvSpPr txBox="1"/>
          <p:nvPr/>
        </p:nvSpPr>
        <p:spPr>
          <a:xfrm>
            <a:off x="172279" y="3683216"/>
            <a:ext cx="2445327" cy="1077218"/>
          </a:xfrm>
          <a:prstGeom prst="rect">
            <a:avLst/>
          </a:prstGeom>
          <a:noFill/>
        </p:spPr>
        <p:txBody>
          <a:bodyPr wrap="square" rtlCol="0">
            <a:spAutoFit/>
          </a:bodyPr>
          <a:lstStyle/>
          <a:p>
            <a:r>
              <a:rPr lang="en-IN" sz="3200" b="1" dirty="0"/>
              <a:t>Behrman* Projection</a:t>
            </a:r>
          </a:p>
        </p:txBody>
      </p:sp>
      <p:sp>
        <p:nvSpPr>
          <p:cNvPr id="2" name="Rectangle 1"/>
          <p:cNvSpPr/>
          <p:nvPr/>
        </p:nvSpPr>
        <p:spPr>
          <a:xfrm>
            <a:off x="2285999" y="4172071"/>
            <a:ext cx="4572000" cy="523220"/>
          </a:xfrm>
          <a:prstGeom prst="rect">
            <a:avLst/>
          </a:prstGeom>
        </p:spPr>
        <p:txBody>
          <a:bodyPr>
            <a:spAutoFit/>
          </a:bodyPr>
          <a:lstStyle/>
          <a:p>
            <a:r>
              <a:rPr lang="en-IN" dirty="0"/>
              <a:t>*This is an area-preserving projection, much like the Gall-Peters.</a:t>
            </a:r>
            <a:endParaRPr lang="en-IN"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1"/>
          <p:cNvSpPr txBox="1"/>
          <p:nvPr/>
        </p:nvSpPr>
        <p:spPr>
          <a:xfrm>
            <a:off x="268950" y="0"/>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300"/>
              <a:buFont typeface="Arial"/>
              <a:buNone/>
            </a:pPr>
            <a:r>
              <a:rPr lang="en" sz="4300" b="1" i="0" u="none" strike="noStrike" cap="none" dirty="0">
                <a:solidFill>
                  <a:srgbClr val="6AA84F"/>
                </a:solidFill>
                <a:latin typeface="Poppins"/>
                <a:ea typeface="Poppins"/>
                <a:cs typeface="Poppins"/>
                <a:sym typeface="Poppins"/>
              </a:rPr>
              <a:t>What Are Alternatives to the Mercator Projection?</a:t>
            </a:r>
            <a:endParaRPr sz="4300" b="1" i="0" u="none" strike="noStrike" cap="none" dirty="0">
              <a:solidFill>
                <a:srgbClr val="6AA84F"/>
              </a:solidFill>
              <a:latin typeface="Poppins"/>
              <a:ea typeface="Poppins"/>
              <a:cs typeface="Poppins"/>
              <a:sym typeface="Poppins"/>
            </a:endParaRPr>
          </a:p>
        </p:txBody>
      </p:sp>
      <p:sp>
        <p:nvSpPr>
          <p:cNvPr id="600" name="Google Shape;600;p51"/>
          <p:cNvSpPr txBox="1"/>
          <p:nvPr/>
        </p:nvSpPr>
        <p:spPr>
          <a:xfrm>
            <a:off x="225200" y="1649600"/>
            <a:ext cx="8606100" cy="365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2900" b="0" i="0" u="none" strike="noStrike" cap="none" dirty="0">
                <a:solidFill>
                  <a:srgbClr val="000000"/>
                </a:solidFill>
                <a:latin typeface="Poppins"/>
                <a:ea typeface="Poppins"/>
                <a:cs typeface="Poppins"/>
                <a:sym typeface="Poppins"/>
              </a:rPr>
              <a:t>Use </a:t>
            </a:r>
            <a:r>
              <a:rPr lang="en" sz="2900" b="0" i="0" u="sng" strike="noStrike" cap="none" dirty="0">
                <a:solidFill>
                  <a:srgbClr val="8E7CC3"/>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this app</a:t>
            </a:r>
            <a:r>
              <a:rPr lang="en" sz="2900" b="0" i="0" u="none" strike="noStrike" cap="none" dirty="0">
                <a:solidFill>
                  <a:srgbClr val="000000"/>
                </a:solidFill>
                <a:latin typeface="Poppins"/>
                <a:ea typeface="Poppins"/>
                <a:cs typeface="Poppins"/>
                <a:sym typeface="Poppins"/>
              </a:rPr>
              <a:t> to compare the distortions in 8 map projections.</a:t>
            </a:r>
            <a:br>
              <a:rPr lang="en" sz="2900" b="0" i="0" u="none" strike="noStrike" cap="none" dirty="0">
                <a:solidFill>
                  <a:srgbClr val="000000"/>
                </a:solidFill>
                <a:latin typeface="Poppins"/>
                <a:ea typeface="Poppins"/>
                <a:cs typeface="Poppins"/>
                <a:sym typeface="Poppins"/>
              </a:rPr>
            </a:br>
            <a:endParaRPr sz="25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400"/>
              <a:buFont typeface="Arial"/>
              <a:buNone/>
            </a:pPr>
            <a:endParaRPr sz="4400" b="1" i="0" u="none" strike="noStrike" cap="none" dirty="0">
              <a:solidFill>
                <a:srgbClr val="000000"/>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2"/>
          <p:cNvSpPr txBox="1"/>
          <p:nvPr/>
        </p:nvSpPr>
        <p:spPr>
          <a:xfrm>
            <a:off x="268950" y="0"/>
            <a:ext cx="8606100" cy="10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E69138"/>
                </a:solidFill>
                <a:latin typeface="Poppins"/>
                <a:ea typeface="Poppins"/>
                <a:cs typeface="Poppins"/>
                <a:sym typeface="Poppins"/>
              </a:rPr>
              <a:t>Should </a:t>
            </a:r>
            <a:r>
              <a:rPr lang="en" sz="4000" b="1" dirty="0">
                <a:solidFill>
                  <a:srgbClr val="E69138"/>
                </a:solidFill>
                <a:latin typeface="Poppins"/>
                <a:ea typeface="Poppins"/>
                <a:cs typeface="Poppins"/>
                <a:sym typeface="Poppins"/>
              </a:rPr>
              <a:t>W</a:t>
            </a:r>
            <a:r>
              <a:rPr lang="en" sz="4000" b="1" i="0" u="none" strike="noStrike" cap="none" dirty="0">
                <a:solidFill>
                  <a:srgbClr val="E69138"/>
                </a:solidFill>
                <a:latin typeface="Poppins"/>
                <a:ea typeface="Poppins"/>
                <a:cs typeface="Poppins"/>
                <a:sym typeface="Poppins"/>
              </a:rPr>
              <a:t>e Make Changes? </a:t>
            </a:r>
            <a:endParaRPr sz="4000" b="1" i="0" u="none" strike="noStrike" cap="none" dirty="0">
              <a:solidFill>
                <a:srgbClr val="E69138"/>
              </a:solidFill>
              <a:latin typeface="Poppins"/>
              <a:ea typeface="Poppins"/>
              <a:cs typeface="Poppins"/>
              <a:sym typeface="Poppins"/>
            </a:endParaRPr>
          </a:p>
        </p:txBody>
      </p:sp>
      <p:sp>
        <p:nvSpPr>
          <p:cNvPr id="606" name="Google Shape;606;p52"/>
          <p:cNvSpPr txBox="1"/>
          <p:nvPr/>
        </p:nvSpPr>
        <p:spPr>
          <a:xfrm>
            <a:off x="268950" y="743400"/>
            <a:ext cx="8606100" cy="365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dirty="0">
                <a:solidFill>
                  <a:srgbClr val="000000"/>
                </a:solidFill>
                <a:latin typeface="Poppins"/>
                <a:ea typeface="Poppins"/>
                <a:cs typeface="Poppins"/>
                <a:sym typeface="Poppins"/>
              </a:rPr>
              <a:t>Our local elementary school has decided to purchase new, large wall maps for every classroom. Officials figure they will simply replace every map with a new version of the same projection, the Mercator projection. Write a letter to the administrators addressing the following:</a:t>
            </a:r>
            <a:br>
              <a:rPr lang="en" sz="1700" b="0" i="0" u="none" strike="noStrike" cap="none" dirty="0">
                <a:solidFill>
                  <a:srgbClr val="000000"/>
                </a:solidFill>
                <a:latin typeface="Poppins"/>
                <a:ea typeface="Poppins"/>
                <a:cs typeface="Poppins"/>
                <a:sym typeface="Poppins"/>
              </a:rPr>
            </a:br>
            <a:endParaRPr sz="1700" b="0" i="0" u="none" strike="noStrike" cap="none" dirty="0">
              <a:solidFill>
                <a:srgbClr val="000000"/>
              </a:solidFill>
              <a:latin typeface="Poppins"/>
              <a:ea typeface="Poppins"/>
              <a:cs typeface="Poppins"/>
              <a:sym typeface="Poppins"/>
            </a:endParaRPr>
          </a:p>
          <a:p>
            <a:pPr marL="457200" marR="0" lvl="0" indent="-311150" algn="l" rtl="0">
              <a:lnSpc>
                <a:spcPct val="100000"/>
              </a:lnSpc>
              <a:spcBef>
                <a:spcPts val="0"/>
              </a:spcBef>
              <a:spcAft>
                <a:spcPts val="0"/>
              </a:spcAft>
              <a:buClr>
                <a:srgbClr val="000000"/>
              </a:buClr>
              <a:buSzPts val="1300"/>
              <a:buFont typeface="Poppins"/>
              <a:buChar char="●"/>
            </a:pPr>
            <a:r>
              <a:rPr lang="en" sz="1700" b="0" i="0" u="none" strike="noStrike" cap="none" dirty="0">
                <a:solidFill>
                  <a:srgbClr val="000000"/>
                </a:solidFill>
                <a:latin typeface="Poppins"/>
                <a:ea typeface="Poppins"/>
                <a:cs typeface="Poppins"/>
                <a:sym typeface="Poppins"/>
              </a:rPr>
              <a:t>Given what you learned in this lesson, do you think that this is the best option for the school? Use the knowledge you gained about the area and size of countries, along with other concerns addressed in this lesson, to support your decision:</a:t>
            </a:r>
            <a:endParaRPr sz="1700" b="0" i="0" u="none" strike="noStrike" cap="none" dirty="0">
              <a:solidFill>
                <a:srgbClr val="000000"/>
              </a:solidFill>
              <a:latin typeface="Poppins"/>
              <a:ea typeface="Poppins"/>
              <a:cs typeface="Poppins"/>
              <a:sym typeface="Poppins"/>
            </a:endParaRPr>
          </a:p>
          <a:p>
            <a:pPr marL="914400" marR="0" lvl="1" indent="-311150" algn="l" rtl="0">
              <a:lnSpc>
                <a:spcPct val="100000"/>
              </a:lnSpc>
              <a:spcBef>
                <a:spcPts val="0"/>
              </a:spcBef>
              <a:spcAft>
                <a:spcPts val="0"/>
              </a:spcAft>
              <a:buClr>
                <a:srgbClr val="000000"/>
              </a:buClr>
              <a:buSzPts val="1300"/>
              <a:buFont typeface="Poppins"/>
              <a:buAutoNum type="alphaLcPeriod"/>
            </a:pPr>
            <a:r>
              <a:rPr lang="en" sz="1700" b="0" i="0" u="none" strike="noStrike" cap="none" dirty="0">
                <a:solidFill>
                  <a:srgbClr val="000000"/>
                </a:solidFill>
                <a:latin typeface="Poppins"/>
                <a:ea typeface="Poppins"/>
                <a:cs typeface="Poppins"/>
                <a:sym typeface="Poppins"/>
              </a:rPr>
              <a:t>Why should the school purchase new Mercator projection maps? What advantages does the Mercator projection have over the other projections?</a:t>
            </a:r>
            <a:endParaRPr sz="1700" b="0" i="0" u="none" strike="noStrike" cap="none" dirty="0">
              <a:solidFill>
                <a:srgbClr val="000000"/>
              </a:solidFill>
              <a:latin typeface="Poppins"/>
              <a:ea typeface="Poppins"/>
              <a:cs typeface="Poppins"/>
              <a:sym typeface="Poppins"/>
            </a:endParaRPr>
          </a:p>
          <a:p>
            <a:pPr marL="914400" marR="0" lvl="1" indent="-311150" algn="l" rtl="0">
              <a:lnSpc>
                <a:spcPct val="100000"/>
              </a:lnSpc>
              <a:spcBef>
                <a:spcPts val="0"/>
              </a:spcBef>
              <a:spcAft>
                <a:spcPts val="0"/>
              </a:spcAft>
              <a:buClr>
                <a:srgbClr val="000000"/>
              </a:buClr>
              <a:buSzPts val="1300"/>
              <a:buFont typeface="Poppins"/>
              <a:buAutoNum type="alphaLcPeriod"/>
            </a:pPr>
            <a:r>
              <a:rPr lang="en" sz="1700" b="0" i="0" u="none" strike="noStrike" cap="none" dirty="0">
                <a:solidFill>
                  <a:srgbClr val="000000"/>
                </a:solidFill>
                <a:latin typeface="Poppins"/>
                <a:ea typeface="Poppins"/>
                <a:cs typeface="Poppins"/>
                <a:sym typeface="Poppins"/>
              </a:rPr>
              <a:t>If you don’t think that the school should purchase Mercator projections, which of the projections that you explored do you think the school should purchase? Why? What advantages does your chosen projection have over the Mercator projection?</a:t>
            </a:r>
            <a:endParaRPr sz="4600" b="1" i="0" u="none" strike="noStrike" cap="none" dirty="0">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8" y="0"/>
            <a:ext cx="7318963" cy="5143500"/>
          </a:xfrm>
          <a:prstGeom prst="rect">
            <a:avLst/>
          </a:prstGeom>
        </p:spPr>
      </p:pic>
      <p:sp>
        <p:nvSpPr>
          <p:cNvPr id="84" name="Google Shape;84;p6"/>
          <p:cNvSpPr txBox="1"/>
          <p:nvPr/>
        </p:nvSpPr>
        <p:spPr>
          <a:xfrm>
            <a:off x="365125" y="2419350"/>
            <a:ext cx="1948200" cy="23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Poppins"/>
                <a:ea typeface="Poppins"/>
                <a:cs typeface="Poppins"/>
                <a:sym typeface="Poppins"/>
              </a:rPr>
              <a:t>Ten Largest Countries</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Russia </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Canada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United States</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China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Brazil</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Australia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India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Argentina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Kazakhstan</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Algeria</a:t>
            </a:r>
            <a:endParaRPr sz="13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7"/>
          <p:cNvSpPr txBox="1"/>
          <p:nvPr/>
        </p:nvSpPr>
        <p:spPr>
          <a:xfrm>
            <a:off x="231725" y="108825"/>
            <a:ext cx="8643300" cy="189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3C78D8"/>
                </a:solidFill>
                <a:latin typeface="Poppins"/>
                <a:ea typeface="Poppins"/>
                <a:cs typeface="Poppins"/>
                <a:sym typeface="Poppins"/>
              </a:rPr>
              <a:t>Why might it be important to have a true understanding of a country’s size?</a:t>
            </a:r>
            <a:endParaRPr sz="4000" b="1" i="0" u="none" strike="noStrike" cap="none" dirty="0">
              <a:solidFill>
                <a:srgbClr val="3C78D8"/>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8"/>
          <p:cNvSpPr txBox="1"/>
          <p:nvPr/>
        </p:nvSpPr>
        <p:spPr>
          <a:xfrm>
            <a:off x="268950" y="697650"/>
            <a:ext cx="8606100" cy="374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6AA84F"/>
                </a:solidFill>
                <a:latin typeface="Poppins"/>
                <a:ea typeface="Poppins"/>
                <a:cs typeface="Poppins"/>
                <a:sym typeface="Poppins"/>
              </a:rPr>
              <a:t>Aside from using the internet, how could we determine the size of the United States?</a:t>
            </a:r>
            <a:endParaRPr sz="4000" b="1"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dirty="0">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6AA84F"/>
                </a:solidFill>
                <a:latin typeface="Poppins"/>
                <a:ea typeface="Poppins"/>
                <a:cs typeface="Poppins"/>
                <a:sym typeface="Poppins"/>
              </a:rPr>
              <a:t>What information would we need?</a:t>
            </a:r>
            <a:endParaRPr sz="4000" b="1" i="0" u="none" strike="noStrike" cap="none" dirty="0">
              <a:solidFill>
                <a:srgbClr val="6AA84F"/>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86" y="140342"/>
            <a:ext cx="8307151" cy="4940811"/>
          </a:xfrm>
          <a:prstGeom prst="rect">
            <a:avLst/>
          </a:prstGeom>
        </p:spPr>
      </p:pic>
      <p:sp>
        <p:nvSpPr>
          <p:cNvPr id="100" name="Google Shape;100;p9"/>
          <p:cNvSpPr txBox="1"/>
          <p:nvPr/>
        </p:nvSpPr>
        <p:spPr>
          <a:xfrm>
            <a:off x="4719419" y="4551653"/>
            <a:ext cx="2331900" cy="52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chemeClr val="tx1"/>
                </a:solidFill>
                <a:latin typeface="Poppins"/>
                <a:ea typeface="Poppins"/>
                <a:cs typeface="Poppins"/>
                <a:sym typeface="Poppins"/>
              </a:rPr>
              <a:t>Map from geology.com</a:t>
            </a:r>
            <a:endParaRPr sz="1400" b="0" i="0" u="none" strike="noStrike" cap="none" dirty="0">
              <a:solidFill>
                <a:schemeClr val="tx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2212</Words>
  <Application>Microsoft Office PowerPoint</Application>
  <PresentationFormat>On-screen Show (16:9)</PresentationFormat>
  <Paragraphs>258</Paragraphs>
  <Slides>52</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Poppins</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Tori Mirsadjadi (she/her/hers)</dc:creator>
  <cp:lastModifiedBy>Tori Mirsadjadi (she/her/hers)</cp:lastModifiedBy>
  <cp:revision>12</cp:revision>
  <dcterms:modified xsi:type="dcterms:W3CDTF">2022-07-15T18:33:06Z</dcterms:modified>
</cp:coreProperties>
</file>