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400800" cy="8686800"/>
  <p:embeddedFontLst>
    <p:embeddedFont>
      <p:font typeface="Poppins" panose="000005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j63zIpKaFvty4Uckav9U5MhlT83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2BF96-E571-E014-9264-A94683682DB5}" name="Nyle DeLeon" initials="ND" userId="S::Nyle.DeLeon@corwin.com::0183ddbb-60b2-42b0-9ba0-198c3061141f" providerId="AD"/>
  <p188:author id="{58EBE2C1-C776-62F1-E523-9E5B5EC79800}" name="Tori Mirsadjadi (she/her/hers)" initials="TM(" userId="S::Tori.Mirsadjadi@sagepub.com::829506b3-188b-40ef-b775-a5ec767efb4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0" y="10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i Mirsadjadi (she/her/hers)" userId="829506b3-188b-40ef-b775-a5ec767efb4e" providerId="ADAL" clId="{C4A13E2D-0D17-415F-9CC3-C29FB3793D1F}"/>
    <pc:docChg chg="">
      <pc:chgData name="Tori Mirsadjadi (she/her/hers)" userId="829506b3-188b-40ef-b775-a5ec767efb4e" providerId="ADAL" clId="{C4A13E2D-0D17-415F-9CC3-C29FB3793D1F}" dt="2022-07-15T18:33:39.767" v="18"/>
      <pc:docMkLst>
        <pc:docMk/>
      </pc:docMkLst>
      <pc:sldChg chg="delCm">
        <pc:chgData name="Tori Mirsadjadi (she/her/hers)" userId="829506b3-188b-40ef-b775-a5ec767efb4e" providerId="ADAL" clId="{C4A13E2D-0D17-415F-9CC3-C29FB3793D1F}" dt="2022-07-15T18:28:23.752" v="0"/>
        <pc:sldMkLst>
          <pc:docMk/>
          <pc:sldMk cId="0" sldId="260"/>
        </pc:sldMkLst>
      </pc:sldChg>
      <pc:sldChg chg="delCm">
        <pc:chgData name="Tori Mirsadjadi (she/her/hers)" userId="829506b3-188b-40ef-b775-a5ec767efb4e" providerId="ADAL" clId="{C4A13E2D-0D17-415F-9CC3-C29FB3793D1F}" dt="2022-07-15T18:28:41.731" v="1"/>
        <pc:sldMkLst>
          <pc:docMk/>
          <pc:sldMk cId="0" sldId="264"/>
        </pc:sldMkLst>
      </pc:sldChg>
      <pc:sldChg chg="delCm">
        <pc:chgData name="Tori Mirsadjadi (she/her/hers)" userId="829506b3-188b-40ef-b775-a5ec767efb4e" providerId="ADAL" clId="{C4A13E2D-0D17-415F-9CC3-C29FB3793D1F}" dt="2022-07-15T18:28:57.954" v="2"/>
        <pc:sldMkLst>
          <pc:docMk/>
          <pc:sldMk cId="0" sldId="269"/>
        </pc:sldMkLst>
      </pc:sldChg>
      <pc:sldChg chg="delCm">
        <pc:chgData name="Tori Mirsadjadi (she/her/hers)" userId="829506b3-188b-40ef-b775-a5ec767efb4e" providerId="ADAL" clId="{C4A13E2D-0D17-415F-9CC3-C29FB3793D1F}" dt="2022-07-15T18:29:22.186" v="3"/>
        <pc:sldMkLst>
          <pc:docMk/>
          <pc:sldMk cId="0" sldId="270"/>
        </pc:sldMkLst>
      </pc:sldChg>
      <pc:sldChg chg="delCm">
        <pc:chgData name="Tori Mirsadjadi (she/her/hers)" userId="829506b3-188b-40ef-b775-a5ec767efb4e" providerId="ADAL" clId="{C4A13E2D-0D17-415F-9CC3-C29FB3793D1F}" dt="2022-07-15T18:29:41.621" v="4"/>
        <pc:sldMkLst>
          <pc:docMk/>
          <pc:sldMk cId="0" sldId="272"/>
        </pc:sldMkLst>
      </pc:sldChg>
      <pc:sldChg chg="delCm">
        <pc:chgData name="Tori Mirsadjadi (she/her/hers)" userId="829506b3-188b-40ef-b775-a5ec767efb4e" providerId="ADAL" clId="{C4A13E2D-0D17-415F-9CC3-C29FB3793D1F}" dt="2022-07-15T18:30:02.691" v="5"/>
        <pc:sldMkLst>
          <pc:docMk/>
          <pc:sldMk cId="0" sldId="274"/>
        </pc:sldMkLst>
      </pc:sldChg>
      <pc:sldChg chg="delCm">
        <pc:chgData name="Tori Mirsadjadi (she/her/hers)" userId="829506b3-188b-40ef-b775-a5ec767efb4e" providerId="ADAL" clId="{C4A13E2D-0D17-415F-9CC3-C29FB3793D1F}" dt="2022-07-15T18:30:11.723" v="6"/>
        <pc:sldMkLst>
          <pc:docMk/>
          <pc:sldMk cId="0" sldId="275"/>
        </pc:sldMkLst>
      </pc:sldChg>
      <pc:sldChg chg="delCm">
        <pc:chgData name="Tori Mirsadjadi (she/her/hers)" userId="829506b3-188b-40ef-b775-a5ec767efb4e" providerId="ADAL" clId="{C4A13E2D-0D17-415F-9CC3-C29FB3793D1F}" dt="2022-07-15T18:30:25.513" v="7"/>
        <pc:sldMkLst>
          <pc:docMk/>
          <pc:sldMk cId="0" sldId="278"/>
        </pc:sldMkLst>
      </pc:sldChg>
      <pc:sldChg chg="delCm">
        <pc:chgData name="Tori Mirsadjadi (she/her/hers)" userId="829506b3-188b-40ef-b775-a5ec767efb4e" providerId="ADAL" clId="{C4A13E2D-0D17-415F-9CC3-C29FB3793D1F}" dt="2022-07-15T18:30:54.488" v="8"/>
        <pc:sldMkLst>
          <pc:docMk/>
          <pc:sldMk cId="0" sldId="284"/>
        </pc:sldMkLst>
      </pc:sldChg>
      <pc:sldChg chg="delCm">
        <pc:chgData name="Tori Mirsadjadi (she/her/hers)" userId="829506b3-188b-40ef-b775-a5ec767efb4e" providerId="ADAL" clId="{C4A13E2D-0D17-415F-9CC3-C29FB3793D1F}" dt="2022-07-15T18:31:20.322" v="9"/>
        <pc:sldMkLst>
          <pc:docMk/>
          <pc:sldMk cId="0" sldId="290"/>
        </pc:sldMkLst>
      </pc:sldChg>
      <pc:sldChg chg="delCm">
        <pc:chgData name="Tori Mirsadjadi (she/her/hers)" userId="829506b3-188b-40ef-b775-a5ec767efb4e" providerId="ADAL" clId="{C4A13E2D-0D17-415F-9CC3-C29FB3793D1F}" dt="2022-07-15T18:31:48.269" v="10"/>
        <pc:sldMkLst>
          <pc:docMk/>
          <pc:sldMk cId="0" sldId="296"/>
        </pc:sldMkLst>
      </pc:sldChg>
      <pc:sldChg chg="delCm">
        <pc:chgData name="Tori Mirsadjadi (she/her/hers)" userId="829506b3-188b-40ef-b775-a5ec767efb4e" providerId="ADAL" clId="{C4A13E2D-0D17-415F-9CC3-C29FB3793D1F}" dt="2022-07-15T18:32:04.262" v="11"/>
        <pc:sldMkLst>
          <pc:docMk/>
          <pc:sldMk cId="0" sldId="297"/>
        </pc:sldMkLst>
      </pc:sldChg>
      <pc:sldChg chg="delCm">
        <pc:chgData name="Tori Mirsadjadi (she/her/hers)" userId="829506b3-188b-40ef-b775-a5ec767efb4e" providerId="ADAL" clId="{C4A13E2D-0D17-415F-9CC3-C29FB3793D1F}" dt="2022-07-15T18:32:08.948" v="12"/>
        <pc:sldMkLst>
          <pc:docMk/>
          <pc:sldMk cId="0" sldId="298"/>
        </pc:sldMkLst>
      </pc:sldChg>
      <pc:sldChg chg="delCm">
        <pc:chgData name="Tori Mirsadjadi (she/her/hers)" userId="829506b3-188b-40ef-b775-a5ec767efb4e" providerId="ADAL" clId="{C4A13E2D-0D17-415F-9CC3-C29FB3793D1F}" dt="2022-07-15T18:32:19.541" v="13"/>
        <pc:sldMkLst>
          <pc:docMk/>
          <pc:sldMk cId="0" sldId="299"/>
        </pc:sldMkLst>
      </pc:sldChg>
      <pc:sldChg chg="delCm">
        <pc:chgData name="Tori Mirsadjadi (she/her/hers)" userId="829506b3-188b-40ef-b775-a5ec767efb4e" providerId="ADAL" clId="{C4A13E2D-0D17-415F-9CC3-C29FB3793D1F}" dt="2022-07-15T18:32:27.017" v="14"/>
        <pc:sldMkLst>
          <pc:docMk/>
          <pc:sldMk cId="0" sldId="300"/>
        </pc:sldMkLst>
      </pc:sldChg>
      <pc:sldChg chg="delCm">
        <pc:chgData name="Tori Mirsadjadi (she/her/hers)" userId="829506b3-188b-40ef-b775-a5ec767efb4e" providerId="ADAL" clId="{C4A13E2D-0D17-415F-9CC3-C29FB3793D1F}" dt="2022-07-15T18:32:52.443" v="15"/>
        <pc:sldMkLst>
          <pc:docMk/>
          <pc:sldMk cId="0" sldId="304"/>
        </pc:sldMkLst>
      </pc:sldChg>
      <pc:sldChg chg="delCm">
        <pc:chgData name="Tori Mirsadjadi (she/her/hers)" userId="829506b3-188b-40ef-b775-a5ec767efb4e" providerId="ADAL" clId="{C4A13E2D-0D17-415F-9CC3-C29FB3793D1F}" dt="2022-07-15T18:33:05.273" v="16"/>
        <pc:sldMkLst>
          <pc:docMk/>
          <pc:sldMk cId="0" sldId="305"/>
        </pc:sldMkLst>
      </pc:sldChg>
      <pc:sldChg chg="delCm">
        <pc:chgData name="Tori Mirsadjadi (she/her/hers)" userId="829506b3-188b-40ef-b775-a5ec767efb4e" providerId="ADAL" clId="{C4A13E2D-0D17-415F-9CC3-C29FB3793D1F}" dt="2022-07-15T18:33:20.247" v="17"/>
        <pc:sldMkLst>
          <pc:docMk/>
          <pc:sldMk cId="0" sldId="307"/>
        </pc:sldMkLst>
      </pc:sldChg>
      <pc:sldChg chg="delCm">
        <pc:chgData name="Tori Mirsadjadi (she/her/hers)" userId="829506b3-188b-40ef-b775-a5ec767efb4e" providerId="ADAL" clId="{C4A13E2D-0D17-415F-9CC3-C29FB3793D1F}" dt="2022-07-15T18:33:39.767" v="18"/>
        <pc:sldMkLst>
          <pc:docMk/>
          <pc:sldMk cId="0"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0: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10: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Launch</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Deep Mathematical Question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2: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1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3: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1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4: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14: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5: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5: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6: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6: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7: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9: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2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4: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5: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7: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7: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8: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8: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9: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29: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0: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0: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1: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3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2: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3: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3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4: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4: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5: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p35: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6: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36: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7: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37: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8: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38: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9: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39: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4: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t>Location in Lesson Plan: Day 1 Launch</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0: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40: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1: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4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2: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 name="Google Shape;709;p4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Explore</a:t>
            </a:r>
            <a:endParaRPr>
              <a:solidFill>
                <a:schemeClr val="dk1"/>
              </a:solidFill>
            </a:endParaRPr>
          </a:p>
          <a:p>
            <a:pPr marL="0" indent="0">
              <a:buNone/>
            </a:pPr>
            <a:endParaRPr/>
          </a:p>
          <a:p>
            <a:pPr marL="0" indent="0">
              <a:buNone/>
            </a:pPr>
            <a:r>
              <a:rPr lang="en"/>
              <a:t>Deep Mathematical Questions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3: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4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Summarize / Day 2 Launch (begin by talking about what common themes were identified in the previous lesson)</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Additional Questions to Consider: </a:t>
            </a:r>
            <a:endParaRPr>
              <a:solidFill>
                <a:schemeClr val="dk1"/>
              </a:solidFill>
            </a:endParaRPr>
          </a:p>
          <a:p>
            <a:pPr marL="0" indent="0">
              <a:lnSpc>
                <a:spcPct val="115000"/>
              </a:lnSpc>
              <a:buClr>
                <a:schemeClr val="dk1"/>
              </a:buClr>
              <a:buNone/>
            </a:pPr>
            <a:r>
              <a:rPr lang="en">
                <a:solidFill>
                  <a:schemeClr val="dk1"/>
                </a:solidFill>
              </a:rPr>
              <a:t>Compare your results with your predictions. Why do you think your original predictions were correct or incorrect?</a:t>
            </a:r>
            <a:endParaRPr>
              <a:solidFill>
                <a:schemeClr val="dk1"/>
              </a:solidFill>
            </a:endParaRPr>
          </a:p>
          <a:p>
            <a:pPr marL="0" indent="0">
              <a:lnSpc>
                <a:spcPct val="115000"/>
              </a:lnSpc>
              <a:buClr>
                <a:schemeClr val="dk1"/>
              </a:buClr>
              <a:buNone/>
            </a:pPr>
            <a:r>
              <a:rPr lang="en">
                <a:solidFill>
                  <a:schemeClr val="dk1"/>
                </a:solidFill>
              </a:rPr>
              <a:t>What did you notice as you worked? What do you wonder?</a:t>
            </a:r>
            <a:endParaRPr>
              <a:solidFill>
                <a:schemeClr val="dk1"/>
              </a:solidFill>
            </a:endParaRPr>
          </a:p>
          <a:p>
            <a:pPr marL="0" indent="0">
              <a:buNone/>
            </a:pPr>
            <a:endParaRPr/>
          </a:p>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4: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44: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Launch</a:t>
            </a:r>
            <a:endParaRPr>
              <a:solidFill>
                <a:schemeClr val="dk1"/>
              </a:solidFill>
            </a:endParaRPr>
          </a:p>
          <a:p>
            <a:pPr marL="0" indent="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5: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45: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solidFill>
                  <a:schemeClr val="dk1"/>
                </a:solidFill>
              </a:rPr>
              <a:t>Location in Lesson Plan: Day 2 Explore</a:t>
            </a:r>
            <a:endParaRPr>
              <a:solidFill>
                <a:schemeClr val="dk1"/>
              </a:solidFill>
            </a:endParaRPr>
          </a:p>
          <a:p>
            <a:pPr marL="0" indent="0">
              <a:buNone/>
            </a:pPr>
            <a:endParaRPr>
              <a:solidFill>
                <a:schemeClr val="dk1"/>
              </a:solidFill>
            </a:endParaRPr>
          </a:p>
          <a:p>
            <a:pPr marL="0" indent="0">
              <a:buNone/>
            </a:pPr>
            <a:r>
              <a:rPr lang="en">
                <a:solidFill>
                  <a:schemeClr val="dk1"/>
                </a:solidFill>
              </a:rPr>
              <a:t>Social Justice Related Questions</a:t>
            </a:r>
            <a:endParaRPr>
              <a:solidFill>
                <a:schemeClr val="dk1"/>
              </a:solidFill>
            </a:endParaRPr>
          </a:p>
          <a:p>
            <a:pPr marL="0" indent="0">
              <a:buNone/>
            </a:pPr>
            <a:endParaRPr/>
          </a:p>
          <a:p>
            <a:pPr marL="0" indent="0">
              <a:lnSpc>
                <a:spcPct val="107916"/>
              </a:lnSpc>
              <a:buNone/>
            </a:pPr>
            <a:r>
              <a:rPr lang="en"/>
              <a:t>These questions spark conversation around why we need maps, what we use them for, and how the purpose of maps have changed over hundreds of years. </a:t>
            </a:r>
            <a:endParaRPr/>
          </a:p>
          <a:p>
            <a:pPr marL="0" indent="0">
              <a:lnSpc>
                <a:spcPct val="107916"/>
              </a:lnSpc>
              <a:buNone/>
            </a:pPr>
            <a:endParaRPr/>
          </a:p>
          <a:p>
            <a:pPr marL="0" indent="0">
              <a:lnSpc>
                <a:spcPct val="107916"/>
              </a:lnSpc>
              <a:buNone/>
            </a:pPr>
            <a:r>
              <a:rPr lang="en"/>
              <a:t>Traditionally maps were necessary for sailing and navigation, this is why the Mercator projection is a prominently used map. Yes, it obstructs the true size of countries, but it preserves the shape and direction, which would be necessary for sailing (See https://www.britannica.com/science/Mercator-projection).</a:t>
            </a:r>
            <a:endParaRPr/>
          </a:p>
          <a:p>
            <a:pPr marL="0" indent="0">
              <a:buClr>
                <a:schemeClr val="dk1"/>
              </a:buClr>
              <a:buNone/>
            </a:pP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6: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7" name="Google Shape;727;p46: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7: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47: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solidFill>
                  <a:schemeClr val="dk1"/>
                </a:solidFill>
              </a:rPr>
              <a:t>Location in Lesson Plan: Day 2 Explore</a:t>
            </a:r>
            <a:endParaRPr>
              <a:solidFill>
                <a:schemeClr val="dk1"/>
              </a:solidFill>
            </a:endParaRPr>
          </a:p>
          <a:p>
            <a:pPr marL="0" indent="0">
              <a:buNone/>
            </a:pPr>
            <a:endParaRPr>
              <a:solidFill>
                <a:schemeClr val="dk1"/>
              </a:solidFill>
            </a:endParaRPr>
          </a:p>
          <a:p>
            <a:pPr marL="0" indent="0">
              <a:buNone/>
            </a:pPr>
            <a:r>
              <a:rPr lang="en">
                <a:solidFill>
                  <a:schemeClr val="dk1"/>
                </a:solidFill>
              </a:rPr>
              <a:t>Social Justice Related Questions</a:t>
            </a:r>
            <a:endParaRPr>
              <a:solidFill>
                <a:schemeClr val="dk1"/>
              </a:solidFill>
            </a:endParaRPr>
          </a:p>
          <a:p>
            <a:pPr marL="0" indent="0">
              <a:buNone/>
            </a:pPr>
            <a:endParaRPr>
              <a:solidFill>
                <a:schemeClr val="dk1"/>
              </a:solidFill>
            </a:endParaRPr>
          </a:p>
          <a:p>
            <a:pPr marL="0" indent="0">
              <a:lnSpc>
                <a:spcPct val="107916"/>
              </a:lnSpc>
              <a:buNone/>
            </a:pPr>
            <a:r>
              <a:rPr lang="en"/>
              <a:t>Revisit the list from the Launch portion of the Lesson 1 about why our understanding of countries’ sizes might matter to support students in thoughtfully engaging with this question. </a:t>
            </a:r>
            <a:endParaRPr/>
          </a:p>
          <a:p>
            <a:pPr marL="0" indent="0">
              <a:buClr>
                <a:schemeClr val="dk1"/>
              </a:buClr>
              <a:buNone/>
            </a:pP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8: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48: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9: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p49: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5: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Launch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50: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50: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1: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51: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52: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52: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2 Explore</a:t>
            </a:r>
            <a:endParaRPr>
              <a:solidFill>
                <a:schemeClr val="dk1"/>
              </a:solidFill>
            </a:endParaRPr>
          </a:p>
          <a:p>
            <a:pPr marL="0" indent="0">
              <a:buNone/>
            </a:pPr>
            <a:endParaRPr/>
          </a:p>
          <a:p>
            <a:pPr marL="0" indent="0">
              <a:lnSpc>
                <a:spcPct val="107916"/>
              </a:lnSpc>
              <a:buNone/>
            </a:pPr>
            <a:r>
              <a:rPr lang="en"/>
              <a:t>If students have not already brought this up, it would be a good time to discuss how maps are often viewed as objective truth that simply portray the “facts”. However, we saw in this lesson that is not the case. By the nature of forcing a spherical object to be represented on a plane, some aspect has to be distorted. Each projection has to distort reality in some way. However, what is distorted has an impact on how we view our world.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3: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53: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solidFill>
                  <a:schemeClr val="dk1"/>
                </a:solidFill>
              </a:rPr>
              <a:t>Location in Lesson Plan: Day 2 Summary</a:t>
            </a:r>
            <a:endParaRPr>
              <a:solidFill>
                <a:schemeClr val="dk1"/>
              </a:solidFill>
            </a:endParaRPr>
          </a:p>
          <a:p>
            <a:pPr marL="0" indent="0">
              <a:buNone/>
            </a:pPr>
            <a:endParaRPr>
              <a:solidFill>
                <a:schemeClr val="dk1"/>
              </a:solidFill>
            </a:endParaRPr>
          </a:p>
          <a:p>
            <a:pPr marL="0" indent="0">
              <a:buClr>
                <a:schemeClr val="dk1"/>
              </a:buClr>
              <a:buNone/>
            </a:pPr>
            <a:r>
              <a:rPr lang="en">
                <a:solidFill>
                  <a:schemeClr val="dk1"/>
                </a:solidFill>
              </a:rPr>
              <a:t>Social Justice Related Questions</a:t>
            </a:r>
            <a:endParaRPr>
              <a:solidFill>
                <a:schemeClr val="dk1"/>
              </a:solidFill>
            </a:endParaRPr>
          </a:p>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6: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6: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Launch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7: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7: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Clr>
                <a:schemeClr val="dk1"/>
              </a:buClr>
              <a:buNone/>
            </a:pPr>
            <a:r>
              <a:rPr lang="en">
                <a:solidFill>
                  <a:schemeClr val="dk1"/>
                </a:solidFill>
              </a:rPr>
              <a:t>Location in Lesson Plan: Day 1 Launch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8:notes"/>
          <p:cNvSpPr>
            <a:spLocks noGrp="1" noRot="1" noChangeAspect="1"/>
          </p:cNvSpPr>
          <p:nvPr>
            <p:ph type="sldImg" idx="2"/>
          </p:nvPr>
        </p:nvSpPr>
        <p:spPr>
          <a:xfrm>
            <a:off x="306388" y="652463"/>
            <a:ext cx="5789612"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8: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solidFill>
                  <a:schemeClr val="dk1"/>
                </a:solidFill>
              </a:rPr>
              <a:t>Location in Lesson Plan: Day 1 Launch</a:t>
            </a:r>
            <a:endParaRPr>
              <a:solidFill>
                <a:schemeClr val="dk1"/>
              </a:solidFill>
            </a:endParaRPr>
          </a:p>
          <a:p>
            <a:pPr marL="0" indent="0">
              <a:buNone/>
            </a:pPr>
            <a:endParaRPr>
              <a:solidFill>
                <a:schemeClr val="dk1"/>
              </a:solidFill>
            </a:endParaRPr>
          </a:p>
          <a:p>
            <a:pPr marL="0" indent="0">
              <a:buClr>
                <a:schemeClr val="dk1"/>
              </a:buClr>
              <a:buNone/>
            </a:pPr>
            <a:r>
              <a:rPr lang="en">
                <a:solidFill>
                  <a:schemeClr val="dk1"/>
                </a:solidFill>
              </a:rPr>
              <a:t>Social Justice Related Question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9:notes"/>
          <p:cNvSpPr>
            <a:spLocks noGrp="1" noRot="1" noChangeAspect="1"/>
          </p:cNvSpPr>
          <p:nvPr>
            <p:ph type="sldImg" idx="2"/>
          </p:nvPr>
        </p:nvSpPr>
        <p:spPr>
          <a:xfrm>
            <a:off x="306388" y="652463"/>
            <a:ext cx="5788025" cy="3255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9:notes"/>
          <p:cNvSpPr txBox="1">
            <a:spLocks noGrp="1"/>
          </p:cNvSpPr>
          <p:nvPr>
            <p:ph type="body" idx="1"/>
          </p:nvPr>
        </p:nvSpPr>
        <p:spPr>
          <a:xfrm>
            <a:off x="640080" y="4126230"/>
            <a:ext cx="5120640" cy="3909060"/>
          </a:xfrm>
          <a:prstGeom prst="rect">
            <a:avLst/>
          </a:prstGeom>
          <a:noFill/>
          <a:ln>
            <a:noFill/>
          </a:ln>
        </p:spPr>
        <p:txBody>
          <a:bodyPr spcFirstLastPara="1" wrap="square" lIns="86197" tIns="86197" rIns="86197" bIns="86197" anchor="t" anchorCtr="0">
            <a:noAutofit/>
          </a:bodyPr>
          <a:lstStyle/>
          <a:p>
            <a:pPr marL="0" indent="0">
              <a:buNone/>
            </a:pPr>
            <a:r>
              <a:rPr lang="en">
                <a:solidFill>
                  <a:schemeClr val="dk1"/>
                </a:solidFill>
              </a:rPr>
              <a:t>Location in Lesson Plan: Day 1 Launch</a:t>
            </a:r>
            <a:endParaRPr>
              <a:solidFill>
                <a:schemeClr val="dk1"/>
              </a:solidFill>
            </a:endParaRPr>
          </a:p>
          <a:p>
            <a:pPr marL="0" indent="0">
              <a:buNone/>
            </a:pPr>
            <a:endParaRPr>
              <a:solidFill>
                <a:schemeClr val="dk1"/>
              </a:solidFill>
            </a:endParaRPr>
          </a:p>
          <a:p>
            <a:pPr marL="0" indent="0">
              <a:buClr>
                <a:schemeClr val="dk1"/>
              </a:buClr>
              <a:buNone/>
            </a:pPr>
            <a:r>
              <a:rPr lang="en">
                <a:solidFill>
                  <a:schemeClr val="dk1"/>
                </a:solidFill>
              </a:rPr>
              <a:t>Deep Mathematical Question</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6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6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5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5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 name="Google Shape;2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5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5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6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6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6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6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6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6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tif"/></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ti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tif"/></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thetruesize.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kIID5FDi2JQ"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http://metrocosm.com/compare-map-projections.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175750" y="43550"/>
            <a:ext cx="86061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BEFORE YOU BEGIN</a:t>
            </a:r>
            <a:endParaRPr sz="2300" b="1" i="0" u="none" strike="noStrike" cap="none">
              <a:solidFill>
                <a:srgbClr val="CC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How Do We See Our World: Map Projection Investigation</a:t>
            </a:r>
            <a:endParaRPr sz="2300" b="1" i="0" u="none" strike="noStrike" cap="none">
              <a:solidFill>
                <a:srgbClr val="CC0000"/>
              </a:solidFill>
              <a:latin typeface="Poppins"/>
              <a:ea typeface="Poppins"/>
              <a:cs typeface="Poppins"/>
              <a:sym typeface="Poppins"/>
            </a:endParaRPr>
          </a:p>
        </p:txBody>
      </p:sp>
      <p:sp>
        <p:nvSpPr>
          <p:cNvPr id="55" name="Google Shape;55;p1"/>
          <p:cNvSpPr txBox="1"/>
          <p:nvPr/>
        </p:nvSpPr>
        <p:spPr>
          <a:xfrm>
            <a:off x="326250" y="838900"/>
            <a:ext cx="8491500" cy="4026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This slide deck is intended for student exploration.</a:t>
            </a:r>
            <a:br>
              <a:rPr lang="en" sz="14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All images and text are imported as a background so they cannot be moved by students. However, the various shapes (squares, triangles, and circles) that are available to tile over countries are movable.</a:t>
            </a:r>
            <a:br>
              <a:rPr lang="en" sz="14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Some slides have additional notes in the “speaker notes” section to aid in facilitation.</a:t>
            </a:r>
            <a:br>
              <a:rPr lang="en" sz="1400" b="0" i="0" u="none" strike="noStrike" cap="none" dirty="0">
                <a:solidFill>
                  <a:srgbClr val="000000"/>
                </a:solidFill>
                <a:latin typeface="Poppins"/>
                <a:ea typeface="Poppins"/>
                <a:cs typeface="Poppins"/>
                <a:sym typeface="Poppins"/>
              </a:rPr>
            </a:br>
            <a:endParaRPr sz="1400" b="0" i="0" u="none" strike="noStrike" cap="none" dirty="0">
              <a:solidFill>
                <a:srgbClr val="000000"/>
              </a:solidFill>
              <a:latin typeface="Poppins"/>
              <a:ea typeface="Poppins"/>
              <a:cs typeface="Poppins"/>
              <a:sym typeface="Poppins"/>
            </a:endParaRPr>
          </a:p>
          <a:p>
            <a:pPr marL="457200" marR="0" lvl="0"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If you want to edit the slides, do so in the Map Projection </a:t>
            </a:r>
            <a:r>
              <a:rPr lang="en" dirty="0">
                <a:latin typeface="Poppins"/>
                <a:ea typeface="Poppins"/>
                <a:cs typeface="Poppins"/>
                <a:sym typeface="Poppins"/>
              </a:rPr>
              <a:t>Editable Teacher Template</a:t>
            </a:r>
            <a:r>
              <a:rPr lang="en" sz="1400" b="0" i="0" u="none" strike="noStrike" cap="none" dirty="0">
                <a:solidFill>
                  <a:srgbClr val="000000"/>
                </a:solidFill>
                <a:latin typeface="Poppins"/>
                <a:ea typeface="Poppins"/>
                <a:cs typeface="Poppins"/>
                <a:sym typeface="Poppins"/>
              </a:rPr>
              <a:t>. If you would like your edited slides to not be manipulated by students, follow these steps:</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With your edited slide selected, go to File &gt; Download &gt; PNG Image (this will download a high-quality image the size of the slide).</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In this slide deck, insert a new blank slide.</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Go to Slide &gt; Change Background and a pop-up window should appear.</a:t>
            </a:r>
            <a:endParaRPr sz="1400" b="0" i="0" u="none" strike="noStrike" cap="none" dirty="0">
              <a:solidFill>
                <a:srgbClr val="000000"/>
              </a:solidFill>
              <a:latin typeface="Poppins"/>
              <a:ea typeface="Poppins"/>
              <a:cs typeface="Poppins"/>
              <a:sym typeface="Poppins"/>
            </a:endParaRPr>
          </a:p>
          <a:p>
            <a:pPr marL="914400" marR="0" lvl="1" indent="-317500" algn="l" rtl="0">
              <a:lnSpc>
                <a:spcPct val="100000"/>
              </a:lnSpc>
              <a:spcBef>
                <a:spcPts val="0"/>
              </a:spcBef>
              <a:spcAft>
                <a:spcPts val="0"/>
              </a:spcAft>
              <a:buClr>
                <a:srgbClr val="000000"/>
              </a:buClr>
              <a:buSzPts val="1400"/>
              <a:buFont typeface="Poppins"/>
              <a:buChar char="○"/>
            </a:pPr>
            <a:r>
              <a:rPr lang="en" sz="1400" b="0" i="0" u="none" strike="noStrike" cap="none" dirty="0">
                <a:solidFill>
                  <a:srgbClr val="000000"/>
                </a:solidFill>
                <a:latin typeface="Poppins"/>
                <a:ea typeface="Poppins"/>
                <a:cs typeface="Poppins"/>
                <a:sym typeface="Poppins"/>
              </a:rPr>
              <a:t>In that window, click “Choose Image” and locate your downloaded PNG file.</a:t>
            </a:r>
            <a:endParaRPr sz="1400" b="0" i="0" u="none" strike="noStrike" cap="none" dirty="0">
              <a:solidFill>
                <a:srgbClr val="000000"/>
              </a:solidFill>
              <a:latin typeface="Poppins"/>
              <a:ea typeface="Poppins"/>
              <a:cs typeface="Poppins"/>
              <a:sym typeface="Poppins"/>
            </a:endParaRPr>
          </a:p>
          <a:p>
            <a:pPr marL="914400" lvl="1" indent="-317500" algn="l" rtl="0">
              <a:spcBef>
                <a:spcPts val="0"/>
              </a:spcBef>
              <a:spcAft>
                <a:spcPts val="0"/>
              </a:spcAft>
              <a:buClr>
                <a:srgbClr val="000000"/>
              </a:buClr>
              <a:buSzPts val="1400"/>
              <a:buFont typeface="Poppins"/>
              <a:buChar char="○"/>
            </a:pPr>
            <a:r>
              <a:rPr lang="en" dirty="0">
                <a:solidFill>
                  <a:schemeClr val="dk1"/>
                </a:solidFill>
                <a:latin typeface="Poppins"/>
                <a:ea typeface="Poppins"/>
                <a:cs typeface="Poppins"/>
                <a:sym typeface="Poppins"/>
              </a:rPr>
              <a:t>Copy the shape tiles from the template into the student slides so students can use them to tile their countries.</a:t>
            </a:r>
            <a:endParaRPr dirty="0">
              <a:latin typeface="Poppins"/>
              <a:ea typeface="Poppins"/>
              <a:cs typeface="Poppins"/>
              <a:sym typeface="Poppins"/>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86" y="140342"/>
            <a:ext cx="8307151" cy="49408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
        <p:cNvGrpSpPr/>
        <p:nvPr/>
      </p:nvGrpSpPr>
      <p:grpSpPr>
        <a:xfrm>
          <a:off x="0" y="0"/>
          <a:ext cx="0" cy="0"/>
          <a:chOff x="0" y="0"/>
          <a:chExt cx="0" cy="0"/>
        </a:xfrm>
      </p:grpSpPr>
      <p:grpSp>
        <p:nvGrpSpPr>
          <p:cNvPr id="14" name="Group 13"/>
          <p:cNvGrpSpPr/>
          <p:nvPr/>
        </p:nvGrpSpPr>
        <p:grpSpPr>
          <a:xfrm>
            <a:off x="1112521" y="0"/>
            <a:ext cx="7040480" cy="5144106"/>
            <a:chOff x="1905499" y="312526"/>
            <a:chExt cx="8227715" cy="617140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499" y="312526"/>
              <a:ext cx="8227715" cy="6171402"/>
            </a:xfrm>
            <a:prstGeom prst="rect">
              <a:avLst/>
            </a:prstGeom>
          </p:spPr>
        </p:pic>
        <p:cxnSp>
          <p:nvCxnSpPr>
            <p:cNvPr id="8" name="Straight Connector 7"/>
            <p:cNvCxnSpPr/>
            <p:nvPr/>
          </p:nvCxnSpPr>
          <p:spPr>
            <a:xfrm flipH="1" flipV="1">
              <a:off x="3483033" y="3574473"/>
              <a:ext cx="648392" cy="7398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49977" y="2420337"/>
              <a:ext cx="1384405" cy="367629"/>
            </a:xfrm>
            <a:prstGeom prst="rect">
              <a:avLst/>
            </a:prstGeom>
            <a:noFill/>
          </p:spPr>
          <p:txBody>
            <a:bodyPr wrap="square" rtlCol="0">
              <a:spAutoFit/>
            </a:bodyPr>
            <a:lstStyle/>
            <a:p>
              <a:r>
                <a:rPr lang="en-IN" b="1" dirty="0"/>
                <a:t>COLOMBIA</a:t>
              </a:r>
            </a:p>
          </p:txBody>
        </p:sp>
        <p:sp>
          <p:nvSpPr>
            <p:cNvPr id="10" name="TextBox 9"/>
            <p:cNvSpPr txBox="1"/>
            <p:nvPr/>
          </p:nvSpPr>
          <p:spPr>
            <a:xfrm>
              <a:off x="6603076" y="1814842"/>
              <a:ext cx="1233054" cy="307777"/>
            </a:xfrm>
            <a:prstGeom prst="rect">
              <a:avLst/>
            </a:prstGeom>
            <a:noFill/>
          </p:spPr>
          <p:txBody>
            <a:bodyPr wrap="square" rtlCol="0">
              <a:spAutoFit/>
            </a:bodyPr>
            <a:lstStyle/>
            <a:p>
              <a:r>
                <a:rPr lang="en-IN" b="1" dirty="0"/>
                <a:t>FRANCE</a:t>
              </a:r>
            </a:p>
          </p:txBody>
        </p:sp>
        <p:cxnSp>
          <p:nvCxnSpPr>
            <p:cNvPr id="11" name="Straight Connector 10"/>
            <p:cNvCxnSpPr/>
            <p:nvPr/>
          </p:nvCxnSpPr>
          <p:spPr>
            <a:xfrm flipV="1">
              <a:off x="5871556" y="2728114"/>
              <a:ext cx="362989" cy="524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68138" y="2728114"/>
              <a:ext cx="357447" cy="7632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50676" y="2122619"/>
              <a:ext cx="498764" cy="6054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0"/>
        <p:cNvGrpSpPr/>
        <p:nvPr/>
      </p:nvGrpSpPr>
      <p:grpSpPr>
        <a:xfrm>
          <a:off x="0" y="0"/>
          <a:ext cx="0" cy="0"/>
          <a:chOff x="0" y="0"/>
          <a:chExt cx="0" cy="0"/>
        </a:xfrm>
      </p:grpSpPr>
      <p:sp>
        <p:nvSpPr>
          <p:cNvPr id="111" name="Google Shape;111;p14"/>
          <p:cNvSpPr txBox="1"/>
          <p:nvPr/>
        </p:nvSpPr>
        <p:spPr>
          <a:xfrm>
            <a:off x="1013275" y="2817100"/>
            <a:ext cx="7056300" cy="176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 y="308761"/>
            <a:ext cx="5096256" cy="408653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58583"/>
          <a:stretch/>
        </p:blipFill>
        <p:spPr>
          <a:xfrm>
            <a:off x="5356860" y="0"/>
            <a:ext cx="3787140" cy="5143500"/>
          </a:xfrm>
          <a:prstGeom prst="rect">
            <a:avLst/>
          </a:prstGeom>
        </p:spPr>
      </p:pic>
      <p:sp>
        <p:nvSpPr>
          <p:cNvPr id="5" name="TextBox 4"/>
          <p:cNvSpPr txBox="1"/>
          <p:nvPr/>
        </p:nvSpPr>
        <p:spPr>
          <a:xfrm>
            <a:off x="68580" y="395478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Colombia in square miles.</a:t>
            </a:r>
          </a:p>
        </p:txBody>
      </p:sp>
      <p:sp>
        <p:nvSpPr>
          <p:cNvPr id="61" name="TextBox 60"/>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COLOMBIA</a:t>
            </a:r>
          </a:p>
        </p:txBody>
      </p:sp>
      <p:sp>
        <p:nvSpPr>
          <p:cNvPr id="7" name="TextBox 6">
            <a:extLst>
              <a:ext uri="{FF2B5EF4-FFF2-40B4-BE49-F238E27FC236}">
                <a16:creationId xmlns:a16="http://schemas.microsoft.com/office/drawing/2014/main" id="{0D7FCA89-6AEB-365E-A13B-743EE70AEFAC}"/>
              </a:ext>
            </a:extLst>
          </p:cNvPr>
          <p:cNvSpPr txBox="1"/>
          <p:nvPr/>
        </p:nvSpPr>
        <p:spPr>
          <a:xfrm>
            <a:off x="2509610" y="4462611"/>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5"/>
        <p:cNvGrpSpPr/>
        <p:nvPr/>
      </p:nvGrpSpPr>
      <p:grpSpPr>
        <a:xfrm>
          <a:off x="0" y="0"/>
          <a:ext cx="0" cy="0"/>
          <a:chOff x="0" y="0"/>
          <a:chExt cx="0" cy="0"/>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53083"/>
          <a:stretch/>
        </p:blipFill>
        <p:spPr>
          <a:xfrm>
            <a:off x="4853940" y="0"/>
            <a:ext cx="429006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6" y="256794"/>
            <a:ext cx="5260848" cy="4629912"/>
          </a:xfrm>
          <a:prstGeom prst="rect">
            <a:avLst/>
          </a:prstGeom>
        </p:spPr>
      </p:pic>
      <p:sp>
        <p:nvSpPr>
          <p:cNvPr id="45" name="TextBox 44"/>
          <p:cNvSpPr txBox="1"/>
          <p:nvPr/>
        </p:nvSpPr>
        <p:spPr>
          <a:xfrm>
            <a:off x="68580" y="395478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France in square miles.</a:t>
            </a:r>
          </a:p>
        </p:txBody>
      </p:sp>
      <p:sp>
        <p:nvSpPr>
          <p:cNvPr id="46" name="TextBox 45"/>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FRANCE</a:t>
            </a:r>
          </a:p>
        </p:txBody>
      </p:sp>
      <p:sp>
        <p:nvSpPr>
          <p:cNvPr id="6" name="TextBox 5">
            <a:extLst>
              <a:ext uri="{FF2B5EF4-FFF2-40B4-BE49-F238E27FC236}">
                <a16:creationId xmlns:a16="http://schemas.microsoft.com/office/drawing/2014/main" id="{0D7FCA89-6AEB-365E-A13B-743EE70AEFAC}"/>
              </a:ext>
            </a:extLst>
          </p:cNvPr>
          <p:cNvSpPr txBox="1"/>
          <p:nvPr/>
        </p:nvSpPr>
        <p:spPr>
          <a:xfrm>
            <a:off x="2346960" y="4847332"/>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9"/>
        <p:cNvGrpSpPr/>
        <p:nvPr/>
      </p:nvGrpSpPr>
      <p:grpSpPr>
        <a:xfrm>
          <a:off x="0" y="0"/>
          <a:ext cx="0" cy="0"/>
          <a:chOff x="0" y="0"/>
          <a:chExt cx="0" cy="0"/>
        </a:xfrm>
      </p:grpSpPr>
      <p:sp>
        <p:nvSpPr>
          <p:cNvPr id="210" name="Google Shape;210;p17"/>
          <p:cNvSpPr txBox="1"/>
          <p:nvPr/>
        </p:nvSpPr>
        <p:spPr>
          <a:xfrm>
            <a:off x="842375" y="1944725"/>
            <a:ext cx="7227300" cy="26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379" y="42781"/>
            <a:ext cx="6743243" cy="5057938"/>
          </a:xfrm>
          <a:prstGeom prst="rect">
            <a:avLst/>
          </a:prstGeom>
        </p:spPr>
      </p:pic>
      <p:sp>
        <p:nvSpPr>
          <p:cNvPr id="7" name="TextBox 6"/>
          <p:cNvSpPr txBox="1"/>
          <p:nvPr/>
        </p:nvSpPr>
        <p:spPr>
          <a:xfrm>
            <a:off x="1820277" y="905696"/>
            <a:ext cx="1002391" cy="307777"/>
          </a:xfrm>
          <a:prstGeom prst="rect">
            <a:avLst/>
          </a:prstGeom>
          <a:noFill/>
        </p:spPr>
        <p:txBody>
          <a:bodyPr wrap="square" rtlCol="0">
            <a:spAutoFit/>
          </a:bodyPr>
          <a:lstStyle/>
          <a:p>
            <a:r>
              <a:rPr lang="en-IN" b="1" dirty="0"/>
              <a:t>FINLAND</a:t>
            </a:r>
          </a:p>
        </p:txBody>
      </p:sp>
      <p:sp>
        <p:nvSpPr>
          <p:cNvPr id="8" name="TextBox 7"/>
          <p:cNvSpPr txBox="1"/>
          <p:nvPr/>
        </p:nvSpPr>
        <p:spPr>
          <a:xfrm>
            <a:off x="6515986" y="2682105"/>
            <a:ext cx="859849" cy="307777"/>
          </a:xfrm>
          <a:prstGeom prst="rect">
            <a:avLst/>
          </a:prstGeom>
          <a:noFill/>
        </p:spPr>
        <p:txBody>
          <a:bodyPr wrap="square" rtlCol="0">
            <a:spAutoFit/>
          </a:bodyPr>
          <a:lstStyle/>
          <a:p>
            <a:r>
              <a:rPr lang="en-IN" b="1" dirty="0"/>
              <a:t>KENYA</a:t>
            </a:r>
          </a:p>
        </p:txBody>
      </p:sp>
      <p:cxnSp>
        <p:nvCxnSpPr>
          <p:cNvPr id="9" name="Straight Connector 8"/>
          <p:cNvCxnSpPr/>
          <p:nvPr/>
        </p:nvCxnSpPr>
        <p:spPr>
          <a:xfrm>
            <a:off x="5060424" y="3396347"/>
            <a:ext cx="398504" cy="42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00200" y="1550966"/>
            <a:ext cx="544850" cy="369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20352" y="1246185"/>
            <a:ext cx="1462698" cy="3635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863562" y="2967189"/>
            <a:ext cx="809271" cy="4495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175750" y="43550"/>
            <a:ext cx="86061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BEFORE YOU BEGIN</a:t>
            </a:r>
            <a:endParaRPr sz="2300" b="1" i="0" u="none" strike="noStrike" cap="none">
              <a:solidFill>
                <a:srgbClr val="CC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CC0000"/>
                </a:solidFill>
                <a:latin typeface="Poppins"/>
                <a:ea typeface="Poppins"/>
                <a:cs typeface="Poppins"/>
                <a:sym typeface="Poppins"/>
              </a:rPr>
              <a:t>How Do We See Our World: Map Projection Investigation</a:t>
            </a:r>
            <a:endParaRPr sz="2300" b="1" i="0" u="none" strike="noStrike" cap="none">
              <a:solidFill>
                <a:srgbClr val="CC0000"/>
              </a:solidFill>
              <a:latin typeface="Poppins"/>
              <a:ea typeface="Poppins"/>
              <a:cs typeface="Poppins"/>
              <a:sym typeface="Poppins"/>
            </a:endParaRPr>
          </a:p>
        </p:txBody>
      </p:sp>
      <p:sp>
        <p:nvSpPr>
          <p:cNvPr id="61" name="Google Shape;61;p2"/>
          <p:cNvSpPr txBox="1"/>
          <p:nvPr/>
        </p:nvSpPr>
        <p:spPr>
          <a:xfrm>
            <a:off x="326250" y="838900"/>
            <a:ext cx="8491500" cy="402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Poppins"/>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Poppins"/>
              <a:buChar char="●"/>
            </a:pPr>
            <a:r>
              <a:rPr lang="en" sz="1800" b="0" i="0" u="none" strike="noStrike" cap="none" dirty="0">
                <a:solidFill>
                  <a:srgbClr val="000000"/>
                </a:solidFill>
                <a:latin typeface="Poppins"/>
                <a:ea typeface="Poppins"/>
                <a:cs typeface="Poppins"/>
                <a:sym typeface="Poppins"/>
              </a:rPr>
              <a:t>Before you begin:</a:t>
            </a:r>
            <a:br>
              <a:rPr lang="en" sz="1800" b="0" i="0" u="none" strike="noStrike" cap="none" dirty="0">
                <a:solidFill>
                  <a:srgbClr val="000000"/>
                </a:solidFill>
                <a:latin typeface="Poppins"/>
                <a:ea typeface="Poppins"/>
                <a:cs typeface="Poppins"/>
                <a:sym typeface="Poppins"/>
              </a:rPr>
            </a:br>
            <a:endParaRPr sz="1800" b="0" i="0" u="none" strike="noStrike" cap="none" dirty="0">
              <a:solidFill>
                <a:srgbClr val="000000"/>
              </a:solidFill>
              <a:latin typeface="Poppins"/>
              <a:ea typeface="Poppins"/>
              <a:cs typeface="Poppins"/>
              <a:sym typeface="Poppins"/>
            </a:endParaRPr>
          </a:p>
          <a:p>
            <a:pPr marL="914400" marR="0" lvl="1" indent="-342900" algn="l" rtl="0">
              <a:lnSpc>
                <a:spcPct val="100000"/>
              </a:lnSpc>
              <a:spcBef>
                <a:spcPts val="0"/>
              </a:spcBef>
              <a:spcAft>
                <a:spcPts val="0"/>
              </a:spcAft>
              <a:buClr>
                <a:srgbClr val="000000"/>
              </a:buClr>
              <a:buSzPts val="1800"/>
              <a:buFont typeface="Poppins"/>
              <a:buChar char="○"/>
            </a:pPr>
            <a:r>
              <a:rPr lang="en" sz="1800" b="0" i="0" u="none" strike="noStrike" cap="none" dirty="0">
                <a:solidFill>
                  <a:srgbClr val="000000"/>
                </a:solidFill>
                <a:latin typeface="Poppins"/>
                <a:ea typeface="Poppins"/>
                <a:cs typeface="Poppins"/>
                <a:sym typeface="Poppins"/>
              </a:rPr>
              <a:t>Each class period should have their own copy of this slide deck.</a:t>
            </a:r>
            <a:br>
              <a:rPr lang="en" sz="1800" b="0" i="0" u="none" strike="noStrike" cap="none" dirty="0">
                <a:solidFill>
                  <a:srgbClr val="000000"/>
                </a:solidFill>
                <a:latin typeface="Poppins"/>
                <a:ea typeface="Poppins"/>
                <a:cs typeface="Poppins"/>
                <a:sym typeface="Poppins"/>
              </a:rPr>
            </a:br>
            <a:endParaRPr sz="1800" b="0" i="0" u="none" strike="noStrike" cap="none" dirty="0">
              <a:solidFill>
                <a:srgbClr val="000000"/>
              </a:solidFill>
              <a:latin typeface="Poppins"/>
              <a:ea typeface="Poppins"/>
              <a:cs typeface="Poppins"/>
              <a:sym typeface="Poppins"/>
            </a:endParaRPr>
          </a:p>
          <a:p>
            <a:pPr marL="914400" marR="0" lvl="1" indent="-342900" algn="l" rtl="0">
              <a:lnSpc>
                <a:spcPct val="100000"/>
              </a:lnSpc>
              <a:spcBef>
                <a:spcPts val="0"/>
              </a:spcBef>
              <a:spcAft>
                <a:spcPts val="0"/>
              </a:spcAft>
              <a:buClr>
                <a:srgbClr val="000000"/>
              </a:buClr>
              <a:buSzPts val="1800"/>
              <a:buFont typeface="Poppins"/>
              <a:buChar char="○"/>
            </a:pPr>
            <a:r>
              <a:rPr lang="en" sz="1800" b="0" i="0" u="none" strike="noStrike" cap="none" dirty="0">
                <a:solidFill>
                  <a:srgbClr val="000000"/>
                </a:solidFill>
                <a:latin typeface="Poppins"/>
                <a:ea typeface="Poppins"/>
                <a:cs typeface="Poppins"/>
                <a:sym typeface="Poppins"/>
              </a:rPr>
              <a:t>Each pair of partners in the Exploration should have their own set countries to investigate. If you have more than 5 partner sets, you will have to duplicate the five slides for each country pairing investigation (The five slides are: title slide, location on map, prediction, and two slides for area estimation) so that each set of partners can work on the investigation.</a:t>
            </a:r>
            <a:br>
              <a:rPr lang="en" sz="1800" b="0" i="0" u="none" strike="noStrike" cap="none" dirty="0">
                <a:solidFill>
                  <a:srgbClr val="000000"/>
                </a:solidFill>
                <a:latin typeface="Poppins"/>
                <a:ea typeface="Poppins"/>
                <a:cs typeface="Poppins"/>
                <a:sym typeface="Poppins"/>
              </a:rPr>
            </a:br>
            <a:endParaRPr sz="1800" b="0" i="0" u="none" strike="noStrike" cap="none" dirty="0">
              <a:solidFill>
                <a:srgbClr val="000000"/>
              </a:solidFill>
              <a:latin typeface="Poppins"/>
              <a:ea typeface="Poppins"/>
              <a:cs typeface="Poppins"/>
              <a:sym typeface="Poppins"/>
            </a:endParaRPr>
          </a:p>
          <a:p>
            <a:pPr marL="914400" marR="0" lvl="1" indent="-342900" algn="l" rtl="0">
              <a:lnSpc>
                <a:spcPct val="100000"/>
              </a:lnSpc>
              <a:spcBef>
                <a:spcPts val="0"/>
              </a:spcBef>
              <a:spcAft>
                <a:spcPts val="0"/>
              </a:spcAft>
              <a:buClr>
                <a:srgbClr val="000000"/>
              </a:buClr>
              <a:buSzPts val="1800"/>
              <a:buFont typeface="Poppins"/>
              <a:buChar char="○"/>
            </a:pPr>
            <a:r>
              <a:rPr lang="en" sz="1800" b="0" i="0" u="none" strike="noStrike" cap="none" dirty="0">
                <a:solidFill>
                  <a:srgbClr val="000000"/>
                </a:solidFill>
                <a:latin typeface="Poppins"/>
                <a:ea typeface="Poppins"/>
                <a:cs typeface="Poppins"/>
                <a:sym typeface="Poppins"/>
              </a:rPr>
              <a:t>Students who investigate the same country pairing will be given space to discuss their solutions.</a:t>
            </a:r>
            <a:endParaRPr sz="18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sp>
        <p:nvSpPr>
          <p:cNvPr id="223" name="Google Shape;223;p20"/>
          <p:cNvSpPr txBox="1"/>
          <p:nvPr/>
        </p:nvSpPr>
        <p:spPr>
          <a:xfrm>
            <a:off x="1013275" y="2798925"/>
            <a:ext cx="7056300" cy="17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39" y="0"/>
            <a:ext cx="4267181" cy="5143500"/>
          </a:xfrm>
          <a:prstGeom prst="rect">
            <a:avLst/>
          </a:prstGeom>
        </p:spPr>
      </p:pic>
      <p:sp>
        <p:nvSpPr>
          <p:cNvPr id="43" name="TextBox 42"/>
          <p:cNvSpPr txBox="1"/>
          <p:nvPr/>
        </p:nvSpPr>
        <p:spPr>
          <a:xfrm>
            <a:off x="68580" y="2063918"/>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Finland in square miles.</a:t>
            </a:r>
          </a:p>
        </p:txBody>
      </p:sp>
      <p:sp>
        <p:nvSpPr>
          <p:cNvPr id="44" name="TextBox 43"/>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FINLAND</a:t>
            </a:r>
          </a:p>
        </p:txBody>
      </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58000"/>
          <a:stretch/>
        </p:blipFill>
        <p:spPr>
          <a:xfrm>
            <a:off x="5303520" y="0"/>
            <a:ext cx="384048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4" y="147066"/>
            <a:ext cx="4519209" cy="4611970"/>
          </a:xfrm>
          <a:prstGeom prst="rect">
            <a:avLst/>
          </a:prstGeom>
        </p:spPr>
      </p:pic>
      <p:sp>
        <p:nvSpPr>
          <p:cNvPr id="43" name="TextBox 42"/>
          <p:cNvSpPr txBox="1"/>
          <p:nvPr/>
        </p:nvSpPr>
        <p:spPr>
          <a:xfrm>
            <a:off x="68580" y="3496023"/>
            <a:ext cx="2278380" cy="1500411"/>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Kenya in square miles.</a:t>
            </a:r>
          </a:p>
          <a:p>
            <a:pPr algn="ctr"/>
            <a:r>
              <a:rPr lang="en-IN" sz="1050" dirty="0"/>
              <a:t>** The image represents approximate country borders due to disputed territorial claims. **</a:t>
            </a:r>
          </a:p>
        </p:txBody>
      </p:sp>
      <p:sp>
        <p:nvSpPr>
          <p:cNvPr id="44" name="TextBox 43"/>
          <p:cNvSpPr txBox="1"/>
          <p:nvPr/>
        </p:nvSpPr>
        <p:spPr>
          <a:xfrm>
            <a:off x="68580" y="108287"/>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KENYA</a:t>
            </a:r>
          </a:p>
        </p:txBody>
      </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64917"/>
          <a:stretch/>
        </p:blipFill>
        <p:spPr>
          <a:xfrm>
            <a:off x="5935980" y="0"/>
            <a:ext cx="3208020" cy="5143500"/>
          </a:xfrm>
          <a:prstGeom prst="rect">
            <a:avLst/>
          </a:prstGeom>
        </p:spPr>
      </p:pic>
      <p:sp>
        <p:nvSpPr>
          <p:cNvPr id="6" name="TextBox 5">
            <a:extLst>
              <a:ext uri="{FF2B5EF4-FFF2-40B4-BE49-F238E27FC236}">
                <a16:creationId xmlns:a16="http://schemas.microsoft.com/office/drawing/2014/main" id="{0D7FCA89-6AEB-365E-A13B-743EE70AEFAC}"/>
              </a:ext>
            </a:extLst>
          </p:cNvPr>
          <p:cNvSpPr txBox="1"/>
          <p:nvPr/>
        </p:nvSpPr>
        <p:spPr>
          <a:xfrm>
            <a:off x="2444840" y="4754625"/>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15"/>
        <p:cNvGrpSpPr/>
        <p:nvPr/>
      </p:nvGrpSpPr>
      <p:grpSpPr>
        <a:xfrm>
          <a:off x="0" y="0"/>
          <a:ext cx="0" cy="0"/>
          <a:chOff x="0" y="0"/>
          <a:chExt cx="0" cy="0"/>
        </a:xfrm>
      </p:grpSpPr>
      <p:sp>
        <p:nvSpPr>
          <p:cNvPr id="316" name="Google Shape;316;p23"/>
          <p:cNvSpPr txBox="1"/>
          <p:nvPr/>
        </p:nvSpPr>
        <p:spPr>
          <a:xfrm>
            <a:off x="891200" y="1648125"/>
            <a:ext cx="7178400" cy="293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4"/>
        <p:cNvGrpSpPr/>
        <p:nvPr/>
      </p:nvGrpSpPr>
      <p:grpSpPr>
        <a:xfrm>
          <a:off x="0" y="0"/>
          <a:ext cx="0" cy="0"/>
          <a:chOff x="0" y="0"/>
          <a:chExt cx="0" cy="0"/>
        </a:xfrm>
      </p:grpSpPr>
      <p:grpSp>
        <p:nvGrpSpPr>
          <p:cNvPr id="3" name="Group 2"/>
          <p:cNvGrpSpPr/>
          <p:nvPr/>
        </p:nvGrpSpPr>
        <p:grpSpPr>
          <a:xfrm>
            <a:off x="1152754" y="0"/>
            <a:ext cx="6838493" cy="5129382"/>
            <a:chOff x="1524457" y="0"/>
            <a:chExt cx="9143086" cy="68580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7" y="0"/>
              <a:ext cx="9143086" cy="6858000"/>
            </a:xfrm>
            <a:prstGeom prst="rect">
              <a:avLst/>
            </a:prstGeom>
          </p:spPr>
        </p:pic>
        <p:sp>
          <p:nvSpPr>
            <p:cNvPr id="5" name="TextBox 4"/>
            <p:cNvSpPr txBox="1"/>
            <p:nvPr/>
          </p:nvSpPr>
          <p:spPr>
            <a:xfrm>
              <a:off x="2036408" y="2609805"/>
              <a:ext cx="1465771" cy="411499"/>
            </a:xfrm>
            <a:prstGeom prst="rect">
              <a:avLst/>
            </a:prstGeom>
            <a:noFill/>
          </p:spPr>
          <p:txBody>
            <a:bodyPr wrap="square" rtlCol="0">
              <a:spAutoFit/>
            </a:bodyPr>
            <a:lstStyle/>
            <a:p>
              <a:r>
                <a:rPr lang="en-IN" b="1" dirty="0"/>
                <a:t>ECUADOR</a:t>
              </a:r>
            </a:p>
          </p:txBody>
        </p:sp>
        <p:cxnSp>
          <p:nvCxnSpPr>
            <p:cNvPr id="6" name="Straight Connector 5"/>
            <p:cNvCxnSpPr/>
            <p:nvPr/>
          </p:nvCxnSpPr>
          <p:spPr>
            <a:xfrm>
              <a:off x="3502178" y="4333658"/>
              <a:ext cx="400548" cy="284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26575" y="2901142"/>
              <a:ext cx="660977" cy="9568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82731" y="597528"/>
              <a:ext cx="1335519" cy="411499"/>
            </a:xfrm>
            <a:prstGeom prst="rect">
              <a:avLst/>
            </a:prstGeom>
            <a:noFill/>
          </p:spPr>
          <p:txBody>
            <a:bodyPr wrap="square" rtlCol="0">
              <a:spAutoFit/>
            </a:bodyPr>
            <a:lstStyle/>
            <a:p>
              <a:r>
                <a:rPr lang="en-IN" b="1" dirty="0"/>
                <a:t>ICELAND</a:t>
              </a:r>
            </a:p>
          </p:txBody>
        </p:sp>
        <p:cxnSp>
          <p:nvCxnSpPr>
            <p:cNvPr id="9" name="Straight Connector 8"/>
            <p:cNvCxnSpPr/>
            <p:nvPr/>
          </p:nvCxnSpPr>
          <p:spPr>
            <a:xfrm flipH="1">
              <a:off x="5374079" y="2186247"/>
              <a:ext cx="336765" cy="2805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977966" y="905696"/>
              <a:ext cx="505961" cy="8780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sp>
        <p:nvSpPr>
          <p:cNvPr id="329" name="Google Shape;329;p26"/>
          <p:cNvSpPr txBox="1"/>
          <p:nvPr/>
        </p:nvSpPr>
        <p:spPr>
          <a:xfrm>
            <a:off x="927825" y="2744400"/>
            <a:ext cx="7141800" cy="18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5" y="507832"/>
            <a:ext cx="5259387" cy="3810000"/>
          </a:xfrm>
          <a:prstGeom prst="rect">
            <a:avLst/>
          </a:prstGeom>
        </p:spPr>
      </p:pic>
      <p:sp>
        <p:nvSpPr>
          <p:cNvPr id="43" name="TextBox 42"/>
          <p:cNvSpPr txBox="1"/>
          <p:nvPr/>
        </p:nvSpPr>
        <p:spPr>
          <a:xfrm>
            <a:off x="68580" y="4072419"/>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Iceland in square miles.</a:t>
            </a:r>
          </a:p>
        </p:txBody>
      </p:sp>
      <p:sp>
        <p:nvSpPr>
          <p:cNvPr id="44" name="TextBox 43"/>
          <p:cNvSpPr txBox="1"/>
          <p:nvPr/>
        </p:nvSpPr>
        <p:spPr>
          <a:xfrm>
            <a:off x="68580" y="107722"/>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ICELAND</a:t>
            </a:r>
          </a:p>
        </p:txBody>
      </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68106"/>
          <a:stretch/>
        </p:blipFill>
        <p:spPr>
          <a:xfrm>
            <a:off x="6227618" y="0"/>
            <a:ext cx="2916382" cy="5143500"/>
          </a:xfrm>
          <a:prstGeom prst="rect">
            <a:avLst/>
          </a:prstGeom>
        </p:spPr>
      </p:pic>
      <p:sp>
        <p:nvSpPr>
          <p:cNvPr id="6" name="TextBox 5">
            <a:extLst>
              <a:ext uri="{FF2B5EF4-FFF2-40B4-BE49-F238E27FC236}">
                <a16:creationId xmlns:a16="http://schemas.microsoft.com/office/drawing/2014/main" id="{0D7FCA89-6AEB-365E-A13B-743EE70AEFAC}"/>
              </a:ext>
            </a:extLst>
          </p:cNvPr>
          <p:cNvSpPr txBox="1"/>
          <p:nvPr/>
        </p:nvSpPr>
        <p:spPr>
          <a:xfrm>
            <a:off x="2509610" y="4462611"/>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567" y="226624"/>
            <a:ext cx="3983310" cy="452505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5758"/>
          <a:stretch/>
        </p:blipFill>
        <p:spPr>
          <a:xfrm>
            <a:off x="6012872" y="0"/>
            <a:ext cx="3131127" cy="5143500"/>
          </a:xfrm>
          <a:prstGeom prst="rect">
            <a:avLst/>
          </a:prstGeom>
        </p:spPr>
      </p:pic>
      <p:sp>
        <p:nvSpPr>
          <p:cNvPr id="378" name="Google Shape;378;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4" name="Google Shape;384;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385" name="Google Shape;385;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386" name="Google Shape;386;p28"/>
          <p:cNvSpPr/>
          <p:nvPr/>
        </p:nvSpPr>
        <p:spPr>
          <a:xfrm>
            <a:off x="66190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8"/>
          <p:cNvSpPr/>
          <p:nvPr/>
        </p:nvSpPr>
        <p:spPr>
          <a:xfrm>
            <a:off x="66202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8"/>
          <p:cNvSpPr/>
          <p:nvPr/>
        </p:nvSpPr>
        <p:spPr>
          <a:xfrm>
            <a:off x="66202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8"/>
          <p:cNvSpPr/>
          <p:nvPr/>
        </p:nvSpPr>
        <p:spPr>
          <a:xfrm>
            <a:off x="83480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8"/>
          <p:cNvSpPr/>
          <p:nvPr/>
        </p:nvSpPr>
        <p:spPr>
          <a:xfrm>
            <a:off x="83297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8"/>
          <p:cNvSpPr/>
          <p:nvPr/>
        </p:nvSpPr>
        <p:spPr>
          <a:xfrm>
            <a:off x="82624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2" name="Google Shape;392;p28"/>
          <p:cNvCxnSpPr/>
          <p:nvPr/>
        </p:nvCxnSpPr>
        <p:spPr>
          <a:xfrm>
            <a:off x="66202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393" name="Google Shape;393;p28"/>
          <p:cNvCxnSpPr/>
          <p:nvPr/>
        </p:nvCxnSpPr>
        <p:spPr>
          <a:xfrm>
            <a:off x="83386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394" name="Google Shape;394;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0" name="Google Shape;400;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401" name="Google Shape;401;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402" name="Google Shape;402;p28"/>
          <p:cNvSpPr/>
          <p:nvPr/>
        </p:nvSpPr>
        <p:spPr>
          <a:xfrm>
            <a:off x="66202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8"/>
          <p:cNvSpPr/>
          <p:nvPr/>
        </p:nvSpPr>
        <p:spPr>
          <a:xfrm>
            <a:off x="66214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8"/>
          <p:cNvSpPr/>
          <p:nvPr/>
        </p:nvSpPr>
        <p:spPr>
          <a:xfrm>
            <a:off x="66214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8"/>
          <p:cNvSpPr/>
          <p:nvPr/>
        </p:nvSpPr>
        <p:spPr>
          <a:xfrm>
            <a:off x="83492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8"/>
          <p:cNvSpPr/>
          <p:nvPr/>
        </p:nvSpPr>
        <p:spPr>
          <a:xfrm>
            <a:off x="83309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8"/>
          <p:cNvSpPr/>
          <p:nvPr/>
        </p:nvSpPr>
        <p:spPr>
          <a:xfrm>
            <a:off x="82636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8" name="Google Shape;408;p28"/>
          <p:cNvCxnSpPr/>
          <p:nvPr/>
        </p:nvCxnSpPr>
        <p:spPr>
          <a:xfrm>
            <a:off x="66214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409" name="Google Shape;409;p28"/>
          <p:cNvCxnSpPr/>
          <p:nvPr/>
        </p:nvCxnSpPr>
        <p:spPr>
          <a:xfrm>
            <a:off x="83398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410" name="Google Shape;410;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6" name="Google Shape;416;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417" name="Google Shape;417;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418" name="Google Shape;418;p28"/>
          <p:cNvSpPr/>
          <p:nvPr/>
        </p:nvSpPr>
        <p:spPr>
          <a:xfrm>
            <a:off x="6617834" y="597025"/>
            <a:ext cx="486900" cy="484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8"/>
          <p:cNvSpPr/>
          <p:nvPr/>
        </p:nvSpPr>
        <p:spPr>
          <a:xfrm>
            <a:off x="6619025" y="2437700"/>
            <a:ext cx="484500" cy="484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8"/>
          <p:cNvSpPr/>
          <p:nvPr/>
        </p:nvSpPr>
        <p:spPr>
          <a:xfrm>
            <a:off x="6619025" y="3742500"/>
            <a:ext cx="484500" cy="484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8"/>
          <p:cNvSpPr/>
          <p:nvPr/>
        </p:nvSpPr>
        <p:spPr>
          <a:xfrm>
            <a:off x="8346825" y="850625"/>
            <a:ext cx="237600" cy="2376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8"/>
          <p:cNvSpPr/>
          <p:nvPr/>
        </p:nvSpPr>
        <p:spPr>
          <a:xfrm>
            <a:off x="8328525" y="2668700"/>
            <a:ext cx="274200" cy="274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8"/>
          <p:cNvSpPr/>
          <p:nvPr/>
        </p:nvSpPr>
        <p:spPr>
          <a:xfrm>
            <a:off x="8261250" y="3929325"/>
            <a:ext cx="237600" cy="2376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4" name="Google Shape;424;p28"/>
          <p:cNvCxnSpPr/>
          <p:nvPr/>
        </p:nvCxnSpPr>
        <p:spPr>
          <a:xfrm>
            <a:off x="6619025" y="1712975"/>
            <a:ext cx="484500" cy="9600"/>
          </a:xfrm>
          <a:prstGeom prst="straightConnector1">
            <a:avLst/>
          </a:prstGeom>
          <a:noFill/>
          <a:ln w="28575" cap="flat" cmpd="sng">
            <a:solidFill>
              <a:srgbClr val="595959"/>
            </a:solidFill>
            <a:prstDash val="solid"/>
            <a:round/>
            <a:headEnd type="none" w="sm" len="sm"/>
            <a:tailEnd type="none" w="sm" len="sm"/>
          </a:ln>
        </p:spPr>
      </p:cxnSp>
      <p:cxnSp>
        <p:nvCxnSpPr>
          <p:cNvPr id="425" name="Google Shape;425;p28"/>
          <p:cNvCxnSpPr/>
          <p:nvPr/>
        </p:nvCxnSpPr>
        <p:spPr>
          <a:xfrm>
            <a:off x="8337450" y="1721613"/>
            <a:ext cx="237600" cy="12000"/>
          </a:xfrm>
          <a:prstGeom prst="straightConnector1">
            <a:avLst/>
          </a:prstGeom>
          <a:noFill/>
          <a:ln w="28575" cap="flat" cmpd="sng">
            <a:solidFill>
              <a:srgbClr val="595959"/>
            </a:solidFill>
            <a:prstDash val="solid"/>
            <a:round/>
            <a:headEnd type="none" w="sm" len="sm"/>
            <a:tailEnd type="none" w="sm" len="sm"/>
          </a:ln>
        </p:spPr>
      </p:cxnSp>
      <p:sp>
        <p:nvSpPr>
          <p:cNvPr id="51" name="TextBox 50"/>
          <p:cNvSpPr txBox="1"/>
          <p:nvPr/>
        </p:nvSpPr>
        <p:spPr>
          <a:xfrm>
            <a:off x="38257" y="3659093"/>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Ecuador in square miles.</a:t>
            </a:r>
          </a:p>
        </p:txBody>
      </p:sp>
      <p:sp>
        <p:nvSpPr>
          <p:cNvPr id="52" name="TextBox 51"/>
          <p:cNvSpPr txBox="1"/>
          <p:nvPr/>
        </p:nvSpPr>
        <p:spPr>
          <a:xfrm>
            <a:off x="137853" y="113151"/>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ECUADOR</a:t>
            </a:r>
          </a:p>
        </p:txBody>
      </p:sp>
      <p:sp>
        <p:nvSpPr>
          <p:cNvPr id="54" name="TextBox 53">
            <a:extLst>
              <a:ext uri="{FF2B5EF4-FFF2-40B4-BE49-F238E27FC236}">
                <a16:creationId xmlns:a16="http://schemas.microsoft.com/office/drawing/2014/main" id="{0D7FCA89-6AEB-365E-A13B-743EE70AEFAC}"/>
              </a:ext>
            </a:extLst>
          </p:cNvPr>
          <p:cNvSpPr txBox="1"/>
          <p:nvPr/>
        </p:nvSpPr>
        <p:spPr>
          <a:xfrm>
            <a:off x="1761465" y="4751682"/>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29"/>
        <p:cNvGrpSpPr/>
        <p:nvPr/>
      </p:nvGrpSpPr>
      <p:grpSpPr>
        <a:xfrm>
          <a:off x="0" y="0"/>
          <a:ext cx="0" cy="0"/>
          <a:chOff x="0" y="0"/>
          <a:chExt cx="0" cy="0"/>
        </a:xfrm>
      </p:grpSpPr>
      <p:sp>
        <p:nvSpPr>
          <p:cNvPr id="430" name="Google Shape;430;p29"/>
          <p:cNvSpPr txBox="1"/>
          <p:nvPr/>
        </p:nvSpPr>
        <p:spPr>
          <a:xfrm>
            <a:off x="866800" y="1562650"/>
            <a:ext cx="7202700" cy="301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8"/>
        <p:cNvGrpSpPr/>
        <p:nvPr/>
      </p:nvGrpSpPr>
      <p:grpSpPr>
        <a:xfrm>
          <a:off x="0" y="0"/>
          <a:ext cx="0" cy="0"/>
          <a:chOff x="0" y="0"/>
          <a:chExt cx="0" cy="0"/>
        </a:xfrm>
      </p:grpSpPr>
      <p:grpSp>
        <p:nvGrpSpPr>
          <p:cNvPr id="9" name="Group 8"/>
          <p:cNvGrpSpPr/>
          <p:nvPr/>
        </p:nvGrpSpPr>
        <p:grpSpPr>
          <a:xfrm>
            <a:off x="1124379" y="1"/>
            <a:ext cx="6857315" cy="5143500"/>
            <a:chOff x="1969357" y="166255"/>
            <a:chExt cx="9143086" cy="685800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357" y="166255"/>
              <a:ext cx="9143086" cy="6858000"/>
            </a:xfrm>
            <a:prstGeom prst="rect">
              <a:avLst/>
            </a:prstGeom>
          </p:spPr>
        </p:pic>
        <p:sp>
          <p:nvSpPr>
            <p:cNvPr id="3" name="TextBox 2"/>
            <p:cNvSpPr txBox="1"/>
            <p:nvPr/>
          </p:nvSpPr>
          <p:spPr>
            <a:xfrm>
              <a:off x="1969357" y="1139524"/>
              <a:ext cx="1875477" cy="410369"/>
            </a:xfrm>
            <a:prstGeom prst="rect">
              <a:avLst/>
            </a:prstGeom>
            <a:noFill/>
          </p:spPr>
          <p:txBody>
            <a:bodyPr wrap="square" rtlCol="0">
              <a:spAutoFit/>
            </a:bodyPr>
            <a:lstStyle/>
            <a:p>
              <a:r>
                <a:rPr lang="en-IN" b="1" dirty="0"/>
                <a:t>GREENLAND</a:t>
              </a:r>
            </a:p>
          </p:txBody>
        </p:sp>
        <p:cxnSp>
          <p:nvCxnSpPr>
            <p:cNvPr id="4" name="Straight Connector 3"/>
            <p:cNvCxnSpPr/>
            <p:nvPr/>
          </p:nvCxnSpPr>
          <p:spPr>
            <a:xfrm flipV="1">
              <a:off x="4779818" y="2067784"/>
              <a:ext cx="353192" cy="317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3" idx="2"/>
            </p:cNvCxnSpPr>
            <p:nvPr/>
          </p:nvCxnSpPr>
          <p:spPr>
            <a:xfrm>
              <a:off x="2907096" y="1549894"/>
              <a:ext cx="793433" cy="1851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731771" y="975377"/>
              <a:ext cx="1116338" cy="369332"/>
            </a:xfrm>
            <a:prstGeom prst="rect">
              <a:avLst/>
            </a:prstGeom>
            <a:noFill/>
          </p:spPr>
          <p:txBody>
            <a:bodyPr wrap="square" rtlCol="0">
              <a:spAutoFit/>
            </a:bodyPr>
            <a:lstStyle/>
            <a:p>
              <a:r>
                <a:rPr lang="en-IN" b="1" dirty="0"/>
                <a:t>INDIA</a:t>
              </a:r>
            </a:p>
          </p:txBody>
        </p:sp>
        <p:cxnSp>
          <p:nvCxnSpPr>
            <p:cNvPr id="7" name="Straight Connector 6"/>
            <p:cNvCxnSpPr/>
            <p:nvPr/>
          </p:nvCxnSpPr>
          <p:spPr>
            <a:xfrm flipH="1">
              <a:off x="8175469" y="3657600"/>
              <a:ext cx="552895" cy="488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061988" y="1344709"/>
              <a:ext cx="896659" cy="1321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2"/>
        <p:cNvGrpSpPr/>
        <p:nvPr/>
      </p:nvGrpSpPr>
      <p:grpSpPr>
        <a:xfrm>
          <a:off x="0" y="0"/>
          <a:ext cx="0" cy="0"/>
          <a:chOff x="0" y="0"/>
          <a:chExt cx="0" cy="0"/>
        </a:xfrm>
      </p:grpSpPr>
      <p:sp>
        <p:nvSpPr>
          <p:cNvPr id="443" name="Google Shape;443;p32"/>
          <p:cNvSpPr txBox="1"/>
          <p:nvPr/>
        </p:nvSpPr>
        <p:spPr>
          <a:xfrm>
            <a:off x="866800" y="2798925"/>
            <a:ext cx="7202700" cy="17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561"/>
          <a:stretch/>
        </p:blipFill>
        <p:spPr>
          <a:xfrm>
            <a:off x="5811982" y="0"/>
            <a:ext cx="3332018"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88" y="0"/>
            <a:ext cx="5609858" cy="5143500"/>
          </a:xfrm>
          <a:prstGeom prst="rect">
            <a:avLst/>
          </a:prstGeom>
        </p:spPr>
      </p:pic>
      <p:sp>
        <p:nvSpPr>
          <p:cNvPr id="448" name="Google Shape;448;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4" name="Google Shape;454;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55" name="Google Shape;455;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56" name="Google Shape;456;p33"/>
          <p:cNvSpPr/>
          <p:nvPr/>
        </p:nvSpPr>
        <p:spPr>
          <a:xfrm>
            <a:off x="658222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3"/>
          <p:cNvSpPr/>
          <p:nvPr/>
        </p:nvSpPr>
        <p:spPr>
          <a:xfrm>
            <a:off x="647707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3"/>
          <p:cNvSpPr/>
          <p:nvPr/>
        </p:nvSpPr>
        <p:spPr>
          <a:xfrm>
            <a:off x="647242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3"/>
          <p:cNvSpPr/>
          <p:nvPr/>
        </p:nvSpPr>
        <p:spPr>
          <a:xfrm>
            <a:off x="826590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3"/>
          <p:cNvSpPr/>
          <p:nvPr/>
        </p:nvSpPr>
        <p:spPr>
          <a:xfrm>
            <a:off x="833317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3"/>
          <p:cNvSpPr/>
          <p:nvPr/>
        </p:nvSpPr>
        <p:spPr>
          <a:xfrm>
            <a:off x="826590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2" name="Google Shape;462;p33"/>
          <p:cNvCxnSpPr/>
          <p:nvPr/>
        </p:nvCxnSpPr>
        <p:spPr>
          <a:xfrm>
            <a:off x="647707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63" name="Google Shape;463;p33"/>
          <p:cNvCxnSpPr/>
          <p:nvPr/>
        </p:nvCxnSpPr>
        <p:spPr>
          <a:xfrm>
            <a:off x="826590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64" name="Google Shape;464;p33"/>
          <p:cNvSpPr/>
          <p:nvPr/>
        </p:nvSpPr>
        <p:spPr>
          <a:xfrm>
            <a:off x="65868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3"/>
          <p:cNvSpPr/>
          <p:nvPr/>
        </p:nvSpPr>
        <p:spPr>
          <a:xfrm>
            <a:off x="64817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3"/>
          <p:cNvSpPr/>
          <p:nvPr/>
        </p:nvSpPr>
        <p:spPr>
          <a:xfrm>
            <a:off x="64770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3"/>
          <p:cNvSpPr/>
          <p:nvPr/>
        </p:nvSpPr>
        <p:spPr>
          <a:xfrm>
            <a:off x="82705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3"/>
          <p:cNvSpPr/>
          <p:nvPr/>
        </p:nvSpPr>
        <p:spPr>
          <a:xfrm>
            <a:off x="83378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3"/>
          <p:cNvSpPr/>
          <p:nvPr/>
        </p:nvSpPr>
        <p:spPr>
          <a:xfrm>
            <a:off x="82705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0" name="Google Shape;470;p33"/>
          <p:cNvCxnSpPr/>
          <p:nvPr/>
        </p:nvCxnSpPr>
        <p:spPr>
          <a:xfrm>
            <a:off x="64817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71" name="Google Shape;471;p33"/>
          <p:cNvCxnSpPr/>
          <p:nvPr/>
        </p:nvCxnSpPr>
        <p:spPr>
          <a:xfrm>
            <a:off x="82705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72" name="Google Shape;472;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8" name="Google Shape;478;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79" name="Google Shape;479;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80" name="Google Shape;480;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86" name="Google Shape;486;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87" name="Google Shape;487;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488" name="Google Shape;488;p33"/>
          <p:cNvSpPr/>
          <p:nvPr/>
        </p:nvSpPr>
        <p:spPr>
          <a:xfrm>
            <a:off x="6577575" y="623550"/>
            <a:ext cx="521100" cy="5211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3"/>
          <p:cNvSpPr/>
          <p:nvPr/>
        </p:nvSpPr>
        <p:spPr>
          <a:xfrm>
            <a:off x="6472425" y="2367875"/>
            <a:ext cx="521100" cy="5211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3"/>
          <p:cNvSpPr/>
          <p:nvPr/>
        </p:nvSpPr>
        <p:spPr>
          <a:xfrm>
            <a:off x="6467775" y="3788950"/>
            <a:ext cx="521100" cy="5211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3"/>
          <p:cNvSpPr/>
          <p:nvPr/>
        </p:nvSpPr>
        <p:spPr>
          <a:xfrm>
            <a:off x="8261250" y="788150"/>
            <a:ext cx="265200" cy="2652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3"/>
          <p:cNvSpPr/>
          <p:nvPr/>
        </p:nvSpPr>
        <p:spPr>
          <a:xfrm>
            <a:off x="8328525" y="2668700"/>
            <a:ext cx="265200" cy="2652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3"/>
          <p:cNvSpPr/>
          <p:nvPr/>
        </p:nvSpPr>
        <p:spPr>
          <a:xfrm>
            <a:off x="8261250" y="3929325"/>
            <a:ext cx="265200" cy="2652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4" name="Google Shape;494;p33"/>
          <p:cNvCxnSpPr/>
          <p:nvPr/>
        </p:nvCxnSpPr>
        <p:spPr>
          <a:xfrm>
            <a:off x="6472425" y="1789788"/>
            <a:ext cx="521100" cy="8400"/>
          </a:xfrm>
          <a:prstGeom prst="straightConnector1">
            <a:avLst/>
          </a:prstGeom>
          <a:noFill/>
          <a:ln w="28575" cap="flat" cmpd="sng">
            <a:solidFill>
              <a:srgbClr val="595959"/>
            </a:solidFill>
            <a:prstDash val="solid"/>
            <a:round/>
            <a:headEnd type="none" w="sm" len="sm"/>
            <a:tailEnd type="none" w="sm" len="sm"/>
          </a:ln>
        </p:spPr>
      </p:cxnSp>
      <p:cxnSp>
        <p:nvCxnSpPr>
          <p:cNvPr id="495" name="Google Shape;495;p33"/>
          <p:cNvCxnSpPr/>
          <p:nvPr/>
        </p:nvCxnSpPr>
        <p:spPr>
          <a:xfrm>
            <a:off x="8261250" y="1797813"/>
            <a:ext cx="265200" cy="13200"/>
          </a:xfrm>
          <a:prstGeom prst="straightConnector1">
            <a:avLst/>
          </a:prstGeom>
          <a:noFill/>
          <a:ln w="28575" cap="flat" cmpd="sng">
            <a:solidFill>
              <a:srgbClr val="595959"/>
            </a:solidFill>
            <a:prstDash val="solid"/>
            <a:round/>
            <a:headEnd type="none" w="sm" len="sm"/>
            <a:tailEnd type="none" w="sm" len="sm"/>
          </a:ln>
        </p:spPr>
      </p:cxnSp>
      <p:sp>
        <p:nvSpPr>
          <p:cNvPr id="51" name="TextBox 50"/>
          <p:cNvSpPr txBox="1"/>
          <p:nvPr/>
        </p:nvSpPr>
        <p:spPr>
          <a:xfrm>
            <a:off x="2947114" y="3179119"/>
            <a:ext cx="2278380" cy="1500411"/>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India in square miles.</a:t>
            </a:r>
          </a:p>
          <a:p>
            <a:pPr algn="ctr"/>
            <a:r>
              <a:rPr lang="en-IN" sz="1050" dirty="0"/>
              <a:t>** The image represents approximate country borders due to disputed territorial claims. **</a:t>
            </a:r>
          </a:p>
        </p:txBody>
      </p:sp>
      <p:sp>
        <p:nvSpPr>
          <p:cNvPr id="52" name="TextBox 51"/>
          <p:cNvSpPr txBox="1"/>
          <p:nvPr/>
        </p:nvSpPr>
        <p:spPr>
          <a:xfrm>
            <a:off x="68580" y="107722"/>
            <a:ext cx="1569720"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INDIA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9"/>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1894"/>
          <a:stretch/>
        </p:blipFill>
        <p:spPr>
          <a:xfrm>
            <a:off x="5659582" y="0"/>
            <a:ext cx="3484418"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82" y="248371"/>
            <a:ext cx="3700940" cy="4355350"/>
          </a:xfrm>
          <a:prstGeom prst="rect">
            <a:avLst/>
          </a:prstGeom>
        </p:spPr>
      </p:pic>
      <p:sp>
        <p:nvSpPr>
          <p:cNvPr id="500" name="Google Shape;500;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6" name="Google Shape;506;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07" name="Google Shape;507;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08" name="Google Shape;508;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4" name="Google Shape;514;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15" name="Google Shape;515;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16" name="Google Shape;516;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2" name="Google Shape;522;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23" name="Google Shape;523;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24" name="Google Shape;524;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30" name="Google Shape;530;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31" name="Google Shape;531;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32" name="Google Shape;532;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38" name="Google Shape;538;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39" name="Google Shape;539;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40" name="Google Shape;540;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6" name="Google Shape;546;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47" name="Google Shape;547;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48" name="Google Shape;548;p34"/>
          <p:cNvSpPr/>
          <p:nvPr/>
        </p:nvSpPr>
        <p:spPr>
          <a:xfrm>
            <a:off x="6594675" y="653450"/>
            <a:ext cx="667500" cy="6675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4"/>
          <p:cNvSpPr/>
          <p:nvPr/>
        </p:nvSpPr>
        <p:spPr>
          <a:xfrm>
            <a:off x="6624825" y="2291675"/>
            <a:ext cx="667500" cy="6675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4"/>
          <p:cNvSpPr/>
          <p:nvPr/>
        </p:nvSpPr>
        <p:spPr>
          <a:xfrm>
            <a:off x="6620175" y="3560350"/>
            <a:ext cx="667500" cy="6675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4"/>
          <p:cNvSpPr/>
          <p:nvPr/>
        </p:nvSpPr>
        <p:spPr>
          <a:xfrm>
            <a:off x="8337450" y="788150"/>
            <a:ext cx="329100" cy="329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4"/>
          <p:cNvSpPr/>
          <p:nvPr/>
        </p:nvSpPr>
        <p:spPr>
          <a:xfrm>
            <a:off x="8328525" y="2668700"/>
            <a:ext cx="329100" cy="329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4"/>
          <p:cNvSpPr/>
          <p:nvPr/>
        </p:nvSpPr>
        <p:spPr>
          <a:xfrm>
            <a:off x="8261250" y="3853125"/>
            <a:ext cx="329100" cy="329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54" name="Google Shape;554;p34"/>
          <p:cNvCxnSpPr/>
          <p:nvPr/>
        </p:nvCxnSpPr>
        <p:spPr>
          <a:xfrm>
            <a:off x="6624825" y="1789788"/>
            <a:ext cx="667500" cy="9600"/>
          </a:xfrm>
          <a:prstGeom prst="straightConnector1">
            <a:avLst/>
          </a:prstGeom>
          <a:noFill/>
          <a:ln w="28575" cap="flat" cmpd="sng">
            <a:solidFill>
              <a:srgbClr val="595959"/>
            </a:solidFill>
            <a:prstDash val="solid"/>
            <a:round/>
            <a:headEnd type="none" w="sm" len="sm"/>
            <a:tailEnd type="none" w="sm" len="sm"/>
          </a:ln>
        </p:spPr>
      </p:cxnSp>
      <p:cxnSp>
        <p:nvCxnSpPr>
          <p:cNvPr id="555" name="Google Shape;555;p34"/>
          <p:cNvCxnSpPr/>
          <p:nvPr/>
        </p:nvCxnSpPr>
        <p:spPr>
          <a:xfrm>
            <a:off x="8337450" y="1797813"/>
            <a:ext cx="329100" cy="11100"/>
          </a:xfrm>
          <a:prstGeom prst="straightConnector1">
            <a:avLst/>
          </a:prstGeom>
          <a:noFill/>
          <a:ln w="28575" cap="flat" cmpd="sng">
            <a:solidFill>
              <a:srgbClr val="595959"/>
            </a:solidFill>
            <a:prstDash val="solid"/>
            <a:round/>
            <a:headEnd type="none" w="sm" len="sm"/>
            <a:tailEnd type="none" w="sm" len="sm"/>
          </a:ln>
        </p:spPr>
      </p:cxnSp>
      <p:sp>
        <p:nvSpPr>
          <p:cNvPr id="59" name="TextBox 58"/>
          <p:cNvSpPr txBox="1"/>
          <p:nvPr/>
        </p:nvSpPr>
        <p:spPr>
          <a:xfrm>
            <a:off x="89362" y="3560350"/>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Greenland in square miles.</a:t>
            </a:r>
          </a:p>
        </p:txBody>
      </p:sp>
      <p:sp>
        <p:nvSpPr>
          <p:cNvPr id="60" name="TextBox 59"/>
          <p:cNvSpPr txBox="1"/>
          <p:nvPr/>
        </p:nvSpPr>
        <p:spPr>
          <a:xfrm>
            <a:off x="158634" y="417237"/>
            <a:ext cx="1891838"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GREENLAND</a:t>
            </a:r>
          </a:p>
        </p:txBody>
      </p:sp>
      <p:sp>
        <p:nvSpPr>
          <p:cNvPr id="62" name="TextBox 61">
            <a:extLst>
              <a:ext uri="{FF2B5EF4-FFF2-40B4-BE49-F238E27FC236}">
                <a16:creationId xmlns:a16="http://schemas.microsoft.com/office/drawing/2014/main" id="{0D7FCA89-6AEB-365E-A13B-743EE70AEFAC}"/>
              </a:ext>
            </a:extLst>
          </p:cNvPr>
          <p:cNvSpPr txBox="1"/>
          <p:nvPr/>
        </p:nvSpPr>
        <p:spPr>
          <a:xfrm>
            <a:off x="1789174" y="4649476"/>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59"/>
        <p:cNvGrpSpPr/>
        <p:nvPr/>
      </p:nvGrpSpPr>
      <p:grpSpPr>
        <a:xfrm>
          <a:off x="0" y="0"/>
          <a:ext cx="0" cy="0"/>
          <a:chOff x="0" y="0"/>
          <a:chExt cx="0" cy="0"/>
        </a:xfrm>
      </p:grpSpPr>
      <p:sp>
        <p:nvSpPr>
          <p:cNvPr id="560" name="Google Shape;560;p35"/>
          <p:cNvSpPr txBox="1"/>
          <p:nvPr/>
        </p:nvSpPr>
        <p:spPr>
          <a:xfrm>
            <a:off x="903425" y="1999250"/>
            <a:ext cx="7166100" cy="25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4"/>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8"/>
        <p:cNvGrpSpPr/>
        <p:nvPr/>
      </p:nvGrpSpPr>
      <p:grpSpPr>
        <a:xfrm>
          <a:off x="0" y="0"/>
          <a:ext cx="0" cy="0"/>
          <a:chOff x="0" y="0"/>
          <a:chExt cx="0" cy="0"/>
        </a:xfrm>
      </p:grpSpPr>
      <p:grpSp>
        <p:nvGrpSpPr>
          <p:cNvPr id="3" name="Group 2"/>
          <p:cNvGrpSpPr/>
          <p:nvPr/>
        </p:nvGrpSpPr>
        <p:grpSpPr>
          <a:xfrm>
            <a:off x="1143343" y="0"/>
            <a:ext cx="6857314" cy="5143500"/>
            <a:chOff x="1524457" y="0"/>
            <a:chExt cx="9143086" cy="68580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7" y="0"/>
              <a:ext cx="9143086" cy="6858000"/>
            </a:xfrm>
            <a:prstGeom prst="rect">
              <a:avLst/>
            </a:prstGeom>
          </p:spPr>
        </p:pic>
        <p:sp>
          <p:nvSpPr>
            <p:cNvPr id="5" name="TextBox 4"/>
            <p:cNvSpPr txBox="1"/>
            <p:nvPr/>
          </p:nvSpPr>
          <p:spPr>
            <a:xfrm>
              <a:off x="3894488" y="692237"/>
              <a:ext cx="1773408" cy="533480"/>
            </a:xfrm>
            <a:prstGeom prst="rect">
              <a:avLst/>
            </a:prstGeom>
            <a:noFill/>
          </p:spPr>
          <p:txBody>
            <a:bodyPr wrap="square" rtlCol="0">
              <a:spAutoFit/>
            </a:bodyPr>
            <a:lstStyle/>
            <a:p>
              <a:r>
                <a:rPr lang="en-IN" sz="2000" b="1" dirty="0"/>
                <a:t>POLAND</a:t>
              </a:r>
            </a:p>
          </p:txBody>
        </p:sp>
        <p:cxnSp>
          <p:nvCxnSpPr>
            <p:cNvPr id="6" name="Straight Connector 5"/>
            <p:cNvCxnSpPr/>
            <p:nvPr/>
          </p:nvCxnSpPr>
          <p:spPr>
            <a:xfrm>
              <a:off x="5328458" y="2665781"/>
              <a:ext cx="972589" cy="3933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96691" y="1113905"/>
              <a:ext cx="708675" cy="1008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19472" y="1186053"/>
              <a:ext cx="1298752" cy="533480"/>
            </a:xfrm>
            <a:prstGeom prst="rect">
              <a:avLst/>
            </a:prstGeom>
            <a:noFill/>
          </p:spPr>
          <p:txBody>
            <a:bodyPr wrap="square" rtlCol="0">
              <a:spAutoFit/>
            </a:bodyPr>
            <a:lstStyle/>
            <a:p>
              <a:r>
                <a:rPr lang="en-IN" sz="2000" b="1" dirty="0"/>
                <a:t>OMAN</a:t>
              </a:r>
            </a:p>
          </p:txBody>
        </p:sp>
        <p:cxnSp>
          <p:nvCxnSpPr>
            <p:cNvPr id="9" name="Straight Connector 8"/>
            <p:cNvCxnSpPr/>
            <p:nvPr/>
          </p:nvCxnSpPr>
          <p:spPr>
            <a:xfrm flipH="1">
              <a:off x="7219506" y="3429000"/>
              <a:ext cx="636021" cy="600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189151" y="1618158"/>
              <a:ext cx="896659" cy="1321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2"/>
        <p:cNvGrpSpPr/>
        <p:nvPr/>
      </p:nvGrpSpPr>
      <p:grpSpPr>
        <a:xfrm>
          <a:off x="0" y="0"/>
          <a:ext cx="0" cy="0"/>
          <a:chOff x="0" y="0"/>
          <a:chExt cx="0" cy="0"/>
        </a:xfrm>
      </p:grpSpPr>
      <p:sp>
        <p:nvSpPr>
          <p:cNvPr id="573" name="Google Shape;573;p38"/>
          <p:cNvSpPr txBox="1"/>
          <p:nvPr/>
        </p:nvSpPr>
        <p:spPr>
          <a:xfrm>
            <a:off x="927825" y="2744400"/>
            <a:ext cx="7141800" cy="183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87" y="43434"/>
            <a:ext cx="5047488" cy="5056632"/>
          </a:xfrm>
          <a:prstGeom prst="rect">
            <a:avLst/>
          </a:prstGeom>
        </p:spPr>
      </p:pic>
      <p:sp>
        <p:nvSpPr>
          <p:cNvPr id="578" name="Google Shape;578;p39"/>
          <p:cNvSpPr/>
          <p:nvPr/>
        </p:nvSpPr>
        <p:spPr>
          <a:xfrm>
            <a:off x="6472425" y="2367875"/>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9"/>
          <p:cNvSpPr/>
          <p:nvPr/>
        </p:nvSpPr>
        <p:spPr>
          <a:xfrm>
            <a:off x="6467775" y="3788950"/>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9"/>
          <p:cNvSpPr/>
          <p:nvPr/>
        </p:nvSpPr>
        <p:spPr>
          <a:xfrm>
            <a:off x="8261250" y="788150"/>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9"/>
          <p:cNvSpPr/>
          <p:nvPr/>
        </p:nvSpPr>
        <p:spPr>
          <a:xfrm>
            <a:off x="8328525" y="2668700"/>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9"/>
          <p:cNvSpPr/>
          <p:nvPr/>
        </p:nvSpPr>
        <p:spPr>
          <a:xfrm>
            <a:off x="8261250" y="3741100"/>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83" name="Google Shape;583;p39"/>
          <p:cNvCxnSpPr/>
          <p:nvPr/>
        </p:nvCxnSpPr>
        <p:spPr>
          <a:xfrm>
            <a:off x="6472425" y="1789788"/>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584" name="Google Shape;584;p39"/>
          <p:cNvCxnSpPr/>
          <p:nvPr/>
        </p:nvCxnSpPr>
        <p:spPr>
          <a:xfrm>
            <a:off x="8261250" y="1797813"/>
            <a:ext cx="375000" cy="18600"/>
          </a:xfrm>
          <a:prstGeom prst="straightConnector1">
            <a:avLst/>
          </a:prstGeom>
          <a:noFill/>
          <a:ln w="28575" cap="flat" cmpd="sng">
            <a:solidFill>
              <a:srgbClr val="595959"/>
            </a:solidFill>
            <a:prstDash val="solid"/>
            <a:round/>
            <a:headEnd type="none" w="sm" len="sm"/>
            <a:tailEnd type="none" w="sm" len="sm"/>
          </a:ln>
        </p:spPr>
      </p:cxnSp>
      <p:sp>
        <p:nvSpPr>
          <p:cNvPr id="585" name="Google Shape;585;p39"/>
          <p:cNvSpPr/>
          <p:nvPr/>
        </p:nvSpPr>
        <p:spPr>
          <a:xfrm>
            <a:off x="6473325" y="600800"/>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39"/>
          <p:cNvSpPr/>
          <p:nvPr/>
        </p:nvSpPr>
        <p:spPr>
          <a:xfrm>
            <a:off x="64779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39"/>
          <p:cNvSpPr/>
          <p:nvPr/>
        </p:nvSpPr>
        <p:spPr>
          <a:xfrm>
            <a:off x="64733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9"/>
          <p:cNvSpPr/>
          <p:nvPr/>
        </p:nvSpPr>
        <p:spPr>
          <a:xfrm>
            <a:off x="82668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39"/>
          <p:cNvSpPr/>
          <p:nvPr/>
        </p:nvSpPr>
        <p:spPr>
          <a:xfrm>
            <a:off x="83340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9"/>
          <p:cNvSpPr/>
          <p:nvPr/>
        </p:nvSpPr>
        <p:spPr>
          <a:xfrm>
            <a:off x="82668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1" name="Google Shape;591;p39"/>
          <p:cNvCxnSpPr/>
          <p:nvPr/>
        </p:nvCxnSpPr>
        <p:spPr>
          <a:xfrm>
            <a:off x="64779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592" name="Google Shape;592;p39"/>
          <p:cNvCxnSpPr/>
          <p:nvPr/>
        </p:nvCxnSpPr>
        <p:spPr>
          <a:xfrm>
            <a:off x="82668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593" name="Google Shape;593;p39"/>
          <p:cNvSpPr/>
          <p:nvPr/>
        </p:nvSpPr>
        <p:spPr>
          <a:xfrm>
            <a:off x="64788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9"/>
          <p:cNvSpPr/>
          <p:nvPr/>
        </p:nvSpPr>
        <p:spPr>
          <a:xfrm>
            <a:off x="64835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9"/>
          <p:cNvSpPr/>
          <p:nvPr/>
        </p:nvSpPr>
        <p:spPr>
          <a:xfrm>
            <a:off x="64788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9"/>
          <p:cNvSpPr/>
          <p:nvPr/>
        </p:nvSpPr>
        <p:spPr>
          <a:xfrm>
            <a:off x="82723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9"/>
          <p:cNvSpPr/>
          <p:nvPr/>
        </p:nvSpPr>
        <p:spPr>
          <a:xfrm>
            <a:off x="83396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9"/>
          <p:cNvSpPr/>
          <p:nvPr/>
        </p:nvSpPr>
        <p:spPr>
          <a:xfrm>
            <a:off x="82723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9" name="Google Shape;599;p39"/>
          <p:cNvCxnSpPr/>
          <p:nvPr/>
        </p:nvCxnSpPr>
        <p:spPr>
          <a:xfrm>
            <a:off x="64835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00" name="Google Shape;600;p39"/>
          <p:cNvCxnSpPr/>
          <p:nvPr/>
        </p:nvCxnSpPr>
        <p:spPr>
          <a:xfrm>
            <a:off x="82723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01" name="Google Shape;601;p39"/>
          <p:cNvSpPr/>
          <p:nvPr/>
        </p:nvSpPr>
        <p:spPr>
          <a:xfrm>
            <a:off x="64844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9"/>
          <p:cNvSpPr/>
          <p:nvPr/>
        </p:nvSpPr>
        <p:spPr>
          <a:xfrm>
            <a:off x="64724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9"/>
          <p:cNvSpPr/>
          <p:nvPr/>
        </p:nvSpPr>
        <p:spPr>
          <a:xfrm>
            <a:off x="64677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9"/>
          <p:cNvSpPr/>
          <p:nvPr/>
        </p:nvSpPr>
        <p:spPr>
          <a:xfrm>
            <a:off x="82612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39"/>
          <p:cNvSpPr/>
          <p:nvPr/>
        </p:nvSpPr>
        <p:spPr>
          <a:xfrm>
            <a:off x="83285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9"/>
          <p:cNvSpPr/>
          <p:nvPr/>
        </p:nvSpPr>
        <p:spPr>
          <a:xfrm>
            <a:off x="82612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7" name="Google Shape;607;p39"/>
          <p:cNvCxnSpPr/>
          <p:nvPr/>
        </p:nvCxnSpPr>
        <p:spPr>
          <a:xfrm>
            <a:off x="64724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08" name="Google Shape;608;p39"/>
          <p:cNvCxnSpPr/>
          <p:nvPr/>
        </p:nvCxnSpPr>
        <p:spPr>
          <a:xfrm>
            <a:off x="82612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09" name="Google Shape;609;p39"/>
          <p:cNvSpPr/>
          <p:nvPr/>
        </p:nvSpPr>
        <p:spPr>
          <a:xfrm>
            <a:off x="64733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9"/>
          <p:cNvSpPr/>
          <p:nvPr/>
        </p:nvSpPr>
        <p:spPr>
          <a:xfrm>
            <a:off x="64724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9"/>
          <p:cNvSpPr/>
          <p:nvPr/>
        </p:nvSpPr>
        <p:spPr>
          <a:xfrm>
            <a:off x="64677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9"/>
          <p:cNvSpPr/>
          <p:nvPr/>
        </p:nvSpPr>
        <p:spPr>
          <a:xfrm>
            <a:off x="82612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9"/>
          <p:cNvSpPr/>
          <p:nvPr/>
        </p:nvSpPr>
        <p:spPr>
          <a:xfrm>
            <a:off x="83285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9"/>
          <p:cNvSpPr/>
          <p:nvPr/>
        </p:nvSpPr>
        <p:spPr>
          <a:xfrm>
            <a:off x="82612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15" name="Google Shape;615;p39"/>
          <p:cNvCxnSpPr/>
          <p:nvPr/>
        </p:nvCxnSpPr>
        <p:spPr>
          <a:xfrm>
            <a:off x="64724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16" name="Google Shape;616;p39"/>
          <p:cNvCxnSpPr/>
          <p:nvPr/>
        </p:nvCxnSpPr>
        <p:spPr>
          <a:xfrm>
            <a:off x="82612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17" name="Google Shape;617;p39"/>
          <p:cNvSpPr/>
          <p:nvPr/>
        </p:nvSpPr>
        <p:spPr>
          <a:xfrm>
            <a:off x="64733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9"/>
          <p:cNvSpPr/>
          <p:nvPr/>
        </p:nvSpPr>
        <p:spPr>
          <a:xfrm>
            <a:off x="64890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9"/>
          <p:cNvSpPr/>
          <p:nvPr/>
        </p:nvSpPr>
        <p:spPr>
          <a:xfrm>
            <a:off x="64844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9"/>
          <p:cNvSpPr/>
          <p:nvPr/>
        </p:nvSpPr>
        <p:spPr>
          <a:xfrm>
            <a:off x="82779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9"/>
          <p:cNvSpPr/>
          <p:nvPr/>
        </p:nvSpPr>
        <p:spPr>
          <a:xfrm>
            <a:off x="83451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9"/>
          <p:cNvSpPr/>
          <p:nvPr/>
        </p:nvSpPr>
        <p:spPr>
          <a:xfrm>
            <a:off x="82779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3" name="Google Shape;623;p39"/>
          <p:cNvCxnSpPr/>
          <p:nvPr/>
        </p:nvCxnSpPr>
        <p:spPr>
          <a:xfrm>
            <a:off x="64890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24" name="Google Shape;624;p39"/>
          <p:cNvCxnSpPr/>
          <p:nvPr/>
        </p:nvCxnSpPr>
        <p:spPr>
          <a:xfrm>
            <a:off x="82779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25" name="Google Shape;625;p39"/>
          <p:cNvSpPr/>
          <p:nvPr/>
        </p:nvSpPr>
        <p:spPr>
          <a:xfrm>
            <a:off x="64899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9"/>
          <p:cNvSpPr/>
          <p:nvPr/>
        </p:nvSpPr>
        <p:spPr>
          <a:xfrm>
            <a:off x="647797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9"/>
          <p:cNvSpPr/>
          <p:nvPr/>
        </p:nvSpPr>
        <p:spPr>
          <a:xfrm>
            <a:off x="647332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9"/>
          <p:cNvSpPr/>
          <p:nvPr/>
        </p:nvSpPr>
        <p:spPr>
          <a:xfrm>
            <a:off x="826680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9"/>
          <p:cNvSpPr/>
          <p:nvPr/>
        </p:nvSpPr>
        <p:spPr>
          <a:xfrm>
            <a:off x="833407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9"/>
          <p:cNvSpPr/>
          <p:nvPr/>
        </p:nvSpPr>
        <p:spPr>
          <a:xfrm>
            <a:off x="826680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1" name="Google Shape;631;p39"/>
          <p:cNvCxnSpPr/>
          <p:nvPr/>
        </p:nvCxnSpPr>
        <p:spPr>
          <a:xfrm>
            <a:off x="647797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32" name="Google Shape;632;p39"/>
          <p:cNvCxnSpPr/>
          <p:nvPr/>
        </p:nvCxnSpPr>
        <p:spPr>
          <a:xfrm>
            <a:off x="826680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33" name="Google Shape;633;p39"/>
          <p:cNvSpPr/>
          <p:nvPr/>
        </p:nvSpPr>
        <p:spPr>
          <a:xfrm>
            <a:off x="647887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9"/>
          <p:cNvSpPr/>
          <p:nvPr/>
        </p:nvSpPr>
        <p:spPr>
          <a:xfrm>
            <a:off x="6494625" y="2369900"/>
            <a:ext cx="749700" cy="7497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9"/>
          <p:cNvSpPr/>
          <p:nvPr/>
        </p:nvSpPr>
        <p:spPr>
          <a:xfrm>
            <a:off x="6489975" y="3790975"/>
            <a:ext cx="749700" cy="7497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9"/>
          <p:cNvSpPr/>
          <p:nvPr/>
        </p:nvSpPr>
        <p:spPr>
          <a:xfrm>
            <a:off x="8283450" y="790175"/>
            <a:ext cx="375000" cy="3750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9"/>
          <p:cNvSpPr/>
          <p:nvPr/>
        </p:nvSpPr>
        <p:spPr>
          <a:xfrm>
            <a:off x="8350725" y="2670725"/>
            <a:ext cx="375000" cy="3750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9"/>
          <p:cNvSpPr/>
          <p:nvPr/>
        </p:nvSpPr>
        <p:spPr>
          <a:xfrm>
            <a:off x="8283450" y="3743125"/>
            <a:ext cx="375000" cy="3750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9" name="Google Shape;639;p39"/>
          <p:cNvCxnSpPr/>
          <p:nvPr/>
        </p:nvCxnSpPr>
        <p:spPr>
          <a:xfrm>
            <a:off x="6494625" y="1791813"/>
            <a:ext cx="749700" cy="8400"/>
          </a:xfrm>
          <a:prstGeom prst="straightConnector1">
            <a:avLst/>
          </a:prstGeom>
          <a:noFill/>
          <a:ln w="28575" cap="flat" cmpd="sng">
            <a:solidFill>
              <a:srgbClr val="595959"/>
            </a:solidFill>
            <a:prstDash val="solid"/>
            <a:round/>
            <a:headEnd type="none" w="sm" len="sm"/>
            <a:tailEnd type="none" w="sm" len="sm"/>
          </a:ln>
        </p:spPr>
      </p:cxnSp>
      <p:cxnSp>
        <p:nvCxnSpPr>
          <p:cNvPr id="640" name="Google Shape;640;p39"/>
          <p:cNvCxnSpPr/>
          <p:nvPr/>
        </p:nvCxnSpPr>
        <p:spPr>
          <a:xfrm>
            <a:off x="8283450" y="1799838"/>
            <a:ext cx="375000" cy="18600"/>
          </a:xfrm>
          <a:prstGeom prst="straightConnector1">
            <a:avLst/>
          </a:prstGeom>
          <a:noFill/>
          <a:ln w="28575" cap="flat" cmpd="sng">
            <a:solidFill>
              <a:srgbClr val="595959"/>
            </a:solidFill>
            <a:prstDash val="solid"/>
            <a:round/>
            <a:headEnd type="none" w="sm" len="sm"/>
            <a:tailEnd type="none" w="sm" len="sm"/>
          </a:ln>
        </p:spPr>
      </p:cxnSp>
      <p:sp>
        <p:nvSpPr>
          <p:cNvPr id="641" name="Google Shape;641;p39"/>
          <p:cNvSpPr/>
          <p:nvPr/>
        </p:nvSpPr>
        <p:spPr>
          <a:xfrm>
            <a:off x="6495525" y="602825"/>
            <a:ext cx="747900" cy="7497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TextBox 66"/>
          <p:cNvSpPr txBox="1"/>
          <p:nvPr/>
        </p:nvSpPr>
        <p:spPr>
          <a:xfrm>
            <a:off x="82434" y="2160868"/>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Oman in square miles.</a:t>
            </a:r>
          </a:p>
        </p:txBody>
      </p:sp>
      <p:sp>
        <p:nvSpPr>
          <p:cNvPr id="68" name="TextBox 67"/>
          <p:cNvSpPr txBox="1"/>
          <p:nvPr/>
        </p:nvSpPr>
        <p:spPr>
          <a:xfrm>
            <a:off x="309550" y="200690"/>
            <a:ext cx="1256014"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OMAN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1212"/>
          <a:stretch/>
        </p:blipFill>
        <p:spPr>
          <a:xfrm>
            <a:off x="5597236" y="0"/>
            <a:ext cx="3546764"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4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1" y="272034"/>
            <a:ext cx="6019800" cy="4599432"/>
          </a:xfrm>
          <a:prstGeom prst="rect">
            <a:avLst/>
          </a:prstGeom>
        </p:spPr>
      </p:pic>
      <p:sp>
        <p:nvSpPr>
          <p:cNvPr id="646" name="Google Shape;646;p40"/>
          <p:cNvSpPr/>
          <p:nvPr/>
        </p:nvSpPr>
        <p:spPr>
          <a:xfrm>
            <a:off x="6434400" y="216590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40"/>
          <p:cNvSpPr/>
          <p:nvPr/>
        </p:nvSpPr>
        <p:spPr>
          <a:xfrm>
            <a:off x="6396225" y="373167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40"/>
          <p:cNvSpPr/>
          <p:nvPr/>
        </p:nvSpPr>
        <p:spPr>
          <a:xfrm>
            <a:off x="8261250" y="78815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40"/>
          <p:cNvSpPr/>
          <p:nvPr/>
        </p:nvSpPr>
        <p:spPr>
          <a:xfrm>
            <a:off x="8252325" y="244010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40"/>
          <p:cNvSpPr/>
          <p:nvPr/>
        </p:nvSpPr>
        <p:spPr>
          <a:xfrm>
            <a:off x="8261250" y="374110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1" name="Google Shape;651;p40"/>
          <p:cNvCxnSpPr/>
          <p:nvPr/>
        </p:nvCxnSpPr>
        <p:spPr>
          <a:xfrm>
            <a:off x="6396225" y="171358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52" name="Google Shape;652;p40"/>
          <p:cNvCxnSpPr/>
          <p:nvPr/>
        </p:nvCxnSpPr>
        <p:spPr>
          <a:xfrm>
            <a:off x="8261250" y="1797813"/>
            <a:ext cx="512100" cy="25500"/>
          </a:xfrm>
          <a:prstGeom prst="straightConnector1">
            <a:avLst/>
          </a:prstGeom>
          <a:noFill/>
          <a:ln w="28575" cap="flat" cmpd="sng">
            <a:solidFill>
              <a:srgbClr val="595959"/>
            </a:solidFill>
            <a:prstDash val="solid"/>
            <a:round/>
            <a:headEnd type="none" w="sm" len="sm"/>
            <a:tailEnd type="none" w="sm" len="sm"/>
          </a:ln>
        </p:spPr>
      </p:cxnSp>
      <p:sp>
        <p:nvSpPr>
          <p:cNvPr id="653" name="Google Shape;653;p40"/>
          <p:cNvSpPr/>
          <p:nvPr/>
        </p:nvSpPr>
        <p:spPr>
          <a:xfrm>
            <a:off x="6397875" y="40842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9" name="Google Shape;659;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60" name="Google Shape;660;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61" name="Google Shape;661;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7" name="Google Shape;667;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68" name="Google Shape;668;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69" name="Google Shape;669;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40"/>
          <p:cNvSpPr/>
          <p:nvPr/>
        </p:nvSpPr>
        <p:spPr>
          <a:xfrm>
            <a:off x="643605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40"/>
          <p:cNvSpPr/>
          <p:nvPr/>
        </p:nvSpPr>
        <p:spPr>
          <a:xfrm>
            <a:off x="639787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40"/>
          <p:cNvSpPr/>
          <p:nvPr/>
        </p:nvSpPr>
        <p:spPr>
          <a:xfrm>
            <a:off x="826290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40"/>
          <p:cNvSpPr/>
          <p:nvPr/>
        </p:nvSpPr>
        <p:spPr>
          <a:xfrm>
            <a:off x="825397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40"/>
          <p:cNvSpPr/>
          <p:nvPr/>
        </p:nvSpPr>
        <p:spPr>
          <a:xfrm>
            <a:off x="826290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75" name="Google Shape;675;p40"/>
          <p:cNvCxnSpPr/>
          <p:nvPr/>
        </p:nvCxnSpPr>
        <p:spPr>
          <a:xfrm>
            <a:off x="639787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76" name="Google Shape;676;p40"/>
          <p:cNvCxnSpPr/>
          <p:nvPr/>
        </p:nvCxnSpPr>
        <p:spPr>
          <a:xfrm>
            <a:off x="826290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77" name="Google Shape;677;p40"/>
          <p:cNvSpPr/>
          <p:nvPr/>
        </p:nvSpPr>
        <p:spPr>
          <a:xfrm>
            <a:off x="639952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40"/>
          <p:cNvSpPr/>
          <p:nvPr/>
        </p:nvSpPr>
        <p:spPr>
          <a:xfrm>
            <a:off x="64377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0"/>
          <p:cNvSpPr/>
          <p:nvPr/>
        </p:nvSpPr>
        <p:spPr>
          <a:xfrm>
            <a:off x="63995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40"/>
          <p:cNvSpPr/>
          <p:nvPr/>
        </p:nvSpPr>
        <p:spPr>
          <a:xfrm>
            <a:off x="82645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40"/>
          <p:cNvSpPr/>
          <p:nvPr/>
        </p:nvSpPr>
        <p:spPr>
          <a:xfrm>
            <a:off x="82556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40"/>
          <p:cNvSpPr/>
          <p:nvPr/>
        </p:nvSpPr>
        <p:spPr>
          <a:xfrm>
            <a:off x="82645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83" name="Google Shape;683;p40"/>
          <p:cNvCxnSpPr/>
          <p:nvPr/>
        </p:nvCxnSpPr>
        <p:spPr>
          <a:xfrm>
            <a:off x="63995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84" name="Google Shape;684;p40"/>
          <p:cNvCxnSpPr/>
          <p:nvPr/>
        </p:nvCxnSpPr>
        <p:spPr>
          <a:xfrm>
            <a:off x="82645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85" name="Google Shape;685;p40"/>
          <p:cNvSpPr/>
          <p:nvPr/>
        </p:nvSpPr>
        <p:spPr>
          <a:xfrm>
            <a:off x="64011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1" name="Google Shape;691;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692" name="Google Shape;692;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693" name="Google Shape;693;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0"/>
          <p:cNvSpPr/>
          <p:nvPr/>
        </p:nvSpPr>
        <p:spPr>
          <a:xfrm>
            <a:off x="6434400" y="2160150"/>
            <a:ext cx="1014900" cy="1014900"/>
          </a:xfrm>
          <a:prstGeom prst="rtTriangle">
            <a:avLst/>
          </a:prstGeom>
          <a:solidFill>
            <a:srgbClr val="3C78D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40"/>
          <p:cNvSpPr/>
          <p:nvPr/>
        </p:nvSpPr>
        <p:spPr>
          <a:xfrm>
            <a:off x="6396225" y="3725925"/>
            <a:ext cx="1014900" cy="1014900"/>
          </a:xfrm>
          <a:prstGeom prst="ellipse">
            <a:avLst/>
          </a:prstGeom>
          <a:solidFill>
            <a:srgbClr val="6AA84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40"/>
          <p:cNvSpPr/>
          <p:nvPr/>
        </p:nvSpPr>
        <p:spPr>
          <a:xfrm>
            <a:off x="8261250" y="782400"/>
            <a:ext cx="512100" cy="512100"/>
          </a:xfrm>
          <a:prstGeom prst="rect">
            <a:avLst/>
          </a:prstGeom>
          <a:solidFill>
            <a:srgbClr val="F9CB9C"/>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40"/>
          <p:cNvSpPr/>
          <p:nvPr/>
        </p:nvSpPr>
        <p:spPr>
          <a:xfrm>
            <a:off x="8252325" y="2434350"/>
            <a:ext cx="512100" cy="512100"/>
          </a:xfrm>
          <a:prstGeom prst="rtTriangle">
            <a:avLst/>
          </a:prstGeom>
          <a:solidFill>
            <a:srgbClr val="A4C2F4"/>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0"/>
          <p:cNvSpPr/>
          <p:nvPr/>
        </p:nvSpPr>
        <p:spPr>
          <a:xfrm>
            <a:off x="8261250" y="3735350"/>
            <a:ext cx="512100" cy="512100"/>
          </a:xfrm>
          <a:prstGeom prst="ellipse">
            <a:avLst/>
          </a:prstGeom>
          <a:solidFill>
            <a:srgbClr val="B6D7A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9" name="Google Shape;699;p40"/>
          <p:cNvCxnSpPr/>
          <p:nvPr/>
        </p:nvCxnSpPr>
        <p:spPr>
          <a:xfrm>
            <a:off x="6396225" y="1707838"/>
            <a:ext cx="1014900" cy="8400"/>
          </a:xfrm>
          <a:prstGeom prst="straightConnector1">
            <a:avLst/>
          </a:prstGeom>
          <a:noFill/>
          <a:ln w="28575" cap="flat" cmpd="sng">
            <a:solidFill>
              <a:srgbClr val="595959"/>
            </a:solidFill>
            <a:prstDash val="solid"/>
            <a:round/>
            <a:headEnd type="none" w="sm" len="sm"/>
            <a:tailEnd type="none" w="sm" len="sm"/>
          </a:ln>
        </p:spPr>
      </p:cxnSp>
      <p:cxnSp>
        <p:nvCxnSpPr>
          <p:cNvPr id="700" name="Google Shape;700;p40"/>
          <p:cNvCxnSpPr/>
          <p:nvPr/>
        </p:nvCxnSpPr>
        <p:spPr>
          <a:xfrm>
            <a:off x="8261250" y="1792063"/>
            <a:ext cx="512100" cy="25500"/>
          </a:xfrm>
          <a:prstGeom prst="straightConnector1">
            <a:avLst/>
          </a:prstGeom>
          <a:noFill/>
          <a:ln w="28575" cap="flat" cmpd="sng">
            <a:solidFill>
              <a:srgbClr val="595959"/>
            </a:solidFill>
            <a:prstDash val="solid"/>
            <a:round/>
            <a:headEnd type="none" w="sm" len="sm"/>
            <a:tailEnd type="none" w="sm" len="sm"/>
          </a:ln>
        </p:spPr>
      </p:cxnSp>
      <p:sp>
        <p:nvSpPr>
          <p:cNvPr id="701" name="Google Shape;701;p40"/>
          <p:cNvSpPr/>
          <p:nvPr/>
        </p:nvSpPr>
        <p:spPr>
          <a:xfrm>
            <a:off x="6397875" y="402675"/>
            <a:ext cx="1014900" cy="1014900"/>
          </a:xfrm>
          <a:prstGeom prst="rect">
            <a:avLst/>
          </a:prstGeom>
          <a:solidFill>
            <a:srgbClr val="E69138"/>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TextBox 58"/>
          <p:cNvSpPr txBox="1"/>
          <p:nvPr/>
        </p:nvSpPr>
        <p:spPr>
          <a:xfrm>
            <a:off x="103215" y="3976386"/>
            <a:ext cx="2278380" cy="1015663"/>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Estimate the size of Poland in square miles.</a:t>
            </a:r>
          </a:p>
        </p:txBody>
      </p:sp>
      <p:sp>
        <p:nvSpPr>
          <p:cNvPr id="60" name="TextBox 59"/>
          <p:cNvSpPr txBox="1"/>
          <p:nvPr/>
        </p:nvSpPr>
        <p:spPr>
          <a:xfrm>
            <a:off x="295696" y="202620"/>
            <a:ext cx="1304504" cy="400110"/>
          </a:xfrm>
          <a:prstGeom prst="rect">
            <a:avLst/>
          </a:prstGeom>
          <a:solidFill>
            <a:schemeClr val="bg1">
              <a:lumMod val="75000"/>
            </a:schemeClr>
          </a:solidFill>
          <a:ln w="28575">
            <a:solidFill>
              <a:schemeClr val="tx1"/>
            </a:solidFill>
          </a:ln>
        </p:spPr>
        <p:txBody>
          <a:bodyPr wrap="square" rtlCol="0">
            <a:spAutoFit/>
          </a:bodyPr>
          <a:lstStyle/>
          <a:p>
            <a:pPr algn="ctr"/>
            <a:r>
              <a:rPr lang="en-IN" sz="2000" b="1" dirty="0"/>
              <a:t>POLAND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4470"/>
          <a:stretch/>
        </p:blipFill>
        <p:spPr>
          <a:xfrm>
            <a:off x="5895108" y="0"/>
            <a:ext cx="3248891" cy="5143500"/>
          </a:xfrm>
          <a:prstGeom prst="rect">
            <a:avLst/>
          </a:prstGeom>
        </p:spPr>
      </p:pic>
      <p:sp>
        <p:nvSpPr>
          <p:cNvPr id="62" name="TextBox 61">
            <a:extLst>
              <a:ext uri="{FF2B5EF4-FFF2-40B4-BE49-F238E27FC236}">
                <a16:creationId xmlns:a16="http://schemas.microsoft.com/office/drawing/2014/main" id="{0D7FCA89-6AEB-365E-A13B-743EE70AEFAC}"/>
              </a:ext>
            </a:extLst>
          </p:cNvPr>
          <p:cNvSpPr txBox="1"/>
          <p:nvPr/>
        </p:nvSpPr>
        <p:spPr>
          <a:xfrm>
            <a:off x="2381595" y="4868938"/>
            <a:ext cx="2684600" cy="246221"/>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Map data ©2021 Google</a:t>
            </a:r>
            <a:endParaRPr lang="en-US" sz="1000" dirty="0">
              <a:latin typeface="+mj-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05"/>
        <p:cNvGrpSpPr/>
        <p:nvPr/>
      </p:nvGrpSpPr>
      <p:grpSpPr>
        <a:xfrm>
          <a:off x="0" y="0"/>
          <a:ext cx="0" cy="0"/>
          <a:chOff x="0" y="0"/>
          <a:chExt cx="0" cy="0"/>
        </a:xfrm>
      </p:grpSpPr>
      <p:sp>
        <p:nvSpPr>
          <p:cNvPr id="706" name="Google Shape;706;p41"/>
          <p:cNvSpPr txBox="1"/>
          <p:nvPr/>
        </p:nvSpPr>
        <p:spPr>
          <a:xfrm>
            <a:off x="903425" y="1999250"/>
            <a:ext cx="7166100" cy="25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4" y="37668"/>
            <a:ext cx="9040091" cy="50850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4"/>
        <p:cNvGrpSpPr/>
        <p:nvPr/>
      </p:nvGrpSpPr>
      <p:grpSpPr>
        <a:xfrm>
          <a:off x="0" y="0"/>
          <a:ext cx="0" cy="0"/>
          <a:chOff x="0" y="0"/>
          <a:chExt cx="0" cy="0"/>
        </a:xfrm>
      </p:grpSpPr>
      <p:sp>
        <p:nvSpPr>
          <p:cNvPr id="715" name="Google Shape;715;p43"/>
          <p:cNvSpPr txBox="1"/>
          <p:nvPr/>
        </p:nvSpPr>
        <p:spPr>
          <a:xfrm>
            <a:off x="177100" y="2358250"/>
            <a:ext cx="8678100" cy="26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9"/>
        <p:cNvGrpSpPr/>
        <p:nvPr/>
      </p:nvGrpSpPr>
      <p:grpSpPr>
        <a:xfrm>
          <a:off x="0" y="0"/>
          <a:ext cx="0" cy="0"/>
          <a:chOff x="0" y="0"/>
          <a:chExt cx="0" cy="0"/>
        </a:xfrm>
      </p:grpSpPr>
      <p:sp>
        <p:nvSpPr>
          <p:cNvPr id="720" name="Google Shape;720;p44"/>
          <p:cNvSpPr txBox="1"/>
          <p:nvPr/>
        </p:nvSpPr>
        <p:spPr>
          <a:xfrm>
            <a:off x="3094600" y="921175"/>
            <a:ext cx="2349000" cy="33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sng" strike="noStrike" cap="none" dirty="0">
                <a:solidFill>
                  <a:schemeClr val="hlink"/>
                </a:solidFill>
                <a:latin typeface="Poppins"/>
                <a:ea typeface="Poppins"/>
                <a:cs typeface="Poppins"/>
                <a:sym typeface="Poppins"/>
                <a:hlinkClick r:id="rId4"/>
              </a:rPr>
              <a:t>thetruesize.com</a:t>
            </a:r>
            <a:endParaRPr sz="20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24"/>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46" descr="Making accurate world maps is mathematically impossible.&#10;Follow Johnny on Instagram www.instagram.com/johnny.harris/&#10;&#10;Help us make more ambitious videos by joining the Vox Video Lab: http://bit.ly/video-lab&#10;&#10;Maps are flat representations of our spherical planet. Johnny Harris cut open a plastic globe to understand just what it takes to turn a sphere into something flat.&#10;&#10;His struggle to make a flat map out of the plastic globe is indicative of a challenge mapmakers have faced for centuries: It is mathematically impossible to translate the surface of a sphere onto a plane without some form of distortion.&#10;&#10;To solve this problem, mathematicians and cartographers have developed a huge library of representations of the globe, each distorting a certain attribute and preserving others.&#10;&#10;For instance, the Mercator projection preserves the shape of countries while distorting the size, especially near the north and south pole.&#10;&#10;For a more accurate view of land area look at the Gall-Peters projection, which preserves area while distorting shape.&#10;&#10;In the end, there's not &quot;right&quot; map projection. Each comes with trade-offs, and cartographers make projection decisions based on the particular tasks at hand. But if you are interested in seeing an accurate depiction of the planet, it's best to stick with a globe.&#10;&#10;Interact with projections: http://metrocosm.com/compare-map-projections.html&#10;Mercator tool: http://thetruesize.com/&#10;Mike Bostock Map Transitions: http://bl.ocks.org/mbostock/3711652&#10;Mercator Puzzle: http://hive.sewanee.edu/ldale/maps/10/06-LOCAL.html&#10;&#10;Vox.com is a news website that helps you cut through the noise and understand what's really driving the events in the headlines. Check out http://www.vox.com&#10;&#10;Check out our full video catalog: http://goo.gl/IZONyE&#10;Follow Vox on Twitter: http://goo.gl/XFrZ5H&#10;Or on Facebook: http://goo.gl/U2g06o" title="Why all world maps are wrong">
            <a:hlinkClick r:id="rId3"/>
          </p:cNvPr>
          <p:cNvPicPr preferRelativeResize="0"/>
          <p:nvPr/>
        </p:nvPicPr>
        <p:blipFill rotWithShape="1">
          <a:blip r:embed="rId4">
            <a:alphaModFix/>
          </a:blip>
          <a:srcRect/>
          <a:stretch/>
        </p:blipFill>
        <p:spPr>
          <a:xfrm>
            <a:off x="1143000" y="0"/>
            <a:ext cx="6858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3"/>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7"/>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634" y="0"/>
            <a:ext cx="5612731" cy="5143500"/>
          </a:xfrm>
          <a:prstGeom prst="rect">
            <a:avLst/>
          </a:prstGeom>
        </p:spPr>
      </p:pic>
      <p:sp>
        <p:nvSpPr>
          <p:cNvPr id="3" name="TextBox 2"/>
          <p:cNvSpPr txBox="1"/>
          <p:nvPr/>
        </p:nvSpPr>
        <p:spPr>
          <a:xfrm>
            <a:off x="0" y="0"/>
            <a:ext cx="2445327" cy="1077218"/>
          </a:xfrm>
          <a:prstGeom prst="rect">
            <a:avLst/>
          </a:prstGeom>
          <a:noFill/>
        </p:spPr>
        <p:txBody>
          <a:bodyPr wrap="square" rtlCol="0">
            <a:spAutoFit/>
          </a:bodyPr>
          <a:lstStyle/>
          <a:p>
            <a:r>
              <a:rPr lang="en-IN" sz="3200" b="1" dirty="0"/>
              <a:t>Mercator</a:t>
            </a:r>
          </a:p>
          <a:p>
            <a:r>
              <a:rPr lang="en-IN" sz="3200" b="1" dirty="0"/>
              <a:t>Projection</a:t>
            </a:r>
          </a:p>
        </p:txBody>
      </p:sp>
      <p:sp>
        <p:nvSpPr>
          <p:cNvPr id="5" name="TextBox 4">
            <a:extLst>
              <a:ext uri="{FF2B5EF4-FFF2-40B4-BE49-F238E27FC236}">
                <a16:creationId xmlns:a16="http://schemas.microsoft.com/office/drawing/2014/main" id="{0D7FCA89-6AEB-365E-A13B-743EE70AEFAC}"/>
              </a:ext>
            </a:extLst>
          </p:cNvPr>
          <p:cNvSpPr txBox="1"/>
          <p:nvPr/>
        </p:nvSpPr>
        <p:spPr>
          <a:xfrm>
            <a:off x="130232" y="4737320"/>
            <a:ext cx="2684600" cy="400110"/>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Created by </a:t>
            </a:r>
            <a:r>
              <a:rPr lang="en-IN" sz="1000" dirty="0" err="1">
                <a:latin typeface="+mj-lt"/>
                <a:ea typeface="Times New Roman" panose="02020603050405020304" pitchFamily="18" charset="0"/>
              </a:rPr>
              <a:t>Metrocosm</a:t>
            </a:r>
            <a:r>
              <a:rPr lang="en-IN" sz="1000" dirty="0">
                <a:latin typeface="+mj-lt"/>
                <a:ea typeface="Times New Roman" panose="02020603050405020304" pitchFamily="18" charset="0"/>
              </a:rPr>
              <a:t>, http://metrocosm.com/mercator/ </a:t>
            </a:r>
            <a:endParaRPr lang="en-US" sz="1000" dirty="0">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3"/>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5"/>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8" y="129142"/>
            <a:ext cx="7318963" cy="4885215"/>
          </a:xfrm>
          <a:prstGeom prst="rect">
            <a:avLst/>
          </a:prstGeom>
        </p:spPr>
      </p:pic>
      <p:sp>
        <p:nvSpPr>
          <p:cNvPr id="3" name="TextBox 2"/>
          <p:cNvSpPr txBox="1"/>
          <p:nvPr/>
        </p:nvSpPr>
        <p:spPr>
          <a:xfrm>
            <a:off x="0" y="2957945"/>
            <a:ext cx="2445327" cy="1569660"/>
          </a:xfrm>
          <a:prstGeom prst="rect">
            <a:avLst/>
          </a:prstGeom>
          <a:noFill/>
        </p:spPr>
        <p:txBody>
          <a:bodyPr wrap="square" rtlCol="0">
            <a:spAutoFit/>
          </a:bodyPr>
          <a:lstStyle/>
          <a:p>
            <a:r>
              <a:rPr lang="en-IN" sz="3200" b="1" dirty="0"/>
              <a:t>Winkle-Triple Projection</a:t>
            </a:r>
          </a:p>
        </p:txBody>
      </p:sp>
      <p:sp>
        <p:nvSpPr>
          <p:cNvPr id="5" name="TextBox 4">
            <a:extLst>
              <a:ext uri="{FF2B5EF4-FFF2-40B4-BE49-F238E27FC236}">
                <a16:creationId xmlns:a16="http://schemas.microsoft.com/office/drawing/2014/main" id="{0D7FCA89-6AEB-365E-A13B-743EE70AEFAC}"/>
              </a:ext>
            </a:extLst>
          </p:cNvPr>
          <p:cNvSpPr txBox="1"/>
          <p:nvPr/>
        </p:nvSpPr>
        <p:spPr>
          <a:xfrm>
            <a:off x="130232" y="4737320"/>
            <a:ext cx="2684600" cy="400110"/>
          </a:xfrm>
          <a:prstGeom prst="rect">
            <a:avLst/>
          </a:prstGeom>
          <a:noFill/>
        </p:spPr>
        <p:txBody>
          <a:bodyPr wrap="square" rtlCol="0">
            <a:spAutoFit/>
          </a:bodyPr>
          <a:lstStyle/>
          <a:p>
            <a:r>
              <a:rPr lang="en-IN" sz="1000" i="1" dirty="0">
                <a:latin typeface="+mj-lt"/>
                <a:ea typeface="Times New Roman" panose="02020603050405020304" pitchFamily="18" charset="0"/>
              </a:rPr>
              <a:t>Source: </a:t>
            </a:r>
            <a:r>
              <a:rPr lang="en-IN" sz="1000" dirty="0">
                <a:latin typeface="+mj-lt"/>
                <a:ea typeface="Times New Roman" panose="02020603050405020304" pitchFamily="18" charset="0"/>
              </a:rPr>
              <a:t>Created by </a:t>
            </a:r>
            <a:r>
              <a:rPr lang="en-IN" sz="1000" dirty="0" err="1">
                <a:latin typeface="+mj-lt"/>
                <a:ea typeface="Times New Roman" panose="02020603050405020304" pitchFamily="18" charset="0"/>
              </a:rPr>
              <a:t>Metrocosm</a:t>
            </a:r>
            <a:r>
              <a:rPr lang="en-IN" sz="1000" dirty="0">
                <a:latin typeface="+mj-lt"/>
                <a:ea typeface="Times New Roman" panose="02020603050405020304" pitchFamily="18" charset="0"/>
              </a:rPr>
              <a:t>, http://metrocosm.com/mercator/ </a:t>
            </a:r>
            <a:endParaRPr lang="en-US" sz="1000" dirty="0">
              <a:latin typeface="+mj-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9"/>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96" y="482250"/>
            <a:ext cx="7318963" cy="3375871"/>
          </a:xfrm>
          <a:prstGeom prst="rect">
            <a:avLst/>
          </a:prstGeom>
        </p:spPr>
      </p:pic>
      <p:sp>
        <p:nvSpPr>
          <p:cNvPr id="3" name="TextBox 2"/>
          <p:cNvSpPr txBox="1"/>
          <p:nvPr/>
        </p:nvSpPr>
        <p:spPr>
          <a:xfrm>
            <a:off x="66261" y="3684404"/>
            <a:ext cx="2445327" cy="1077218"/>
          </a:xfrm>
          <a:prstGeom prst="rect">
            <a:avLst/>
          </a:prstGeom>
          <a:noFill/>
        </p:spPr>
        <p:txBody>
          <a:bodyPr wrap="square" rtlCol="0">
            <a:spAutoFit/>
          </a:bodyPr>
          <a:lstStyle/>
          <a:p>
            <a:r>
              <a:rPr lang="en-IN" sz="3200" b="1" dirty="0"/>
              <a:t>Behrman* Projection</a:t>
            </a:r>
          </a:p>
        </p:txBody>
      </p:sp>
      <p:sp>
        <p:nvSpPr>
          <p:cNvPr id="2" name="Rectangle 1"/>
          <p:cNvSpPr/>
          <p:nvPr/>
        </p:nvSpPr>
        <p:spPr>
          <a:xfrm>
            <a:off x="2252869" y="4165445"/>
            <a:ext cx="4572000" cy="523220"/>
          </a:xfrm>
          <a:prstGeom prst="rect">
            <a:avLst/>
          </a:prstGeom>
        </p:spPr>
        <p:txBody>
          <a:bodyPr>
            <a:spAutoFit/>
          </a:bodyPr>
          <a:lstStyle/>
          <a:p>
            <a:r>
              <a:rPr lang="en-IN" dirty="0"/>
              <a:t>*This is an area-preserving projection, much like the Gall-Peters.</a:t>
            </a:r>
            <a:endParaRPr lang="en-IN" sz="2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53"/>
        <p:cNvGrpSpPr/>
        <p:nvPr/>
      </p:nvGrpSpPr>
      <p:grpSpPr>
        <a:xfrm>
          <a:off x="0" y="0"/>
          <a:ext cx="0" cy="0"/>
          <a:chOff x="0" y="0"/>
          <a:chExt cx="0" cy="0"/>
        </a:xfrm>
      </p:grpSpPr>
      <p:sp>
        <p:nvSpPr>
          <p:cNvPr id="754" name="Google Shape;754;p52"/>
          <p:cNvSpPr txBox="1"/>
          <p:nvPr/>
        </p:nvSpPr>
        <p:spPr>
          <a:xfrm>
            <a:off x="989275" y="1646700"/>
            <a:ext cx="1965300" cy="40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 sz="2900" b="0" i="0" u="sng" strike="noStrike" cap="none" dirty="0">
                <a:solidFill>
                  <a:srgbClr val="8E7CC3"/>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this app</a:t>
            </a:r>
            <a:endParaRPr sz="2900" b="0" i="0" u="none" strike="noStrike" cap="none" dirty="0">
              <a:solidFill>
                <a:srgbClr val="8E7CC3"/>
              </a:solidFill>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58"/>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89" y="0"/>
            <a:ext cx="6857314" cy="5143499"/>
          </a:xfrm>
          <a:prstGeom prst="rect">
            <a:avLst/>
          </a:prstGeom>
        </p:spPr>
      </p:pic>
      <p:sp>
        <p:nvSpPr>
          <p:cNvPr id="4" name="TextBox 3"/>
          <p:cNvSpPr txBox="1"/>
          <p:nvPr/>
        </p:nvSpPr>
        <p:spPr>
          <a:xfrm>
            <a:off x="1610419" y="4509655"/>
            <a:ext cx="5805054" cy="461665"/>
          </a:xfrm>
          <a:prstGeom prst="rect">
            <a:avLst/>
          </a:prstGeom>
          <a:noFill/>
        </p:spPr>
        <p:txBody>
          <a:bodyPr wrap="square" rtlCol="0">
            <a:spAutoFit/>
          </a:bodyPr>
          <a:lstStyle/>
          <a:p>
            <a:r>
              <a:rPr lang="en-IN" sz="2400" b="1" dirty="0"/>
              <a:t>Would you like to revise your answer?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18" y="0"/>
            <a:ext cx="7318962" cy="5143500"/>
          </a:xfrm>
          <a:prstGeom prst="rect">
            <a:avLst/>
          </a:prstGeom>
        </p:spPr>
      </p:pic>
      <p:sp>
        <p:nvSpPr>
          <p:cNvPr id="3" name="Google Shape;84;p6"/>
          <p:cNvSpPr txBox="1"/>
          <p:nvPr/>
        </p:nvSpPr>
        <p:spPr>
          <a:xfrm>
            <a:off x="365125" y="2419350"/>
            <a:ext cx="1948200" cy="23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Poppins"/>
                <a:ea typeface="Poppins"/>
                <a:cs typeface="Poppins"/>
                <a:sym typeface="Poppins"/>
              </a:rPr>
              <a:t>Ten Largest Countries</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Russia </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Canada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United States</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China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Brazil</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Australia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India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Argentina</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Kazakhstan</a:t>
            </a:r>
            <a:endParaRPr sz="1300" b="0" i="0" u="none" strike="noStrike" cap="none" dirty="0">
              <a:solidFill>
                <a:srgbClr val="000000"/>
              </a:solidFill>
              <a:latin typeface="Poppins"/>
              <a:ea typeface="Poppins"/>
              <a:cs typeface="Poppins"/>
              <a:sym typeface="Poppins"/>
            </a:endParaRPr>
          </a:p>
          <a:p>
            <a:pPr marL="285750" marR="0" lvl="0" indent="-285750" algn="l" rtl="0">
              <a:lnSpc>
                <a:spcPct val="100000"/>
              </a:lnSpc>
              <a:spcBef>
                <a:spcPts val="0"/>
              </a:spcBef>
              <a:spcAft>
                <a:spcPts val="0"/>
              </a:spcAft>
              <a:buClr>
                <a:srgbClr val="000000"/>
              </a:buClr>
              <a:buSzPts val="1300"/>
              <a:buFont typeface="Poppins"/>
              <a:buAutoNum type="arabicPeriod"/>
            </a:pPr>
            <a:r>
              <a:rPr lang="en" sz="1300" b="0" i="0" u="none" strike="noStrike" cap="none" dirty="0">
                <a:solidFill>
                  <a:srgbClr val="000000"/>
                </a:solidFill>
                <a:latin typeface="Poppins"/>
                <a:ea typeface="Poppins"/>
                <a:cs typeface="Poppins"/>
                <a:sym typeface="Poppins"/>
              </a:rPr>
              <a:t>Algeria</a:t>
            </a:r>
            <a:endParaRPr sz="1300" b="0" i="0" u="none" strike="noStrike" cap="none" dirty="0">
              <a:solidFill>
                <a:srgbClr val="00000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8"/>
          <p:cNvSpPr txBox="1"/>
          <p:nvPr/>
        </p:nvSpPr>
        <p:spPr>
          <a:xfrm>
            <a:off x="177100" y="2358250"/>
            <a:ext cx="8678100" cy="26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1280</Words>
  <Application>Microsoft Office PowerPoint</Application>
  <PresentationFormat>On-screen Show (16:9)</PresentationFormat>
  <Paragraphs>154</Paragraphs>
  <Slides>53</Slides>
  <Notes>53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Poppins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Tori Mirsadjadi (she/her/hers)</dc:creator>
  <cp:lastModifiedBy>Tori Mirsadjadi (she/her/hers)</cp:lastModifiedBy>
  <cp:revision>32</cp:revision>
  <cp:lastPrinted>2022-07-15T06:31:39Z</cp:lastPrinted>
  <dcterms:modified xsi:type="dcterms:W3CDTF">2022-07-15T18:33:47Z</dcterms:modified>
</cp:coreProperties>
</file>