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6858000" cy="9144000" type="letter"/>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497"/>
    <p:restoredTop sz="96296"/>
  </p:normalViewPr>
  <p:slideViewPr>
    <p:cSldViewPr snapToGrid="0" snapToObjects="1">
      <p:cViewPr>
        <p:scale>
          <a:sx n="140" d="100"/>
          <a:sy n="140" d="100"/>
        </p:scale>
        <p:origin x="504" y="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alia Greenberg" userId="f5825c94929805dc" providerId="LiveId" clId="{724038A0-D7CB-429E-86A2-45D151E0D90C}"/>
    <pc:docChg chg="modSld">
      <pc:chgData name="Talia Greenberg" userId="f5825c94929805dc" providerId="LiveId" clId="{724038A0-D7CB-429E-86A2-45D151E0D90C}" dt="2022-04-06T21:22:23.308" v="5" actId="20577"/>
      <pc:docMkLst>
        <pc:docMk/>
      </pc:docMkLst>
      <pc:sldChg chg="modSp mod">
        <pc:chgData name="Talia Greenberg" userId="f5825c94929805dc" providerId="LiveId" clId="{724038A0-D7CB-429E-86A2-45D151E0D90C}" dt="2022-04-06T21:22:23.308" v="5" actId="20577"/>
        <pc:sldMkLst>
          <pc:docMk/>
          <pc:sldMk cId="3697249080" sldId="256"/>
        </pc:sldMkLst>
        <pc:spChg chg="mod">
          <ac:chgData name="Talia Greenberg" userId="f5825c94929805dc" providerId="LiveId" clId="{724038A0-D7CB-429E-86A2-45D151E0D90C}" dt="2022-04-06T21:22:23.308" v="5" actId="20577"/>
          <ac:spMkLst>
            <pc:docMk/>
            <pc:sldMk cId="3697249080" sldId="256"/>
            <ac:spMk id="4" creationId="{3902F44D-E06F-4344-81D4-BD9176E17D49}"/>
          </ac:spMkLst>
        </pc:spChg>
        <pc:graphicFrameChg chg="mod">
          <ac:chgData name="Talia Greenberg" userId="f5825c94929805dc" providerId="LiveId" clId="{724038A0-D7CB-429E-86A2-45D151E0D90C}" dt="2022-04-06T21:21:48.679" v="1"/>
          <ac:graphicFrameMkLst>
            <pc:docMk/>
            <pc:sldMk cId="3697249080" sldId="256"/>
            <ac:graphicFrameMk id="2" creationId="{9657F352-0986-1648-A64F-B3CF36BABD52}"/>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B2CAC0D-8B84-4949-B128-D5C5F98A1A21}" type="datetimeFigureOut">
              <a:rPr lang="en-US" smtClean="0"/>
              <a:t>4/6/2022</a:t>
            </a:fld>
            <a:endParaRPr lang="en-US" dirty="0"/>
          </a:p>
        </p:txBody>
      </p:sp>
      <p:sp>
        <p:nvSpPr>
          <p:cNvPr id="4" name="Slide Image Placeholder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36F9810-8AA7-B745-B092-2C858C246F9D}" type="slidenum">
              <a:rPr lang="en-US" smtClean="0"/>
              <a:t>‹#›</a:t>
            </a:fld>
            <a:endParaRPr lang="en-US" dirty="0"/>
          </a:p>
        </p:txBody>
      </p:sp>
    </p:spTree>
    <p:extLst>
      <p:ext uri="{BB962C8B-B14F-4D97-AF65-F5344CB8AC3E}">
        <p14:creationId xmlns:p14="http://schemas.microsoft.com/office/powerpoint/2010/main" val="8229323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6F9810-8AA7-B745-B092-2C858C246F9D}" type="slidenum">
              <a:rPr lang="en-US" smtClean="0"/>
              <a:t>1</a:t>
            </a:fld>
            <a:endParaRPr lang="en-US" dirty="0"/>
          </a:p>
        </p:txBody>
      </p:sp>
    </p:spTree>
    <p:extLst>
      <p:ext uri="{BB962C8B-B14F-4D97-AF65-F5344CB8AC3E}">
        <p14:creationId xmlns:p14="http://schemas.microsoft.com/office/powerpoint/2010/main" val="18616714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4/6/2022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35481533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4/6/2022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11274012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4/6/2022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161464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4/6/2022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22350896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D39D718-4E4B-1947-92E0-BBED57B9EE73}" type="datetimeFigureOut">
              <a:rPr lang="en-US" smtClean="0"/>
              <a:t>4/6/2022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5901589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D39D718-4E4B-1947-92E0-BBED57B9EE73}" type="datetimeFigureOut">
              <a:rPr lang="en-US" smtClean="0"/>
              <a:t>4/6/2022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1167403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D39D718-4E4B-1947-92E0-BBED57B9EE73}" type="datetimeFigureOut">
              <a:rPr lang="en-US" smtClean="0"/>
              <a:t>4/6/2022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12926718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D39D718-4E4B-1947-92E0-BBED57B9EE73}" type="datetimeFigureOut">
              <a:rPr lang="en-US" smtClean="0"/>
              <a:t>4/6/2022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33894698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39D718-4E4B-1947-92E0-BBED57B9EE73}" type="datetimeFigureOut">
              <a:rPr lang="en-US" smtClean="0"/>
              <a:t>4/6/2022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256696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0D39D718-4E4B-1947-92E0-BBED57B9EE73}" type="datetimeFigureOut">
              <a:rPr lang="en-US" smtClean="0"/>
              <a:t>4/6/2022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38156451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a:t>Click icon to add picture</a:t>
            </a:r>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0D39D718-4E4B-1947-92E0-BBED57B9EE73}" type="datetimeFigureOut">
              <a:rPr lang="en-US" smtClean="0"/>
              <a:t>4/6/2022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26309836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0D39D718-4E4B-1947-92E0-BBED57B9EE73}" type="datetimeFigureOut">
              <a:rPr lang="en-US" smtClean="0"/>
              <a:t>4/6/2022</a:t>
            </a:fld>
            <a:endParaRPr lang="en-US" dirty="0"/>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68C5C39F-DAB2-A34A-A96C-2F347ED29C22}" type="slidenum">
              <a:rPr lang="en-US" smtClean="0"/>
              <a:t>‹#›</a:t>
            </a:fld>
            <a:endParaRPr lang="en-US" dirty="0"/>
          </a:p>
        </p:txBody>
      </p:sp>
    </p:spTree>
    <p:extLst>
      <p:ext uri="{BB962C8B-B14F-4D97-AF65-F5344CB8AC3E}">
        <p14:creationId xmlns:p14="http://schemas.microsoft.com/office/powerpoint/2010/main" val="13614002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902F44D-E06F-4344-81D4-BD9176E17D49}"/>
              </a:ext>
            </a:extLst>
          </p:cNvPr>
          <p:cNvSpPr/>
          <p:nvPr/>
        </p:nvSpPr>
        <p:spPr>
          <a:xfrm>
            <a:off x="145657" y="145658"/>
            <a:ext cx="6546456" cy="56644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a:solidFill>
                  <a:schemeClr val="tx1"/>
                </a:solidFill>
              </a:rPr>
              <a:t>A-MAZE</a:t>
            </a:r>
            <a:r>
              <a:rPr lang="en-US" sz="2000" dirty="0">
                <a:solidFill>
                  <a:schemeClr val="tx1"/>
                </a:solidFill>
              </a:rPr>
              <a:t>-</a:t>
            </a:r>
            <a:r>
              <a:rPr lang="en-US" sz="2000">
                <a:solidFill>
                  <a:schemeClr val="tx1"/>
                </a:solidFill>
              </a:rPr>
              <a:t>ing</a:t>
            </a:r>
            <a:r>
              <a:rPr lang="en-US" sz="2000" dirty="0">
                <a:solidFill>
                  <a:schemeClr val="tx1"/>
                </a:solidFill>
              </a:rPr>
              <a:t> Race</a:t>
            </a:r>
          </a:p>
        </p:txBody>
      </p:sp>
      <p:sp>
        <p:nvSpPr>
          <p:cNvPr id="5" name="Rectangle 4">
            <a:extLst>
              <a:ext uri="{FF2B5EF4-FFF2-40B4-BE49-F238E27FC236}">
                <a16:creationId xmlns:a16="http://schemas.microsoft.com/office/drawing/2014/main" id="{532CA1A5-E9FE-E246-86D5-F8CF245A9224}"/>
              </a:ext>
            </a:extLst>
          </p:cNvPr>
          <p:cNvSpPr/>
          <p:nvPr/>
        </p:nvSpPr>
        <p:spPr>
          <a:xfrm>
            <a:off x="145657" y="712100"/>
            <a:ext cx="6546456" cy="56644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b="1" dirty="0">
                <a:solidFill>
                  <a:schemeClr val="tx1"/>
                </a:solidFill>
              </a:rPr>
              <a:t>Directions:</a:t>
            </a:r>
            <a:r>
              <a:rPr lang="en-US" sz="1000" dirty="0">
                <a:solidFill>
                  <a:schemeClr val="tx1"/>
                </a:solidFill>
              </a:rPr>
              <a:t> Choose an open space that touches the space you are in to move. Tell how you solve the problem. If correct, move to the new space. You cannot cross dark lines. Be the first to get to the finish.</a:t>
            </a:r>
          </a:p>
        </p:txBody>
      </p:sp>
      <mc:AlternateContent xmlns:mc="http://schemas.openxmlformats.org/markup-compatibility/2006">
        <mc:Choice xmlns:a14="http://schemas.microsoft.com/office/drawing/2010/main" Requires="a14">
          <p:graphicFrame>
            <p:nvGraphicFramePr>
              <p:cNvPr id="2" name="Table 2">
                <a:extLst>
                  <a:ext uri="{FF2B5EF4-FFF2-40B4-BE49-F238E27FC236}">
                    <a16:creationId xmlns:a16="http://schemas.microsoft.com/office/drawing/2014/main" id="{9657F352-0986-1648-A64F-B3CF36BABD52}"/>
                  </a:ext>
                </a:extLst>
              </p:cNvPr>
              <p:cNvGraphicFramePr>
                <a:graphicFrameLocks noGrp="1"/>
              </p:cNvGraphicFramePr>
              <p:nvPr>
                <p:extLst>
                  <p:ext uri="{D42A27DB-BD31-4B8C-83A1-F6EECF244321}">
                    <p14:modId xmlns:p14="http://schemas.microsoft.com/office/powerpoint/2010/main" val="1399881565"/>
                  </p:ext>
                </p:extLst>
              </p:nvPr>
            </p:nvGraphicFramePr>
            <p:xfrm>
              <a:off x="253766" y="1512814"/>
              <a:ext cx="6180588" cy="6750342"/>
            </p:xfrm>
            <a:graphic>
              <a:graphicData uri="http://schemas.openxmlformats.org/drawingml/2006/table">
                <a:tbl>
                  <a:tblPr firstRow="1" bandRow="1">
                    <a:tableStyleId>{2D5ABB26-0587-4C30-8999-92F81FD0307C}</a:tableStyleId>
                  </a:tblPr>
                  <a:tblGrid>
                    <a:gridCol w="1030098">
                      <a:extLst>
                        <a:ext uri="{9D8B030D-6E8A-4147-A177-3AD203B41FA5}">
                          <a16:colId xmlns:a16="http://schemas.microsoft.com/office/drawing/2014/main" val="4059113"/>
                        </a:ext>
                      </a:extLst>
                    </a:gridCol>
                    <a:gridCol w="1030098">
                      <a:extLst>
                        <a:ext uri="{9D8B030D-6E8A-4147-A177-3AD203B41FA5}">
                          <a16:colId xmlns:a16="http://schemas.microsoft.com/office/drawing/2014/main" val="3615059906"/>
                        </a:ext>
                      </a:extLst>
                    </a:gridCol>
                    <a:gridCol w="1030098">
                      <a:extLst>
                        <a:ext uri="{9D8B030D-6E8A-4147-A177-3AD203B41FA5}">
                          <a16:colId xmlns:a16="http://schemas.microsoft.com/office/drawing/2014/main" val="1342086754"/>
                        </a:ext>
                      </a:extLst>
                    </a:gridCol>
                    <a:gridCol w="1030098">
                      <a:extLst>
                        <a:ext uri="{9D8B030D-6E8A-4147-A177-3AD203B41FA5}">
                          <a16:colId xmlns:a16="http://schemas.microsoft.com/office/drawing/2014/main" val="291579606"/>
                        </a:ext>
                      </a:extLst>
                    </a:gridCol>
                    <a:gridCol w="1030098">
                      <a:extLst>
                        <a:ext uri="{9D8B030D-6E8A-4147-A177-3AD203B41FA5}">
                          <a16:colId xmlns:a16="http://schemas.microsoft.com/office/drawing/2014/main" val="31217920"/>
                        </a:ext>
                      </a:extLst>
                    </a:gridCol>
                    <a:gridCol w="1030098">
                      <a:extLst>
                        <a:ext uri="{9D8B030D-6E8A-4147-A177-3AD203B41FA5}">
                          <a16:colId xmlns:a16="http://schemas.microsoft.com/office/drawing/2014/main" val="1187512704"/>
                        </a:ext>
                      </a:extLst>
                    </a:gridCol>
                  </a:tblGrid>
                  <a:tr h="1125057">
                    <a:tc>
                      <a:txBody>
                        <a:bodyPr/>
                        <a:lstStyle/>
                        <a:p>
                          <a:pPr algn="ctr"/>
                          <a:r>
                            <a:rPr lang="en-US" sz="1400" dirty="0">
                              <a:solidFill>
                                <a:schemeClr val="bg1"/>
                              </a:solidFill>
                            </a:rPr>
                            <a:t>START</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lumMod val="65000"/>
                          </a:schemeClr>
                        </a:solidFill>
                      </a:tcPr>
                    </a:tc>
                    <a:tc>
                      <a:txBody>
                        <a:bodyPr/>
                        <a:lstStyle/>
                        <a:p>
                          <a:pPr algn="ctr"/>
                          <a:r>
                            <a:rPr lang="en-US" sz="1400" dirty="0"/>
                            <a:t> </a:t>
                          </a:r>
                          <a:r>
                            <a:rPr lang="en-US" sz="1400" dirty="0">
                              <a:latin typeface="Calibri" panose="020F0502020204030204" pitchFamily="34" charset="0"/>
                              <a:cs typeface="Calibri" panose="020F0502020204030204" pitchFamily="34" charset="0"/>
                            </a:rPr>
                            <a:t>⁻</a:t>
                          </a:r>
                          <a:r>
                            <a:rPr lang="en-US" sz="1400" dirty="0"/>
                            <a:t>58</a:t>
                          </a:r>
                          <a14:m>
                            <m:oMath xmlns:m="http://schemas.openxmlformats.org/officeDocument/2006/math">
                              <m:r>
                                <a:rPr lang="en-US" sz="1400" b="0" i="0" dirty="0" smtClean="0">
                                  <a:latin typeface="Cambria Math" panose="02040503050406030204" pitchFamily="18" charset="0"/>
                                  <a:ea typeface="Cambria Math" panose="02040503050406030204" pitchFamily="18" charset="0"/>
                                </a:rPr>
                                <m:t> </m:t>
                              </m:r>
                              <m:r>
                                <a:rPr lang="en-US" sz="1400" i="1" dirty="0" smtClean="0">
                                  <a:latin typeface="Cambria Math" panose="02040503050406030204" pitchFamily="18" charset="0"/>
                                  <a:ea typeface="Cambria Math" panose="02040503050406030204" pitchFamily="18" charset="0"/>
                                </a:rPr>
                                <m:t>×</m:t>
                              </m:r>
                            </m:oMath>
                          </a14:m>
                          <a:r>
                            <a:rPr lang="en-US" sz="1400" dirty="0"/>
                            <a:t> 46</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44 </a:t>
                          </a:r>
                          <a14:m>
                            <m:oMath xmlns:m="http://schemas.openxmlformats.org/officeDocument/2006/math">
                              <m:r>
                                <a:rPr lang="en-US" sz="1400" i="1" dirty="0" smtClean="0">
                                  <a:latin typeface="Cambria Math" panose="02040503050406030204" pitchFamily="18" charset="0"/>
                                  <a:ea typeface="Cambria Math" panose="02040503050406030204" pitchFamily="18" charset="0"/>
                                </a:rPr>
                                <m:t>×</m:t>
                              </m:r>
                            </m:oMath>
                          </a14:m>
                          <a:r>
                            <a:rPr lang="en-US" sz="1400" dirty="0"/>
                            <a:t> ⁻27</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⁻6 </a:t>
                          </a:r>
                          <a14:m>
                            <m:oMath xmlns:m="http://schemas.openxmlformats.org/officeDocument/2006/math">
                              <m:r>
                                <a:rPr lang="en-US" sz="1400" i="1" dirty="0" smtClean="0">
                                  <a:latin typeface="Cambria Math" panose="02040503050406030204" pitchFamily="18" charset="0"/>
                                  <a:ea typeface="Cambria Math" panose="02040503050406030204" pitchFamily="18" charset="0"/>
                                </a:rPr>
                                <m:t>×</m:t>
                              </m:r>
                            </m:oMath>
                          </a14:m>
                          <a:r>
                            <a:rPr lang="en-US" sz="1400" dirty="0"/>
                            <a:t> 29</a:t>
                          </a:r>
                        </a:p>
                      </a:txBody>
                      <a:tcPr anchor="ctr">
                        <a:lnL w="9525"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⁻19 </a:t>
                          </a:r>
                          <a14:m>
                            <m:oMath xmlns:m="http://schemas.openxmlformats.org/officeDocument/2006/math">
                              <m:r>
                                <a:rPr lang="en-US" sz="1400" i="1" dirty="0" smtClean="0">
                                  <a:latin typeface="Cambria Math" panose="02040503050406030204" pitchFamily="18" charset="0"/>
                                  <a:ea typeface="Cambria Math" panose="02040503050406030204" pitchFamily="18" charset="0"/>
                                </a:rPr>
                                <m:t>×</m:t>
                              </m:r>
                            </m:oMath>
                          </a14:m>
                          <a:r>
                            <a:rPr lang="en-US" sz="1400" dirty="0"/>
                            <a:t> ⁻56</a:t>
                          </a:r>
                        </a:p>
                      </a:txBody>
                      <a:tcPr anchor="ctr">
                        <a:lnL w="571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⁻5 </a:t>
                          </a:r>
                          <a14:m>
                            <m:oMath xmlns:m="http://schemas.openxmlformats.org/officeDocument/2006/math">
                              <m:r>
                                <a:rPr lang="en-US" sz="1400" i="1" dirty="0" smtClean="0">
                                  <a:latin typeface="Cambria Math" panose="02040503050406030204" pitchFamily="18" charset="0"/>
                                  <a:ea typeface="Cambria Math" panose="02040503050406030204" pitchFamily="18" charset="0"/>
                                </a:rPr>
                                <m:t>×</m:t>
                              </m:r>
                            </m:oMath>
                          </a14:m>
                          <a:r>
                            <a:rPr lang="en-US" sz="1400" dirty="0"/>
                            <a:t> ⁻34</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91524102"/>
                      </a:ext>
                    </a:extLst>
                  </a:tr>
                  <a:tr h="1125057">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⁻15 </a:t>
                          </a:r>
                          <a14:m>
                            <m:oMath xmlns:m="http://schemas.openxmlformats.org/officeDocument/2006/math">
                              <m:r>
                                <a:rPr lang="en-US" sz="1400" i="1" dirty="0" smtClean="0">
                                  <a:latin typeface="Cambria Math" panose="02040503050406030204" pitchFamily="18" charset="0"/>
                                  <a:ea typeface="Cambria Math" panose="02040503050406030204" pitchFamily="18" charset="0"/>
                                </a:rPr>
                                <m:t>×</m:t>
                              </m:r>
                            </m:oMath>
                          </a14:m>
                          <a:r>
                            <a:rPr lang="en-US" sz="1400" dirty="0"/>
                            <a:t> ⁻19</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⁻56 </a:t>
                          </a:r>
                          <a14:m>
                            <m:oMath xmlns:m="http://schemas.openxmlformats.org/officeDocument/2006/math">
                              <m:r>
                                <a:rPr lang="en-US" sz="1400" i="1" dirty="0" smtClean="0">
                                  <a:latin typeface="Cambria Math" panose="02040503050406030204" pitchFamily="18" charset="0"/>
                                  <a:ea typeface="Cambria Math" panose="02040503050406030204" pitchFamily="18" charset="0"/>
                                </a:rPr>
                                <m:t>×</m:t>
                              </m:r>
                              <m:r>
                                <a:rPr lang="en-US" sz="1400" b="0" i="0" dirty="0" smtClean="0">
                                  <a:latin typeface="Cambria Math" panose="02040503050406030204" pitchFamily="18" charset="0"/>
                                  <a:ea typeface="Cambria Math" panose="02040503050406030204" pitchFamily="18" charset="0"/>
                                </a:rPr>
                                <m:t> </m:t>
                              </m:r>
                            </m:oMath>
                          </a14:m>
                          <a:r>
                            <a:rPr lang="en-US" sz="1400" dirty="0"/>
                            <a:t>⁻14</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⁻99 </a:t>
                          </a:r>
                          <a14:m>
                            <m:oMath xmlns:m="http://schemas.openxmlformats.org/officeDocument/2006/math">
                              <m:r>
                                <a:rPr lang="en-US" sz="1400" i="1" dirty="0" smtClean="0">
                                  <a:latin typeface="Cambria Math" panose="02040503050406030204" pitchFamily="18" charset="0"/>
                                  <a:ea typeface="Cambria Math" panose="02040503050406030204" pitchFamily="18" charset="0"/>
                                </a:rPr>
                                <m:t>×</m:t>
                              </m:r>
                            </m:oMath>
                          </a14:m>
                          <a:r>
                            <a:rPr lang="en-US" sz="1400" dirty="0"/>
                            <a:t> ⁻8</a:t>
                          </a:r>
                        </a:p>
                      </a:txBody>
                      <a:tcPr anchor="ctr">
                        <a:lnL w="9525"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81 </a:t>
                          </a:r>
                          <a14:m>
                            <m:oMath xmlns:m="http://schemas.openxmlformats.org/officeDocument/2006/math">
                              <m:r>
                                <a:rPr lang="en-US" sz="1400" i="1" dirty="0" smtClean="0">
                                  <a:latin typeface="Cambria Math" panose="02040503050406030204" pitchFamily="18" charset="0"/>
                                  <a:ea typeface="Cambria Math" panose="02040503050406030204" pitchFamily="18" charset="0"/>
                                </a:rPr>
                                <m:t>×</m:t>
                              </m:r>
                            </m:oMath>
                          </a14:m>
                          <a:r>
                            <a:rPr lang="en-US" sz="1400" dirty="0"/>
                            <a:t> ⁻27</a:t>
                          </a:r>
                        </a:p>
                      </a:txBody>
                      <a:tcPr anchor="ctr">
                        <a:lnL w="571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44 </a:t>
                          </a:r>
                          <a14:m>
                            <m:oMath xmlns:m="http://schemas.openxmlformats.org/officeDocument/2006/math">
                              <m:r>
                                <a:rPr lang="en-US" sz="1400" i="1" dirty="0" smtClean="0">
                                  <a:latin typeface="Cambria Math" panose="02040503050406030204" pitchFamily="18" charset="0"/>
                                  <a:ea typeface="Cambria Math" panose="02040503050406030204" pitchFamily="18" charset="0"/>
                                </a:rPr>
                                <m:t>×</m:t>
                              </m:r>
                            </m:oMath>
                          </a14:m>
                          <a:r>
                            <a:rPr lang="en-US" sz="1400" dirty="0"/>
                            <a:t> ⁻14</a:t>
                          </a:r>
                        </a:p>
                      </a:txBody>
                      <a:tcPr anchor="ctr">
                        <a:lnL w="9525"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⁻6 </a:t>
                          </a:r>
                          <a14:m>
                            <m:oMath xmlns:m="http://schemas.openxmlformats.org/officeDocument/2006/math">
                              <m:r>
                                <a:rPr lang="en-US" sz="1400" i="1" dirty="0" smtClean="0">
                                  <a:latin typeface="Cambria Math" panose="02040503050406030204" pitchFamily="18" charset="0"/>
                                  <a:ea typeface="Cambria Math" panose="02040503050406030204" pitchFamily="18" charset="0"/>
                                </a:rPr>
                                <m:t>×</m:t>
                              </m:r>
                            </m:oMath>
                          </a14:m>
                          <a:r>
                            <a:rPr lang="en-US" sz="1400" dirty="0"/>
                            <a:t> 25</a:t>
                          </a:r>
                        </a:p>
                      </a:txBody>
                      <a:tcPr anchor="ctr">
                        <a:lnL w="571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47509479"/>
                      </a:ext>
                    </a:extLst>
                  </a:tr>
                  <a:tr h="1125057">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53</a:t>
                          </a:r>
                          <a14:m>
                            <m:oMath xmlns:m="http://schemas.openxmlformats.org/officeDocument/2006/math">
                              <m:r>
                                <a:rPr lang="en-US" sz="1400" b="0" i="0" dirty="0" smtClean="0">
                                  <a:latin typeface="Cambria Math" panose="02040503050406030204" pitchFamily="18" charset="0"/>
                                  <a:ea typeface="Cambria Math" panose="02040503050406030204" pitchFamily="18" charset="0"/>
                                </a:rPr>
                                <m:t> </m:t>
                              </m:r>
                              <m:r>
                                <a:rPr lang="en-US" sz="1400" i="1" dirty="0" smtClean="0">
                                  <a:latin typeface="Cambria Math" panose="02040503050406030204" pitchFamily="18" charset="0"/>
                                  <a:ea typeface="Cambria Math" panose="02040503050406030204" pitchFamily="18" charset="0"/>
                                </a:rPr>
                                <m:t>×</m:t>
                              </m:r>
                              <m:r>
                                <a:rPr lang="en-US" sz="1400" b="0" i="1" dirty="0" smtClean="0">
                                  <a:latin typeface="Cambria Math" panose="02040503050406030204" pitchFamily="18" charset="0"/>
                                  <a:ea typeface="Cambria Math" panose="02040503050406030204" pitchFamily="18" charset="0"/>
                                </a:rPr>
                                <m:t> </m:t>
                              </m:r>
                            </m:oMath>
                          </a14:m>
                          <a:r>
                            <a:rPr lang="en-US" sz="1400" dirty="0"/>
                            <a:t>4</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27 </a:t>
                          </a:r>
                          <a14:m>
                            <m:oMath xmlns:m="http://schemas.openxmlformats.org/officeDocument/2006/math">
                              <m:r>
                                <a:rPr lang="en-US" sz="1400" i="1" dirty="0" smtClean="0">
                                  <a:latin typeface="Cambria Math" panose="02040503050406030204" pitchFamily="18" charset="0"/>
                                  <a:ea typeface="Cambria Math" panose="02040503050406030204" pitchFamily="18" charset="0"/>
                                </a:rPr>
                                <m:t>×</m:t>
                              </m:r>
                            </m:oMath>
                          </a14:m>
                          <a:r>
                            <a:rPr lang="en-US" sz="1400" dirty="0"/>
                            <a:t> ⁻39</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⁻54 </a:t>
                          </a:r>
                          <a14:m>
                            <m:oMath xmlns:m="http://schemas.openxmlformats.org/officeDocument/2006/math">
                              <m:r>
                                <a:rPr lang="en-US" sz="1400" i="1" dirty="0" smtClean="0">
                                  <a:latin typeface="Cambria Math" panose="02040503050406030204" pitchFamily="18" charset="0"/>
                                  <a:ea typeface="Cambria Math" panose="02040503050406030204" pitchFamily="18" charset="0"/>
                                </a:rPr>
                                <m:t>×</m:t>
                              </m:r>
                            </m:oMath>
                          </a14:m>
                          <a:r>
                            <a:rPr lang="en-US" sz="1400" dirty="0"/>
                            <a:t> 24</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⁻18 </a:t>
                          </a:r>
                          <a14:m>
                            <m:oMath xmlns:m="http://schemas.openxmlformats.org/officeDocument/2006/math">
                              <m:r>
                                <a:rPr lang="en-US" sz="1400" i="1" dirty="0" smtClean="0">
                                  <a:latin typeface="Cambria Math" panose="02040503050406030204" pitchFamily="18" charset="0"/>
                                  <a:ea typeface="Cambria Math" panose="02040503050406030204" pitchFamily="18" charset="0"/>
                                </a:rPr>
                                <m:t>×</m:t>
                              </m:r>
                            </m:oMath>
                          </a14:m>
                          <a:r>
                            <a:rPr lang="en-US" sz="1400" dirty="0"/>
                            <a:t> 24</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5 </a:t>
                          </a:r>
                          <a14:m>
                            <m:oMath xmlns:m="http://schemas.openxmlformats.org/officeDocument/2006/math">
                              <m:r>
                                <a:rPr lang="en-US" sz="1400" i="1" dirty="0" smtClean="0">
                                  <a:latin typeface="Cambria Math" panose="02040503050406030204" pitchFamily="18" charset="0"/>
                                  <a:ea typeface="Cambria Math" panose="02040503050406030204" pitchFamily="18" charset="0"/>
                                </a:rPr>
                                <m:t>×</m:t>
                              </m:r>
                            </m:oMath>
                          </a14:m>
                          <a:r>
                            <a:rPr lang="en-US" sz="1400" dirty="0"/>
                            <a:t> 35</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24</a:t>
                          </a:r>
                          <a14:m>
                            <m:oMath xmlns:m="http://schemas.openxmlformats.org/officeDocument/2006/math">
                              <m:r>
                                <a:rPr lang="en-US" sz="1400" b="0" i="0" dirty="0" smtClean="0">
                                  <a:latin typeface="Cambria Math" panose="02040503050406030204" pitchFamily="18" charset="0"/>
                                  <a:ea typeface="Cambria Math" panose="02040503050406030204" pitchFamily="18" charset="0"/>
                                </a:rPr>
                                <m:t> </m:t>
                              </m:r>
                              <m:r>
                                <a:rPr lang="en-US" sz="1400" i="1" dirty="0" smtClean="0">
                                  <a:latin typeface="Cambria Math" panose="02040503050406030204" pitchFamily="18" charset="0"/>
                                  <a:ea typeface="Cambria Math" panose="02040503050406030204" pitchFamily="18" charset="0"/>
                                </a:rPr>
                                <m:t>×</m:t>
                              </m:r>
                            </m:oMath>
                          </a14:m>
                          <a:r>
                            <a:rPr lang="en-US" sz="1400" dirty="0"/>
                            <a:t> ⁻16</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21357613"/>
                      </a:ext>
                    </a:extLst>
                  </a:tr>
                  <a:tr h="1125057">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⁻59 </a:t>
                          </a:r>
                          <a14:m>
                            <m:oMath xmlns:m="http://schemas.openxmlformats.org/officeDocument/2006/math">
                              <m:r>
                                <a:rPr lang="en-US" sz="1400" i="1" dirty="0" smtClean="0">
                                  <a:latin typeface="Cambria Math" panose="02040503050406030204" pitchFamily="18" charset="0"/>
                                  <a:ea typeface="Cambria Math" panose="02040503050406030204" pitchFamily="18" charset="0"/>
                                </a:rPr>
                                <m:t>×</m:t>
                              </m:r>
                            </m:oMath>
                          </a14:m>
                          <a:r>
                            <a:rPr lang="en-US" sz="1400" dirty="0"/>
                            <a:t> ⁻51</a:t>
                          </a:r>
                        </a:p>
                      </a:txBody>
                      <a:tcPr anchor="ctr">
                        <a:lnL w="9525"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⁻44 </a:t>
                          </a:r>
                          <a14:m>
                            <m:oMath xmlns:m="http://schemas.openxmlformats.org/officeDocument/2006/math">
                              <m:r>
                                <a:rPr lang="en-US" sz="1400" i="1" dirty="0" smtClean="0">
                                  <a:latin typeface="Cambria Math" panose="02040503050406030204" pitchFamily="18" charset="0"/>
                                  <a:ea typeface="Cambria Math" panose="02040503050406030204" pitchFamily="18" charset="0"/>
                                </a:rPr>
                                <m:t>×</m:t>
                              </m:r>
                            </m:oMath>
                          </a14:m>
                          <a:r>
                            <a:rPr lang="en-US" sz="1400" dirty="0"/>
                            <a:t> 4</a:t>
                          </a:r>
                        </a:p>
                      </a:txBody>
                      <a:tcPr anchor="ctr">
                        <a:lnL w="571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⁻23 </a:t>
                          </a:r>
                          <a14:m>
                            <m:oMath xmlns:m="http://schemas.openxmlformats.org/officeDocument/2006/math">
                              <m:r>
                                <a:rPr lang="en-US" sz="1400" i="1" dirty="0" smtClean="0">
                                  <a:latin typeface="Cambria Math" panose="02040503050406030204" pitchFamily="18" charset="0"/>
                                  <a:ea typeface="Cambria Math" panose="02040503050406030204" pitchFamily="18" charset="0"/>
                                </a:rPr>
                                <m:t>×</m:t>
                              </m:r>
                            </m:oMath>
                          </a14:m>
                          <a:r>
                            <a:rPr lang="en-US" sz="1400" dirty="0"/>
                            <a:t> ⁻22</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⁻99 </a:t>
                          </a:r>
                          <a14:m>
                            <m:oMath xmlns:m="http://schemas.openxmlformats.org/officeDocument/2006/math">
                              <m:r>
                                <a:rPr lang="en-US" sz="1400" i="1" dirty="0" smtClean="0">
                                  <a:latin typeface="Cambria Math" panose="02040503050406030204" pitchFamily="18" charset="0"/>
                                  <a:ea typeface="Cambria Math" panose="02040503050406030204" pitchFamily="18" charset="0"/>
                                </a:rPr>
                                <m:t>×</m:t>
                              </m:r>
                            </m:oMath>
                          </a14:m>
                          <a:r>
                            <a:rPr lang="en-US" sz="1400" dirty="0"/>
                            <a:t> ⁻9</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⁻76 </a:t>
                          </a:r>
                          <a14:m>
                            <m:oMath xmlns:m="http://schemas.openxmlformats.org/officeDocument/2006/math">
                              <m:r>
                                <a:rPr lang="en-US" sz="1400" i="1" dirty="0" smtClean="0">
                                  <a:latin typeface="Cambria Math" panose="02040503050406030204" pitchFamily="18" charset="0"/>
                                  <a:ea typeface="Cambria Math" panose="02040503050406030204" pitchFamily="18" charset="0"/>
                                </a:rPr>
                                <m:t>×</m:t>
                              </m:r>
                            </m:oMath>
                          </a14:m>
                          <a:r>
                            <a:rPr lang="en-US" sz="1400" dirty="0"/>
                            <a:t> 19</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56 </a:t>
                          </a:r>
                          <a14:m>
                            <m:oMath xmlns:m="http://schemas.openxmlformats.org/officeDocument/2006/math">
                              <m:r>
                                <a:rPr lang="en-US" sz="1400" i="1" dirty="0" smtClean="0">
                                  <a:latin typeface="Cambria Math" panose="02040503050406030204" pitchFamily="18" charset="0"/>
                                  <a:ea typeface="Cambria Math" panose="02040503050406030204" pitchFamily="18" charset="0"/>
                                </a:rPr>
                                <m:t>×</m:t>
                              </m:r>
                            </m:oMath>
                          </a14:m>
                          <a:r>
                            <a:rPr lang="en-US" sz="1400" dirty="0"/>
                            <a:t> ⁻17</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58781622"/>
                      </a:ext>
                    </a:extLst>
                  </a:tr>
                  <a:tr h="1125057">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⁻74 </a:t>
                          </a:r>
                          <a14:m>
                            <m:oMath xmlns:m="http://schemas.openxmlformats.org/officeDocument/2006/math">
                              <m:r>
                                <a:rPr lang="en-US" sz="1400" i="1" dirty="0" smtClean="0">
                                  <a:latin typeface="Cambria Math" panose="02040503050406030204" pitchFamily="18" charset="0"/>
                                  <a:ea typeface="Cambria Math" panose="02040503050406030204" pitchFamily="18" charset="0"/>
                                </a:rPr>
                                <m:t>×</m:t>
                              </m:r>
                            </m:oMath>
                          </a14:m>
                          <a:r>
                            <a:rPr lang="en-US" sz="1400" dirty="0"/>
                            <a:t> 3</a:t>
                          </a:r>
                        </a:p>
                      </a:txBody>
                      <a:tcPr anchor="ctr">
                        <a:lnL w="9525"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48</a:t>
                          </a:r>
                          <a:r>
                            <a:rPr lang="en-US" sz="1400" baseline="0" dirty="0"/>
                            <a:t> </a:t>
                          </a:r>
                          <a14:m>
                            <m:oMath xmlns:m="http://schemas.openxmlformats.org/officeDocument/2006/math">
                              <m:r>
                                <a:rPr lang="en-US" sz="1400" i="1" dirty="0" smtClean="0">
                                  <a:latin typeface="Cambria Math" panose="02040503050406030204" pitchFamily="18" charset="0"/>
                                  <a:ea typeface="Cambria Math" panose="02040503050406030204" pitchFamily="18" charset="0"/>
                                </a:rPr>
                                <m:t>×</m:t>
                              </m:r>
                            </m:oMath>
                          </a14:m>
                          <a:r>
                            <a:rPr lang="en-US" sz="1400" dirty="0"/>
                            <a:t> ⁻17</a:t>
                          </a:r>
                        </a:p>
                      </a:txBody>
                      <a:tcPr anchor="ct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58</a:t>
                          </a:r>
                          <a14:m>
                            <m:oMath xmlns:m="http://schemas.openxmlformats.org/officeDocument/2006/math">
                              <m:r>
                                <a:rPr lang="en-US" sz="1400" b="0" i="0" dirty="0" smtClean="0">
                                  <a:latin typeface="Cambria Math" panose="02040503050406030204" pitchFamily="18" charset="0"/>
                                  <a:ea typeface="Cambria Math" panose="02040503050406030204" pitchFamily="18" charset="0"/>
                                </a:rPr>
                                <m:t> </m:t>
                              </m:r>
                              <m:r>
                                <a:rPr lang="en-US" sz="1400" i="1" dirty="0" smtClean="0">
                                  <a:latin typeface="Cambria Math" panose="02040503050406030204" pitchFamily="18" charset="0"/>
                                  <a:ea typeface="Cambria Math" panose="02040503050406030204" pitchFamily="18" charset="0"/>
                                </a:rPr>
                                <m:t>×</m:t>
                              </m:r>
                              <m:r>
                                <a:rPr lang="en-US" sz="1400" b="0" i="1" dirty="0" smtClean="0">
                                  <a:latin typeface="Cambria Math" panose="02040503050406030204" pitchFamily="18" charset="0"/>
                                  <a:ea typeface="Cambria Math" panose="02040503050406030204" pitchFamily="18" charset="0"/>
                                </a:rPr>
                                <m:t> </m:t>
                              </m:r>
                            </m:oMath>
                          </a14:m>
                          <a:r>
                            <a:rPr lang="en-US" sz="1400" dirty="0"/>
                            <a:t>8</a:t>
                          </a:r>
                        </a:p>
                      </a:txBody>
                      <a:tcPr anchor="ctr">
                        <a:lnL w="571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⁻66 </a:t>
                          </a:r>
                          <a14:m>
                            <m:oMath xmlns:m="http://schemas.openxmlformats.org/officeDocument/2006/math">
                              <m:r>
                                <a:rPr lang="en-US" sz="1400" i="1" dirty="0" smtClean="0">
                                  <a:latin typeface="Cambria Math" panose="02040503050406030204" pitchFamily="18" charset="0"/>
                                  <a:ea typeface="Cambria Math" panose="02040503050406030204" pitchFamily="18" charset="0"/>
                                </a:rPr>
                                <m:t>×</m:t>
                              </m:r>
                            </m:oMath>
                          </a14:m>
                          <a:r>
                            <a:rPr lang="en-US" sz="1400" dirty="0"/>
                            <a:t> 79</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4 </a:t>
                          </a:r>
                          <a14:m>
                            <m:oMath xmlns:m="http://schemas.openxmlformats.org/officeDocument/2006/math">
                              <m:r>
                                <a:rPr lang="en-US" sz="1400" i="1" dirty="0" smtClean="0">
                                  <a:latin typeface="Cambria Math" panose="02040503050406030204" pitchFamily="18" charset="0"/>
                                  <a:ea typeface="Cambria Math" panose="02040503050406030204" pitchFamily="18" charset="0"/>
                                </a:rPr>
                                <m:t>×</m:t>
                              </m:r>
                            </m:oMath>
                          </a14:m>
                          <a:r>
                            <a:rPr lang="en-US" sz="1400" dirty="0"/>
                            <a:t> 47</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⁻8 </a:t>
                          </a:r>
                          <a14:m>
                            <m:oMath xmlns:m="http://schemas.openxmlformats.org/officeDocument/2006/math">
                              <m:r>
                                <a:rPr lang="en-US" sz="1400" i="1" dirty="0" smtClean="0">
                                  <a:latin typeface="Cambria Math" panose="02040503050406030204" pitchFamily="18" charset="0"/>
                                  <a:ea typeface="Cambria Math" panose="02040503050406030204" pitchFamily="18" charset="0"/>
                                </a:rPr>
                                <m:t>×</m:t>
                              </m:r>
                            </m:oMath>
                          </a14:m>
                          <a:r>
                            <a:rPr lang="en-US" sz="1400" dirty="0"/>
                            <a:t> 55</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44856171"/>
                      </a:ext>
                    </a:extLst>
                  </a:tr>
                  <a:tr h="1125057">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18 </a:t>
                          </a:r>
                          <a14:m>
                            <m:oMath xmlns:m="http://schemas.openxmlformats.org/officeDocument/2006/math">
                              <m:r>
                                <a:rPr lang="en-US" sz="1400" i="1" dirty="0" smtClean="0">
                                  <a:latin typeface="Cambria Math" panose="02040503050406030204" pitchFamily="18" charset="0"/>
                                  <a:ea typeface="Cambria Math" panose="02040503050406030204" pitchFamily="18" charset="0"/>
                                </a:rPr>
                                <m:t>×</m:t>
                              </m:r>
                            </m:oMath>
                          </a14:m>
                          <a:r>
                            <a:rPr lang="en-US" sz="1400" dirty="0"/>
                            <a:t> ⁻48</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22 </a:t>
                          </a:r>
                          <a14:m>
                            <m:oMath xmlns:m="http://schemas.openxmlformats.org/officeDocument/2006/math">
                              <m:r>
                                <a:rPr lang="en-US" sz="1400" i="1" dirty="0" smtClean="0">
                                  <a:latin typeface="Cambria Math" panose="02040503050406030204" pitchFamily="18" charset="0"/>
                                  <a:ea typeface="Cambria Math" panose="02040503050406030204" pitchFamily="18" charset="0"/>
                                </a:rPr>
                                <m:t>×</m:t>
                              </m:r>
                            </m:oMath>
                          </a14:m>
                          <a:r>
                            <a:rPr lang="en-US" sz="1400" dirty="0"/>
                            <a:t> ⁻52</a:t>
                          </a:r>
                        </a:p>
                      </a:txBody>
                      <a:tcPr anchor="ctr">
                        <a:lnL w="9525"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⁻7 </a:t>
                          </a:r>
                          <a14:m>
                            <m:oMath xmlns:m="http://schemas.openxmlformats.org/officeDocument/2006/math">
                              <m:r>
                                <a:rPr lang="en-US" sz="1400" i="1" dirty="0" smtClean="0">
                                  <a:latin typeface="Cambria Math" panose="02040503050406030204" pitchFamily="18" charset="0"/>
                                  <a:ea typeface="Cambria Math" panose="02040503050406030204" pitchFamily="18" charset="0"/>
                                </a:rPr>
                                <m:t>×</m:t>
                              </m:r>
                            </m:oMath>
                          </a14:m>
                          <a:r>
                            <a:rPr lang="en-US" sz="1400" dirty="0"/>
                            <a:t> ⁻53</a:t>
                          </a:r>
                        </a:p>
                      </a:txBody>
                      <a:tcPr anchor="ctr">
                        <a:lnL w="571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⁻43 </a:t>
                          </a:r>
                          <a14:m>
                            <m:oMath xmlns:m="http://schemas.openxmlformats.org/officeDocument/2006/math">
                              <m:r>
                                <a:rPr lang="en-US" sz="1400" i="1" dirty="0" smtClean="0">
                                  <a:latin typeface="Cambria Math" panose="02040503050406030204" pitchFamily="18" charset="0"/>
                                  <a:ea typeface="Cambria Math" panose="02040503050406030204" pitchFamily="18" charset="0"/>
                                </a:rPr>
                                <m:t>×</m:t>
                              </m:r>
                            </m:oMath>
                          </a14:m>
                          <a:r>
                            <a:rPr lang="en-US" sz="1400" dirty="0"/>
                            <a:t> ⁻58</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⁻97 </a:t>
                          </a:r>
                          <a14:m>
                            <m:oMath xmlns:m="http://schemas.openxmlformats.org/officeDocument/2006/math">
                              <m:r>
                                <a:rPr lang="en-US" sz="1400" i="1" dirty="0" smtClean="0">
                                  <a:latin typeface="Cambria Math" panose="02040503050406030204" pitchFamily="18" charset="0"/>
                                  <a:ea typeface="Cambria Math" panose="02040503050406030204" pitchFamily="18" charset="0"/>
                                </a:rPr>
                                <m:t>×</m:t>
                              </m:r>
                            </m:oMath>
                          </a14:m>
                          <a:r>
                            <a:rPr lang="en-US" sz="1400" dirty="0"/>
                            <a:t> ⁻39</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a:r>
                            <a:rPr lang="en-US" sz="1400" dirty="0">
                              <a:solidFill>
                                <a:schemeClr val="bg1"/>
                              </a:solidFill>
                            </a:rPr>
                            <a:t>FINISH</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lumMod val="65000"/>
                          </a:schemeClr>
                        </a:solidFill>
                      </a:tcPr>
                    </a:tc>
                    <a:extLst>
                      <a:ext uri="{0D108BD9-81ED-4DB2-BD59-A6C34878D82A}">
                        <a16:rowId xmlns:a16="http://schemas.microsoft.com/office/drawing/2014/main" val="1111490537"/>
                      </a:ext>
                    </a:extLst>
                  </a:tr>
                </a:tbl>
              </a:graphicData>
            </a:graphic>
          </p:graphicFrame>
        </mc:Choice>
        <mc:Fallback>
          <p:graphicFrame>
            <p:nvGraphicFramePr>
              <p:cNvPr id="2" name="Table 2">
                <a:extLst>
                  <a:ext uri="{FF2B5EF4-FFF2-40B4-BE49-F238E27FC236}">
                    <a16:creationId xmlns:a16="http://schemas.microsoft.com/office/drawing/2014/main" id="{9657F352-0986-1648-A64F-B3CF36BABD52}"/>
                  </a:ext>
                </a:extLst>
              </p:cNvPr>
              <p:cNvGraphicFramePr>
                <a:graphicFrameLocks noGrp="1"/>
              </p:cNvGraphicFramePr>
              <p:nvPr>
                <p:extLst>
                  <p:ext uri="{D42A27DB-BD31-4B8C-83A1-F6EECF244321}">
                    <p14:modId xmlns:p14="http://schemas.microsoft.com/office/powerpoint/2010/main" val="1399881565"/>
                  </p:ext>
                </p:extLst>
              </p:nvPr>
            </p:nvGraphicFramePr>
            <p:xfrm>
              <a:off x="253766" y="1512814"/>
              <a:ext cx="6180588" cy="6750342"/>
            </p:xfrm>
            <a:graphic>
              <a:graphicData uri="http://schemas.openxmlformats.org/drawingml/2006/table">
                <a:tbl>
                  <a:tblPr firstRow="1" bandRow="1">
                    <a:tableStyleId>{2D5ABB26-0587-4C30-8999-92F81FD0307C}</a:tableStyleId>
                  </a:tblPr>
                  <a:tblGrid>
                    <a:gridCol w="1030098">
                      <a:extLst>
                        <a:ext uri="{9D8B030D-6E8A-4147-A177-3AD203B41FA5}">
                          <a16:colId xmlns:a16="http://schemas.microsoft.com/office/drawing/2014/main" val="4059113"/>
                        </a:ext>
                      </a:extLst>
                    </a:gridCol>
                    <a:gridCol w="1030098">
                      <a:extLst>
                        <a:ext uri="{9D8B030D-6E8A-4147-A177-3AD203B41FA5}">
                          <a16:colId xmlns:a16="http://schemas.microsoft.com/office/drawing/2014/main" val="3615059906"/>
                        </a:ext>
                      </a:extLst>
                    </a:gridCol>
                    <a:gridCol w="1030098">
                      <a:extLst>
                        <a:ext uri="{9D8B030D-6E8A-4147-A177-3AD203B41FA5}">
                          <a16:colId xmlns:a16="http://schemas.microsoft.com/office/drawing/2014/main" val="1342086754"/>
                        </a:ext>
                      </a:extLst>
                    </a:gridCol>
                    <a:gridCol w="1030098">
                      <a:extLst>
                        <a:ext uri="{9D8B030D-6E8A-4147-A177-3AD203B41FA5}">
                          <a16:colId xmlns:a16="http://schemas.microsoft.com/office/drawing/2014/main" val="291579606"/>
                        </a:ext>
                      </a:extLst>
                    </a:gridCol>
                    <a:gridCol w="1030098">
                      <a:extLst>
                        <a:ext uri="{9D8B030D-6E8A-4147-A177-3AD203B41FA5}">
                          <a16:colId xmlns:a16="http://schemas.microsoft.com/office/drawing/2014/main" val="31217920"/>
                        </a:ext>
                      </a:extLst>
                    </a:gridCol>
                    <a:gridCol w="1030098">
                      <a:extLst>
                        <a:ext uri="{9D8B030D-6E8A-4147-A177-3AD203B41FA5}">
                          <a16:colId xmlns:a16="http://schemas.microsoft.com/office/drawing/2014/main" val="1187512704"/>
                        </a:ext>
                      </a:extLst>
                    </a:gridCol>
                  </a:tblGrid>
                  <a:tr h="1125057">
                    <a:tc>
                      <a:txBody>
                        <a:bodyPr/>
                        <a:lstStyle/>
                        <a:p>
                          <a:pPr algn="ctr"/>
                          <a:r>
                            <a:rPr lang="en-US" sz="1400" dirty="0">
                              <a:solidFill>
                                <a:schemeClr val="bg1"/>
                              </a:solidFill>
                            </a:rPr>
                            <a:t>START</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lumMod val="65000"/>
                          </a:schemeClr>
                        </a:solidFill>
                      </a:tcPr>
                    </a:tc>
                    <a:tc>
                      <a:txBody>
                        <a:bodyPr/>
                        <a:lstStyle/>
                        <a:p>
                          <a:endParaRPr lang="en-US"/>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blipFill>
                          <a:blip r:embed="rId3"/>
                          <a:stretch>
                            <a:fillRect l="-100592" t="-541" r="-403550" b="-501622"/>
                          </a:stretch>
                        </a:blipFill>
                      </a:tcPr>
                    </a:tc>
                    <a:tc>
                      <a:txBody>
                        <a:bodyPr/>
                        <a:lstStyle/>
                        <a:p>
                          <a:endParaRPr lang="en-US"/>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blipFill>
                          <a:blip r:embed="rId3"/>
                          <a:stretch>
                            <a:fillRect l="-199412" t="-541" r="-301176" b="-501622"/>
                          </a:stretch>
                        </a:blipFill>
                      </a:tcPr>
                    </a:tc>
                    <a:tc>
                      <a:txBody>
                        <a:bodyPr/>
                        <a:lstStyle/>
                        <a:p>
                          <a:endParaRPr lang="en-US"/>
                        </a:p>
                      </a:txBody>
                      <a:tcPr anchor="ctr">
                        <a:lnL w="9525"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blipFill>
                          <a:blip r:embed="rId3"/>
                          <a:stretch>
                            <a:fillRect l="-301183" t="-541" r="-202959" b="-501622"/>
                          </a:stretch>
                        </a:blipFill>
                      </a:tcPr>
                    </a:tc>
                    <a:tc>
                      <a:txBody>
                        <a:bodyPr/>
                        <a:lstStyle/>
                        <a:p>
                          <a:endParaRPr lang="en-US"/>
                        </a:p>
                      </a:txBody>
                      <a:tcPr anchor="ctr">
                        <a:lnL w="571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blipFill>
                          <a:blip r:embed="rId3"/>
                          <a:stretch>
                            <a:fillRect l="-401183" t="-541" r="-102959" b="-501622"/>
                          </a:stretch>
                        </a:blipFill>
                      </a:tcPr>
                    </a:tc>
                    <a:tc>
                      <a:txBody>
                        <a:bodyPr/>
                        <a:lstStyle/>
                        <a:p>
                          <a:endParaRPr lang="en-US"/>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blipFill>
                          <a:blip r:embed="rId3"/>
                          <a:stretch>
                            <a:fillRect l="-501183" t="-541" r="-2959" b="-501622"/>
                          </a:stretch>
                        </a:blipFill>
                      </a:tcPr>
                    </a:tc>
                    <a:extLst>
                      <a:ext uri="{0D108BD9-81ED-4DB2-BD59-A6C34878D82A}">
                        <a16:rowId xmlns:a16="http://schemas.microsoft.com/office/drawing/2014/main" val="3891524102"/>
                      </a:ext>
                    </a:extLst>
                  </a:tr>
                  <a:tr h="1125057">
                    <a:tc>
                      <a:txBody>
                        <a:bodyPr/>
                        <a:lstStyle/>
                        <a:p>
                          <a:endParaRPr lang="en-US"/>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blipFill>
                          <a:blip r:embed="rId3"/>
                          <a:stretch>
                            <a:fillRect l="-592" t="-101087" r="-503550" b="-404348"/>
                          </a:stretch>
                        </a:blipFill>
                      </a:tcPr>
                    </a:tc>
                    <a:tc>
                      <a:txBody>
                        <a:bodyPr/>
                        <a:lstStyle/>
                        <a:p>
                          <a:endParaRPr lang="en-US"/>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blipFill>
                          <a:blip r:embed="rId3"/>
                          <a:stretch>
                            <a:fillRect l="-100592" t="-101087" r="-403550" b="-404348"/>
                          </a:stretch>
                        </a:blipFill>
                      </a:tcPr>
                    </a:tc>
                    <a:tc>
                      <a:txBody>
                        <a:bodyPr/>
                        <a:lstStyle/>
                        <a:p>
                          <a:endParaRPr lang="en-US"/>
                        </a:p>
                      </a:txBody>
                      <a:tcPr anchor="ctr">
                        <a:lnL w="9525"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blipFill>
                          <a:blip r:embed="rId3"/>
                          <a:stretch>
                            <a:fillRect l="-199412" t="-101087" r="-301176" b="-404348"/>
                          </a:stretch>
                        </a:blipFill>
                      </a:tcPr>
                    </a:tc>
                    <a:tc>
                      <a:txBody>
                        <a:bodyPr/>
                        <a:lstStyle/>
                        <a:p>
                          <a:endParaRPr lang="en-US"/>
                        </a:p>
                      </a:txBody>
                      <a:tcPr anchor="ctr">
                        <a:lnL w="571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blipFill>
                          <a:blip r:embed="rId3"/>
                          <a:stretch>
                            <a:fillRect l="-301183" t="-101087" r="-202959" b="-404348"/>
                          </a:stretch>
                        </a:blipFill>
                      </a:tcPr>
                    </a:tc>
                    <a:tc>
                      <a:txBody>
                        <a:bodyPr/>
                        <a:lstStyle/>
                        <a:p>
                          <a:endParaRPr lang="en-US"/>
                        </a:p>
                      </a:txBody>
                      <a:tcPr anchor="ctr">
                        <a:lnL w="9525"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blipFill>
                          <a:blip r:embed="rId3"/>
                          <a:stretch>
                            <a:fillRect l="-401183" t="-101087" r="-102959" b="-404348"/>
                          </a:stretch>
                        </a:blipFill>
                      </a:tcPr>
                    </a:tc>
                    <a:tc>
                      <a:txBody>
                        <a:bodyPr/>
                        <a:lstStyle/>
                        <a:p>
                          <a:endParaRPr lang="en-US"/>
                        </a:p>
                      </a:txBody>
                      <a:tcPr anchor="ctr">
                        <a:lnL w="571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blipFill>
                          <a:blip r:embed="rId3"/>
                          <a:stretch>
                            <a:fillRect l="-501183" t="-101087" r="-2959" b="-404348"/>
                          </a:stretch>
                        </a:blipFill>
                      </a:tcPr>
                    </a:tc>
                    <a:extLst>
                      <a:ext uri="{0D108BD9-81ED-4DB2-BD59-A6C34878D82A}">
                        <a16:rowId xmlns:a16="http://schemas.microsoft.com/office/drawing/2014/main" val="1347509479"/>
                      </a:ext>
                    </a:extLst>
                  </a:tr>
                  <a:tr h="1125057">
                    <a:tc>
                      <a:txBody>
                        <a:bodyPr/>
                        <a:lstStyle/>
                        <a:p>
                          <a:endParaRPr lang="en-US"/>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blipFill>
                          <a:blip r:embed="rId3"/>
                          <a:stretch>
                            <a:fillRect l="-592" t="-200000" r="-503550" b="-302162"/>
                          </a:stretch>
                        </a:blipFill>
                      </a:tcPr>
                    </a:tc>
                    <a:tc>
                      <a:txBody>
                        <a:bodyPr/>
                        <a:lstStyle/>
                        <a:p>
                          <a:endParaRPr lang="en-US"/>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blipFill>
                          <a:blip r:embed="rId3"/>
                          <a:stretch>
                            <a:fillRect l="-100592" t="-200000" r="-403550" b="-302162"/>
                          </a:stretch>
                        </a:blipFill>
                      </a:tcPr>
                    </a:tc>
                    <a:tc>
                      <a:txBody>
                        <a:bodyPr/>
                        <a:lstStyle/>
                        <a:p>
                          <a:endParaRPr lang="en-US"/>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blipFill>
                          <a:blip r:embed="rId3"/>
                          <a:stretch>
                            <a:fillRect l="-199412" t="-200000" r="-301176" b="-302162"/>
                          </a:stretch>
                        </a:blipFill>
                      </a:tcPr>
                    </a:tc>
                    <a:tc>
                      <a:txBody>
                        <a:bodyPr/>
                        <a:lstStyle/>
                        <a:p>
                          <a:endParaRPr lang="en-US"/>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blipFill>
                          <a:blip r:embed="rId3"/>
                          <a:stretch>
                            <a:fillRect l="-301183" t="-200000" r="-202959" b="-302162"/>
                          </a:stretch>
                        </a:blipFill>
                      </a:tcPr>
                    </a:tc>
                    <a:tc>
                      <a:txBody>
                        <a:bodyPr/>
                        <a:lstStyle/>
                        <a:p>
                          <a:endParaRPr lang="en-US"/>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blipFill>
                          <a:blip r:embed="rId3"/>
                          <a:stretch>
                            <a:fillRect l="-401183" t="-200000" r="-102959" b="-302162"/>
                          </a:stretch>
                        </a:blipFill>
                      </a:tcPr>
                    </a:tc>
                    <a:tc>
                      <a:txBody>
                        <a:bodyPr/>
                        <a:lstStyle/>
                        <a:p>
                          <a:endParaRPr lang="en-US"/>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blipFill>
                          <a:blip r:embed="rId3"/>
                          <a:stretch>
                            <a:fillRect l="-501183" t="-200000" r="-2959" b="-302162"/>
                          </a:stretch>
                        </a:blipFill>
                      </a:tcPr>
                    </a:tc>
                    <a:extLst>
                      <a:ext uri="{0D108BD9-81ED-4DB2-BD59-A6C34878D82A}">
                        <a16:rowId xmlns:a16="http://schemas.microsoft.com/office/drawing/2014/main" val="1921357613"/>
                      </a:ext>
                    </a:extLst>
                  </a:tr>
                  <a:tr h="1125057">
                    <a:tc>
                      <a:txBody>
                        <a:bodyPr/>
                        <a:lstStyle/>
                        <a:p>
                          <a:endParaRPr lang="en-US"/>
                        </a:p>
                      </a:txBody>
                      <a:tcPr anchor="ctr">
                        <a:lnL w="9525"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blipFill>
                          <a:blip r:embed="rId3"/>
                          <a:stretch>
                            <a:fillRect l="-592" t="-300000" r="-503550" b="-202162"/>
                          </a:stretch>
                        </a:blipFill>
                      </a:tcPr>
                    </a:tc>
                    <a:tc>
                      <a:txBody>
                        <a:bodyPr/>
                        <a:lstStyle/>
                        <a:p>
                          <a:endParaRPr lang="en-US"/>
                        </a:p>
                      </a:txBody>
                      <a:tcPr anchor="ctr">
                        <a:lnL w="571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blipFill>
                          <a:blip r:embed="rId3"/>
                          <a:stretch>
                            <a:fillRect l="-100592" t="-300000" r="-403550" b="-202162"/>
                          </a:stretch>
                        </a:blipFill>
                      </a:tcPr>
                    </a:tc>
                    <a:tc>
                      <a:txBody>
                        <a:bodyPr/>
                        <a:lstStyle/>
                        <a:p>
                          <a:endParaRPr lang="en-US"/>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blipFill>
                          <a:blip r:embed="rId3"/>
                          <a:stretch>
                            <a:fillRect l="-199412" t="-300000" r="-301176" b="-202162"/>
                          </a:stretch>
                        </a:blipFill>
                      </a:tcPr>
                    </a:tc>
                    <a:tc>
                      <a:txBody>
                        <a:bodyPr/>
                        <a:lstStyle/>
                        <a:p>
                          <a:endParaRPr lang="en-US"/>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blipFill>
                          <a:blip r:embed="rId3"/>
                          <a:stretch>
                            <a:fillRect l="-301183" t="-300000" r="-202959" b="-202162"/>
                          </a:stretch>
                        </a:blipFill>
                      </a:tcPr>
                    </a:tc>
                    <a:tc>
                      <a:txBody>
                        <a:bodyPr/>
                        <a:lstStyle/>
                        <a:p>
                          <a:endParaRPr lang="en-US"/>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blipFill>
                          <a:blip r:embed="rId3"/>
                          <a:stretch>
                            <a:fillRect l="-401183" t="-300000" r="-102959" b="-202162"/>
                          </a:stretch>
                        </a:blipFill>
                      </a:tcPr>
                    </a:tc>
                    <a:tc>
                      <a:txBody>
                        <a:bodyPr/>
                        <a:lstStyle/>
                        <a:p>
                          <a:endParaRPr lang="en-US"/>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blipFill>
                          <a:blip r:embed="rId3"/>
                          <a:stretch>
                            <a:fillRect l="-501183" t="-300000" r="-2959" b="-202162"/>
                          </a:stretch>
                        </a:blipFill>
                      </a:tcPr>
                    </a:tc>
                    <a:extLst>
                      <a:ext uri="{0D108BD9-81ED-4DB2-BD59-A6C34878D82A}">
                        <a16:rowId xmlns:a16="http://schemas.microsoft.com/office/drawing/2014/main" val="758781622"/>
                      </a:ext>
                    </a:extLst>
                  </a:tr>
                  <a:tr h="1125057">
                    <a:tc>
                      <a:txBody>
                        <a:bodyPr/>
                        <a:lstStyle/>
                        <a:p>
                          <a:endParaRPr lang="en-US"/>
                        </a:p>
                      </a:txBody>
                      <a:tcPr anchor="ctr">
                        <a:lnL w="9525"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blipFill>
                          <a:blip r:embed="rId3"/>
                          <a:stretch>
                            <a:fillRect l="-592" t="-402174" r="-503550" b="-103261"/>
                          </a:stretch>
                        </a:blipFill>
                      </a:tcPr>
                    </a:tc>
                    <a:tc>
                      <a:txBody>
                        <a:bodyPr/>
                        <a:lstStyle/>
                        <a:p>
                          <a:endParaRPr lang="en-US"/>
                        </a:p>
                      </a:txBody>
                      <a:tcPr anchor="ct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blipFill>
                          <a:blip r:embed="rId3"/>
                          <a:stretch>
                            <a:fillRect l="-100592" t="-402174" r="-403550" b="-103261"/>
                          </a:stretch>
                        </a:blipFill>
                      </a:tcPr>
                    </a:tc>
                    <a:tc>
                      <a:txBody>
                        <a:bodyPr/>
                        <a:lstStyle/>
                        <a:p>
                          <a:endParaRPr lang="en-US"/>
                        </a:p>
                      </a:txBody>
                      <a:tcPr anchor="ctr">
                        <a:lnL w="571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blipFill>
                          <a:blip r:embed="rId3"/>
                          <a:stretch>
                            <a:fillRect l="-199412" t="-402174" r="-301176" b="-103261"/>
                          </a:stretch>
                        </a:blipFill>
                      </a:tcPr>
                    </a:tc>
                    <a:tc>
                      <a:txBody>
                        <a:bodyPr/>
                        <a:lstStyle/>
                        <a:p>
                          <a:endParaRPr lang="en-US"/>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blipFill>
                          <a:blip r:embed="rId3"/>
                          <a:stretch>
                            <a:fillRect l="-301183" t="-402174" r="-202959" b="-103261"/>
                          </a:stretch>
                        </a:blipFill>
                      </a:tcPr>
                    </a:tc>
                    <a:tc>
                      <a:txBody>
                        <a:bodyPr/>
                        <a:lstStyle/>
                        <a:p>
                          <a:endParaRPr lang="en-US"/>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blipFill>
                          <a:blip r:embed="rId3"/>
                          <a:stretch>
                            <a:fillRect l="-401183" t="-402174" r="-102959" b="-103261"/>
                          </a:stretch>
                        </a:blipFill>
                      </a:tcPr>
                    </a:tc>
                    <a:tc>
                      <a:txBody>
                        <a:bodyPr/>
                        <a:lstStyle/>
                        <a:p>
                          <a:endParaRPr lang="en-US"/>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blipFill>
                          <a:blip r:embed="rId3"/>
                          <a:stretch>
                            <a:fillRect l="-501183" t="-402174" r="-2959" b="-103261"/>
                          </a:stretch>
                        </a:blipFill>
                      </a:tcPr>
                    </a:tc>
                    <a:extLst>
                      <a:ext uri="{0D108BD9-81ED-4DB2-BD59-A6C34878D82A}">
                        <a16:rowId xmlns:a16="http://schemas.microsoft.com/office/drawing/2014/main" val="3744856171"/>
                      </a:ext>
                    </a:extLst>
                  </a:tr>
                  <a:tr h="1125057">
                    <a:tc>
                      <a:txBody>
                        <a:bodyPr/>
                        <a:lstStyle/>
                        <a:p>
                          <a:endParaRPr lang="en-US"/>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blipFill>
                          <a:blip r:embed="rId3"/>
                          <a:stretch>
                            <a:fillRect l="-592" t="-499459" r="-503550" b="-2703"/>
                          </a:stretch>
                        </a:blipFill>
                      </a:tcPr>
                    </a:tc>
                    <a:tc>
                      <a:txBody>
                        <a:bodyPr/>
                        <a:lstStyle/>
                        <a:p>
                          <a:endParaRPr lang="en-US"/>
                        </a:p>
                      </a:txBody>
                      <a:tcPr anchor="ctr">
                        <a:lnL w="9525"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blipFill>
                          <a:blip r:embed="rId3"/>
                          <a:stretch>
                            <a:fillRect l="-100592" t="-499459" r="-403550" b="-2703"/>
                          </a:stretch>
                        </a:blipFill>
                      </a:tcPr>
                    </a:tc>
                    <a:tc>
                      <a:txBody>
                        <a:bodyPr/>
                        <a:lstStyle/>
                        <a:p>
                          <a:endParaRPr lang="en-US"/>
                        </a:p>
                      </a:txBody>
                      <a:tcPr anchor="ctr">
                        <a:lnL w="571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blipFill>
                          <a:blip r:embed="rId3"/>
                          <a:stretch>
                            <a:fillRect l="-199412" t="-499459" r="-301176" b="-2703"/>
                          </a:stretch>
                        </a:blipFill>
                      </a:tcPr>
                    </a:tc>
                    <a:tc>
                      <a:txBody>
                        <a:bodyPr/>
                        <a:lstStyle/>
                        <a:p>
                          <a:endParaRPr lang="en-US"/>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blipFill>
                          <a:blip r:embed="rId3"/>
                          <a:stretch>
                            <a:fillRect l="-301183" t="-499459" r="-202959" b="-2703"/>
                          </a:stretch>
                        </a:blipFill>
                      </a:tcPr>
                    </a:tc>
                    <a:tc>
                      <a:txBody>
                        <a:bodyPr/>
                        <a:lstStyle/>
                        <a:p>
                          <a:endParaRPr lang="en-US"/>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blipFill>
                          <a:blip r:embed="rId3"/>
                          <a:stretch>
                            <a:fillRect l="-401183" t="-499459" r="-102959" b="-2703"/>
                          </a:stretch>
                        </a:blipFill>
                      </a:tcPr>
                    </a:tc>
                    <a:tc>
                      <a:txBody>
                        <a:bodyPr/>
                        <a:lstStyle/>
                        <a:p>
                          <a:pPr algn="ctr"/>
                          <a:r>
                            <a:rPr lang="en-US" sz="1400" dirty="0">
                              <a:solidFill>
                                <a:schemeClr val="bg1"/>
                              </a:solidFill>
                            </a:rPr>
                            <a:t>FINISH</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lumMod val="65000"/>
                          </a:schemeClr>
                        </a:solidFill>
                      </a:tcPr>
                    </a:tc>
                    <a:extLst>
                      <a:ext uri="{0D108BD9-81ED-4DB2-BD59-A6C34878D82A}">
                        <a16:rowId xmlns:a16="http://schemas.microsoft.com/office/drawing/2014/main" val="1111490537"/>
                      </a:ext>
                    </a:extLst>
                  </a:tr>
                </a:tbl>
              </a:graphicData>
            </a:graphic>
          </p:graphicFrame>
        </mc:Fallback>
      </mc:AlternateContent>
      <p:sp>
        <p:nvSpPr>
          <p:cNvPr id="3" name="TextBox 2">
            <a:extLst>
              <a:ext uri="{FF2B5EF4-FFF2-40B4-BE49-F238E27FC236}">
                <a16:creationId xmlns:a16="http://schemas.microsoft.com/office/drawing/2014/main" id="{1667257D-C44C-1F44-A62A-917E01CE4E89}"/>
              </a:ext>
            </a:extLst>
          </p:cNvPr>
          <p:cNvSpPr txBox="1"/>
          <p:nvPr/>
        </p:nvSpPr>
        <p:spPr>
          <a:xfrm>
            <a:off x="2971800" y="4114800"/>
            <a:ext cx="65" cy="276999"/>
          </a:xfrm>
          <a:prstGeom prst="rect">
            <a:avLst/>
          </a:prstGeom>
          <a:noFill/>
        </p:spPr>
        <p:txBody>
          <a:bodyPr wrap="none" lIns="0" tIns="0" rIns="0" bIns="0" rtlCol="0">
            <a:spAutoFit/>
          </a:bodyPr>
          <a:lstStyle/>
          <a:p>
            <a:endParaRPr lang="en-US" dirty="0"/>
          </a:p>
        </p:txBody>
      </p:sp>
    </p:spTree>
    <p:extLst>
      <p:ext uri="{BB962C8B-B14F-4D97-AF65-F5344CB8AC3E}">
        <p14:creationId xmlns:p14="http://schemas.microsoft.com/office/powerpoint/2010/main" val="369724908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41</TotalTime>
  <Words>196</Words>
  <Application>Microsoft Office PowerPoint</Application>
  <PresentationFormat>Letter Paper (8.5x11 in)</PresentationFormat>
  <Paragraphs>39</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Cambria Math</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 J. SanGiovanni</dc:creator>
  <cp:lastModifiedBy>Talia Greenberg</cp:lastModifiedBy>
  <cp:revision>8</cp:revision>
  <dcterms:created xsi:type="dcterms:W3CDTF">2020-12-31T15:11:03Z</dcterms:created>
  <dcterms:modified xsi:type="dcterms:W3CDTF">2022-04-06T21:22:27Z</dcterms:modified>
</cp:coreProperties>
</file>