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8" r:id="rId2"/>
    <p:sldId id="257" r:id="rId3"/>
    <p:sldId id="262" r:id="rId4"/>
    <p:sldId id="263" r:id="rId5"/>
    <p:sldId id="264" r:id="rId6"/>
    <p:sldId id="259" r:id="rId7"/>
    <p:sldId id="260" r:id="rId8"/>
    <p:sldId id="261" r:id="rId9"/>
    <p:sldId id="256" r:id="rId10"/>
    <p:sldId id="265" r:id="rId11"/>
    <p:sldId id="266" r:id="rId12"/>
    <p:sldId id="268" r:id="rId13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CA7FCE-C6EA-42D2-863A-5BEFDBBB6A39}" v="1" dt="2023-03-23T17:51:20.4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332"/>
    <p:restoredTop sz="94740"/>
  </p:normalViewPr>
  <p:slideViewPr>
    <p:cSldViewPr snapToGrid="0" snapToObjects="1">
      <p:cViewPr varScale="1">
        <p:scale>
          <a:sx n="44" d="100"/>
          <a:sy n="44" d="100"/>
        </p:scale>
        <p:origin x="18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ta Mapes" userId="e7356da7-cc08-4051-b72d-068f350b1328" providerId="ADAL" clId="{74CA7FCE-C6EA-42D2-863A-5BEFDBBB6A39}"/>
    <pc:docChg chg="modSld">
      <pc:chgData name="Danita Mapes" userId="e7356da7-cc08-4051-b72d-068f350b1328" providerId="ADAL" clId="{74CA7FCE-C6EA-42D2-863A-5BEFDBBB6A39}" dt="2023-03-23T17:51:40.554" v="64" actId="1076"/>
      <pc:docMkLst>
        <pc:docMk/>
      </pc:docMkLst>
      <pc:sldChg chg="addSp modSp mod">
        <pc:chgData name="Danita Mapes" userId="e7356da7-cc08-4051-b72d-068f350b1328" providerId="ADAL" clId="{74CA7FCE-C6EA-42D2-863A-5BEFDBBB6A39}" dt="2023-03-23T17:51:40.554" v="64" actId="1076"/>
        <pc:sldMkLst>
          <pc:docMk/>
          <pc:sldMk cId="3424882160" sldId="258"/>
        </pc:sldMkLst>
        <pc:spChg chg="add mod">
          <ac:chgData name="Danita Mapes" userId="e7356da7-cc08-4051-b72d-068f350b1328" providerId="ADAL" clId="{74CA7FCE-C6EA-42D2-863A-5BEFDBBB6A39}" dt="2023-03-23T17:51:40.554" v="64" actId="1076"/>
          <ac:spMkLst>
            <pc:docMk/>
            <pc:sldMk cId="3424882160" sldId="258"/>
            <ac:spMk id="2" creationId="{2C977B6A-451C-E6FB-01AE-6A59F0E7E42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0bf7d5616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" name="Google Shape;101;g10bf7d56162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g10bf7d56162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229161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" name="Google Shape;95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" name="Google Shape;95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4176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85625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928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12940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4"/>
          <p:cNvSpPr/>
          <p:nvPr/>
        </p:nvSpPr>
        <p:spPr>
          <a:xfrm>
            <a:off x="145657" y="145658"/>
            <a:ext cx="6546600" cy="5664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</a:rPr>
              <a:t>Solving Equations</a:t>
            </a: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How Will I Solve It? </a:t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145657" y="712100"/>
            <a:ext cx="6546600" cy="5664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Directions:</a:t>
            </a: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Spin the spinner. Find a problem card that matches the approach you spin. Keep the problem card if you solve it correctly.</a:t>
            </a:r>
            <a:endParaRPr/>
          </a:p>
        </p:txBody>
      </p:sp>
      <p:sp>
        <p:nvSpPr>
          <p:cNvPr id="106" name="Google Shape;106;p14"/>
          <p:cNvSpPr/>
          <p:nvPr/>
        </p:nvSpPr>
        <p:spPr>
          <a:xfrm>
            <a:off x="243282" y="1686189"/>
            <a:ext cx="6409200" cy="6409200"/>
          </a:xfrm>
          <a:prstGeom prst="ellipse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7" name="Google Shape;107;p14"/>
          <p:cNvCxnSpPr>
            <a:endCxn id="106" idx="1"/>
          </p:cNvCxnSpPr>
          <p:nvPr/>
        </p:nvCxnSpPr>
        <p:spPr>
          <a:xfrm rot="10800000">
            <a:off x="1181888" y="2624795"/>
            <a:ext cx="2265900" cy="22743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8" name="Google Shape;108;p14"/>
          <p:cNvCxnSpPr/>
          <p:nvPr/>
        </p:nvCxnSpPr>
        <p:spPr>
          <a:xfrm>
            <a:off x="3456378" y="4886777"/>
            <a:ext cx="2265900" cy="22743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9" name="Google Shape;109;p14"/>
          <p:cNvSpPr/>
          <p:nvPr/>
        </p:nvSpPr>
        <p:spPr>
          <a:xfrm>
            <a:off x="3762567" y="3250500"/>
            <a:ext cx="2080500" cy="11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Use Relational Reasoning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4"/>
          <p:cNvSpPr/>
          <p:nvPr/>
        </p:nvSpPr>
        <p:spPr>
          <a:xfrm>
            <a:off x="1274571" y="5428300"/>
            <a:ext cx="2080500" cy="11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Choose Basic Transformations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4"/>
          <p:cNvSpPr/>
          <p:nvPr/>
        </p:nvSpPr>
        <p:spPr>
          <a:xfrm>
            <a:off x="3448397" y="2271415"/>
            <a:ext cx="2080500" cy="11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977B6A-451C-E6FB-01AE-6A59F0E7E422}"/>
              </a:ext>
            </a:extLst>
          </p:cNvPr>
          <p:cNvSpPr txBox="1"/>
          <p:nvPr/>
        </p:nvSpPr>
        <p:spPr>
          <a:xfrm>
            <a:off x="3066122" y="8690468"/>
            <a:ext cx="37918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Please see PDF in case the formatting of this file changes.</a:t>
            </a:r>
          </a:p>
        </p:txBody>
      </p:sp>
    </p:spTree>
    <p:extLst>
      <p:ext uri="{BB962C8B-B14F-4D97-AF65-F5344CB8AC3E}">
        <p14:creationId xmlns:p14="http://schemas.microsoft.com/office/powerpoint/2010/main" val="3424882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9" name="Google Shape;89;p13"/>
              <p:cNvGraphicFramePr/>
              <p:nvPr>
                <p:extLst>
                  <p:ext uri="{D42A27DB-BD31-4B8C-83A1-F6EECF244321}">
                    <p14:modId xmlns:p14="http://schemas.microsoft.com/office/powerpoint/2010/main" val="980870834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3200"/>
                            <a:buFont typeface="Arial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- 3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3200"/>
                            <a:buFont typeface="Arial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- 1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0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14:m>
                            <m:oMath xmlns:m="http://schemas.openxmlformats.org/officeDocument/2006/math"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8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7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3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-2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+ 4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11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19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21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-7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12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-8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-14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- 2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+3</m:t>
                                </m:r>
                              </m:oMath>
                            </m:oMathPara>
                          </a14:m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-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+3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3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9" name="Google Shape;89;p13"/>
              <p:cNvGraphicFramePr/>
              <p:nvPr>
                <p:extLst>
                  <p:ext uri="{D42A27DB-BD31-4B8C-83A1-F6EECF244321}">
                    <p14:modId xmlns:p14="http://schemas.microsoft.com/office/powerpoint/2010/main" val="980870834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3200"/>
                            <a:buFont typeface="Arial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- 3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3200"/>
                            <a:buFont typeface="Arial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- 1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8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7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3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-2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+ 4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11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19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21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-7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12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-8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-14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-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+3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3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7" name="Google Shape;97;p14"/>
              <p:cNvGraphicFramePr/>
              <p:nvPr>
                <p:extLst>
                  <p:ext uri="{D42A27DB-BD31-4B8C-83A1-F6EECF244321}">
                    <p14:modId xmlns:p14="http://schemas.microsoft.com/office/powerpoint/2010/main" val="2111596576"/>
                  </p:ext>
                </p:extLst>
              </p:nvPr>
            </p:nvGraphicFramePr>
            <p:xfrm>
              <a:off x="0" y="0"/>
              <a:ext cx="6858000" cy="9242689"/>
            </p:xfrm>
            <a:graphic>
              <a:graphicData uri="http://schemas.openxmlformats.org/drawingml/2006/table">
                <a:tbl>
                  <a:tblPr>
                    <a:noFill/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3200"/>
                            <a:buFont typeface="Arial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+ 4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-7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3200"/>
                            <a:buFont typeface="Arial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22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32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+5</m:t>
                                </m:r>
                              </m:oMath>
                            </m:oMathPara>
                          </a14:m>
                          <a:endParaRPr lang="en-US" sz="3200" b="0" u="none" strike="noStrike" cap="none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=−</m:t>
                                </m:r>
                                <m:f>
                                  <m:fPr>
                                    <m:ctrlPr>
                                      <a:rPr lang="en-US" sz="32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sz="3200" u="none" strike="noStrike" cap="none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3x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44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11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4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- 3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- 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11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+ 10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-6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4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- 10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</m:t>
                                </m:r>
                              </m:oMath>
                            </m:oMathPara>
                          </a14:m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=6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-5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6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6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en-US"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+ 6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14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-2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-6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+ 6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7" name="Google Shape;97;p14"/>
              <p:cNvGraphicFramePr/>
              <p:nvPr>
                <p:extLst>
                  <p:ext uri="{D42A27DB-BD31-4B8C-83A1-F6EECF244321}">
                    <p14:modId xmlns:p14="http://schemas.microsoft.com/office/powerpoint/2010/main" val="2111596576"/>
                  </p:ext>
                </p:extLst>
              </p:nvPr>
            </p:nvGraphicFramePr>
            <p:xfrm>
              <a:off x="0" y="0"/>
              <a:ext cx="6858000" cy="9242689"/>
            </p:xfrm>
            <a:graphic>
              <a:graphicData uri="http://schemas.openxmlformats.org/drawingml/2006/table">
                <a:tbl>
                  <a:tblPr>
                    <a:noFill/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927489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3200"/>
                            <a:buFont typeface="Arial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+ 4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-7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3200"/>
                            <a:buFont typeface="Arial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22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658" r="-741" b="-3802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3x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44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11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4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- 3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- 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11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+ 10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-6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206250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=6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-5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6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306250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+ 6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14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-2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-6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+ 6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7" name="Google Shape;97;p14"/>
              <p:cNvGraphicFramePr/>
              <p:nvPr>
                <p:extLst>
                  <p:ext uri="{D42A27DB-BD31-4B8C-83A1-F6EECF244321}">
                    <p14:modId xmlns:p14="http://schemas.microsoft.com/office/powerpoint/2010/main" val="3556337297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3200"/>
                            <a:buFont typeface="Arial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-16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3200"/>
                            <a:buFont typeface="Arial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+ 9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40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 </m:t>
                                </m:r>
                                <m:f>
                                  <m:fPr>
                                    <m:ctrlPr>
                                      <a:rPr lang="en-US" sz="32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u="none" strike="noStrike" cap="none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+1</m:t>
                                </m:r>
                              </m:oMath>
                            </m:oMathPara>
                          </a14:m>
                          <a:endParaRPr lang="en-US" sz="3200" b="0" u="none" strike="noStrike" cap="none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=3</m:t>
                                </m:r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b="0" i="1" u="none" strike="noStrike" cap="none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+4</m:t>
                                </m:r>
                              </m:oMath>
                            </m:oMathPara>
                          </a14:m>
                          <a:endParaRPr sz="3200" u="none" strike="noStrike" cap="none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endParaRPr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-5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-1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+ 8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10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4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- 5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7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3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– 5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32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+ 5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18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+ 7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28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+ 7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=49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8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2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sz="3200" b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7" name="Google Shape;97;p14"/>
              <p:cNvGraphicFramePr/>
              <p:nvPr>
                <p:extLst>
                  <p:ext uri="{D42A27DB-BD31-4B8C-83A1-F6EECF244321}">
                    <p14:modId xmlns:p14="http://schemas.microsoft.com/office/powerpoint/2010/main" val="3556337297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3200"/>
                            <a:buFont typeface="Arial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-16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3200"/>
                            <a:buFont typeface="Arial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+ 9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40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endParaRPr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-5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-1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+ 8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10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4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- 5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7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3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=4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+ 2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 18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+ 7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28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+ 7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=49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8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3200"/>
                            <a:buFont typeface="Calibri"/>
                            <a:buNone/>
                          </a:pP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x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- </a:t>
                          </a:r>
                          <a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y </a:t>
                          </a:r>
                          <a:r>
                            <a:rPr lang="en-US" sz="320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= 2</a:t>
                          </a:r>
                          <a:endParaRPr sz="32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638509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</a:rPr>
              <a:t>Solving Equations</a:t>
            </a: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How Will I Solve It? </a:t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Directions:</a:t>
            </a: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Spin the spinner. Find a problem card </a:t>
            </a:r>
            <a:r>
              <a:rPr lang="en-US" sz="1100">
                <a:solidFill>
                  <a:schemeClr val="dk1"/>
                </a:solidFill>
              </a:rPr>
              <a:t>for which you would use that basic transformation as your first step</a:t>
            </a: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Keep the problem card if you solve it correctly.</a:t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243282" y="1686189"/>
            <a:ext cx="6409188" cy="6409188"/>
          </a:xfrm>
          <a:prstGeom prst="ellipse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2" name="Google Shape;92;p13"/>
          <p:cNvCxnSpPr>
            <a:endCxn id="91" idx="1"/>
          </p:cNvCxnSpPr>
          <p:nvPr/>
        </p:nvCxnSpPr>
        <p:spPr>
          <a:xfrm rot="10800000">
            <a:off x="1181886" y="2624793"/>
            <a:ext cx="2265900" cy="22743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3"/>
          <p:cNvCxnSpPr/>
          <p:nvPr/>
        </p:nvCxnSpPr>
        <p:spPr>
          <a:xfrm>
            <a:off x="3456378" y="4886777"/>
            <a:ext cx="2265989" cy="2274376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4" name="Google Shape;94;p13"/>
          <p:cNvSpPr/>
          <p:nvPr/>
        </p:nvSpPr>
        <p:spPr>
          <a:xfrm>
            <a:off x="4340092" y="4295150"/>
            <a:ext cx="2080500" cy="11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Use Distributive Property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3"/>
          <p:cNvSpPr/>
          <p:nvPr/>
        </p:nvSpPr>
        <p:spPr>
          <a:xfrm>
            <a:off x="581546" y="4295138"/>
            <a:ext cx="2080500" cy="11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</a:rPr>
              <a:t>Combine Like Terms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2407684" y="2203778"/>
            <a:ext cx="2080500" cy="11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b="1">
                <a:solidFill>
                  <a:schemeClr val="dk1"/>
                </a:solidFill>
              </a:rPr>
              <a:t>Add/Subtract On Both Sides of the Equation</a:t>
            </a:r>
            <a:endParaRPr sz="1700" b="1">
              <a:solidFill>
                <a:schemeClr val="dk1"/>
              </a:solidFill>
            </a:endParaRPr>
          </a:p>
        </p:txBody>
      </p:sp>
      <p:cxnSp>
        <p:nvCxnSpPr>
          <p:cNvPr id="97" name="Google Shape;97;p13"/>
          <p:cNvCxnSpPr>
            <a:stCxn id="91" idx="3"/>
            <a:endCxn id="91" idx="7"/>
          </p:cNvCxnSpPr>
          <p:nvPr/>
        </p:nvCxnSpPr>
        <p:spPr>
          <a:xfrm rot="10800000" flipH="1">
            <a:off x="1181886" y="2624673"/>
            <a:ext cx="4532100" cy="45321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3"/>
          <p:cNvSpPr/>
          <p:nvPr/>
        </p:nvSpPr>
        <p:spPr>
          <a:xfrm>
            <a:off x="2502334" y="6386528"/>
            <a:ext cx="2080500" cy="11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b="1">
                <a:solidFill>
                  <a:schemeClr val="dk1"/>
                </a:solidFill>
              </a:rPr>
              <a:t>Multiply/Divide On Both Sides of the Equation</a:t>
            </a:r>
            <a:endParaRPr sz="1700" b="1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635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6(2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+3)=6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+12</m:t>
                                </m:r>
                              </m:oMath>
                            </m:oMathPara>
                          </a14:m>
                          <a:endParaRPr lang="en-US" sz="1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−2)</m:t>
                              </m:r>
                            </m:oMath>
                          </a14:m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 + 3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−2)</m:t>
                              </m:r>
                            </m:oMath>
                          </a14:m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=16</a:t>
                          </a: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3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−2+4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=2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−7+4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US" sz="1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5−4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+8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(2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−18)</m:t>
                                </m:r>
                              </m:oMath>
                            </m:oMathPara>
                          </a14:m>
                          <a:endParaRPr lang="en-US" sz="1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2(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+2)+3(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−2)=17</m:t>
                                </m:r>
                              </m:oMath>
                            </m:oMathPara>
                          </a14:m>
                          <a:endParaRPr lang="en-US" sz="1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5(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+1)=5(2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+3)</m:t>
                                </m:r>
                              </m:oMath>
                            </m:oMathPara>
                          </a14:m>
                          <a:endParaRPr lang="en-US" sz="1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8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−3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+2=2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+12</m:t>
                                </m:r>
                              </m:oMath>
                            </m:oMathPara>
                          </a14:m>
                          <a:endParaRPr lang="en-US" sz="1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9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−5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+3=2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−10</m:t>
                                </m:r>
                              </m:oMath>
                            </m:oMathPara>
                          </a14:m>
                          <a:endParaRPr lang="en-US" sz="1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3(2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−5)=15</m:t>
                                </m:r>
                              </m:oMath>
                            </m:oMathPara>
                          </a14:m>
                          <a:endParaRPr lang="en-US" sz="1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9(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−8)=4(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+2)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80123466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35=4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en-US" sz="1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3(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+5)=18</m:t>
                                </m:r>
                              </m:oMath>
                            </m:oMathPara>
                          </a14:m>
                          <a:endParaRPr lang="en-US" sz="1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5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+2=3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−18</m:t>
                                </m:r>
                              </m:oMath>
                            </m:oMathPara>
                          </a14:m>
                          <a:endParaRPr lang="en-US" sz="1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9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−12=25</m:t>
                                </m:r>
                              </m:oMath>
                            </m:oMathPara>
                          </a14:m>
                          <a:endParaRPr lang="en-US" sz="1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5(3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−7)=35</m:t>
                                </m:r>
                              </m:oMath>
                            </m:oMathPara>
                          </a14:m>
                          <a:endParaRPr lang="en-US" sz="1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25=5(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−3)</m:t>
                                </m:r>
                              </m:oMath>
                            </m:oMathPara>
                          </a14:m>
                          <a:endParaRPr lang="en-US" sz="1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10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−6=24</m:t>
                                </m:r>
                              </m:oMath>
                            </m:oMathPara>
                          </a14:m>
                          <a:endParaRPr lang="en-US" sz="1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5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+7)</m:t>
                              </m:r>
                            </m:oMath>
                          </a14:m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 + 2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+7)</m:t>
                              </m:r>
                            </m:oMath>
                          </a14:m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=49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2(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−7)=2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+16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3(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+7)=3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+21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94829118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800" i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x</a:t>
                          </a: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 + 15 = 30</a:t>
                          </a: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800" i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x</a:t>
                          </a: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 + 12 = 23</a:t>
                          </a: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4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−8=10</m:t>
                                </m:r>
                              </m:oMath>
                            </m:oMathPara>
                          </a14:m>
                          <a:endParaRPr lang="en-US" sz="1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6</a:t>
                          </a:r>
                          <a:r>
                            <a:rPr lang="en-US" sz="1800" i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x – </a:t>
                          </a: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8 = 10</a:t>
                          </a: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10=7(2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+4)</m:t>
                                </m:r>
                              </m:oMath>
                            </m:oMathPara>
                          </a14:m>
                          <a:endParaRPr lang="en-US" sz="18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30 = 6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(2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+4)</m:t>
                              </m:r>
                            </m:oMath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3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+7)</m:t>
                              </m:r>
                            </m:oMath>
                          </a14:m>
                          <a:r>
                            <a:rPr lang="en-US" sz="180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+3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−2)</m:t>
                              </m:r>
                            </m:oMath>
                          </a14:m>
                          <a:r>
                            <a:rPr lang="en-US" sz="180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=28</a:t>
                          </a: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3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+5)</m:t>
                              </m:r>
                            </m:oMath>
                          </a14:m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 + 4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+5)</m:t>
                              </m:r>
                            </m:oMath>
                          </a14:m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 = 56</a:t>
                          </a: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6(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+4)=4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+20</m:t>
                                </m:r>
                              </m:oMath>
                            </m:oMathPara>
                          </a14:m>
                          <a:endParaRPr lang="en-US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5(</a:t>
                          </a:r>
                          <a:r>
                            <a:rPr lang="en-US" sz="1800" i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x</a:t>
                          </a: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+  4) = 10</a:t>
                          </a:r>
                          <a:r>
                            <a:rPr lang="en-US" sz="1800" i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x</a:t>
                          </a: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 + 40 </a:t>
                          </a: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43D76E2C-0100-5948-9F05-3CE1E8D8CF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00950291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tableStyleId>{2D5ABB26-0587-4C30-8999-92F81FD0307C}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1917305615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1552531384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145774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6</a:t>
                          </a:r>
                          <a:r>
                            <a:rPr lang="en-US" sz="1800" i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x – </a:t>
                          </a: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8 = 10</a:t>
                          </a: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25679184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97247896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54047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5(</a:t>
                          </a:r>
                          <a:r>
                            <a:rPr lang="en-US" sz="1800" i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x</a:t>
                          </a: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+  4) = 10</a:t>
                          </a:r>
                          <a:r>
                            <a:rPr lang="en-US" sz="1800" i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x</a:t>
                          </a:r>
                          <a:r>
                            <a:rPr lang="en-US" sz="18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 + 40 </a:t>
                          </a: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lg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6959164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821620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9" name="Google Shape;89;p13"/>
              <p:cNvGraphicFramePr/>
              <p:nvPr/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  <a:sym typeface="Arial"/>
                                  </a:rPr>
                                  <m:t>5 – 2(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  <a:sym typeface="Arial"/>
                                  </a:rPr>
                                  <m:t>𝑥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  <a:sym typeface="Arial"/>
                                  </a:rPr>
                                  <m:t> +1)=1</m:t>
                                </m:r>
                              </m:oMath>
                            </m:oMathPara>
                          </a14:m>
                          <a:endParaRPr sz="2400" dirty="0">
                            <a:latin typeface="Times New Roman" panose="020206030504050203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+1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–2=7</m:t>
                              </m:r>
                            </m:oMath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−4= </m:t>
                                </m:r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𝑏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20</m:t>
                                    </m:r>
                                  </m:den>
                                </m:f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−5</m:t>
                                </m:r>
                              </m:oMath>
                            </m:oMathPara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  <m:d>
                                  <m:d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𝑎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+1</m:t>
                                    </m:r>
                                  </m:e>
                                </m:d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–2=7</m:t>
                                </m:r>
                              </m:oMath>
                            </m:oMathPara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𝑚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+9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+2=−6</m:t>
                                </m:r>
                              </m:oMath>
                            </m:oMathPara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−1=5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+3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 −8</m:t>
                              </m:r>
                            </m:oMath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  <m:d>
                                  <m:d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+1</m:t>
                                    </m:r>
                                  </m:e>
                                </m:d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−2</m:t>
                                </m:r>
                                <m:d>
                                  <m:d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+1</m:t>
                                    </m:r>
                                  </m:e>
                                </m:d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=8</m:t>
                                </m:r>
                              </m:oMath>
                            </m:oMathPara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12=−4(−6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 −3)</m:t>
                              </m:r>
                            </m:oMath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2(4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−3)−8 =4+2</m:t>
                                </m:r>
                                <m: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i="1" dirty="0" smtClean="0">
                                  <a:latin typeface="Cambria Math" panose="02040503050406030204" pitchFamily="18" charset="0"/>
                                </a:rPr>
                                <m:t>−20=−4</m:t>
                              </m:r>
                              <m:r>
                                <a:rPr lang="en-US" sz="240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 dirty="0" smtClean="0">
                                  <a:latin typeface="Cambria Math" panose="02040503050406030204" pitchFamily="18" charset="0"/>
                                </a:rPr>
                                <m:t> −6</m:t>
                              </m:r>
                              <m:r>
                                <a:rPr lang="en-US" sz="240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9" name="Google Shape;89;p13"/>
              <p:cNvGraphicFramePr/>
              <p:nvPr>
                <p:extLst>
                  <p:ext uri="{D42A27DB-BD31-4B8C-83A1-F6EECF244321}">
                    <p14:modId xmlns:p14="http://schemas.microsoft.com/office/powerpoint/2010/main" val="3897045919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  <a:tableStyleId>{ECAAF4B4-A3D7-40BD-AD0E-5040B86E1D84}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9" name="Google Shape;89;p13"/>
              <p:cNvGraphicFramePr/>
              <p:nvPr/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  <a:sym typeface="Arial"/>
                                  </a:rPr>
                                  <m:t>10+5(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  <a:sym typeface="Arial"/>
                                  </a:rPr>
                                  <m:t>𝑥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  <a:sym typeface="Arial"/>
                                  </a:rPr>
                                  <m:t> +1)=40</m:t>
                                </m:r>
                              </m:oMath>
                            </m:oMathPara>
                          </a14:m>
                          <a:endParaRPr sz="2400" dirty="0">
                            <a:latin typeface="Times New Roman" panose="020206030504050203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𝑎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+1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–4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=6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+10</m:t>
                              </m:r>
                            </m:oMath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20= </m:t>
                                </m:r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𝑛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+5</m:t>
                                </m:r>
                              </m:oMath>
                            </m:oMathPara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8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𝑚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–2=5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𝑚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+7</m:t>
                                </m:r>
                              </m:oMath>
                            </m:oMathPara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5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−6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+ 3</a:t>
                          </a:r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18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 –24=6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+12</m:t>
                              </m:r>
                            </m:oMath>
                          </a14:m>
                          <a:endParaRPr lang="en-US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  <m:d>
                                  <m:dPr>
                                    <m:ctrlPr>
                                      <a:rPr lang="ar-AE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ar-AE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𝑛</m:t>
                                    </m:r>
                                    <m:r>
                                      <a:rPr lang="ar-AE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−</m:t>
                                    </m:r>
                                    <m:r>
                                      <a:rPr lang="ar-AE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e>
                                </m:d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  <m:d>
                                  <m:d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2400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baseline="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  <m:r>
                                <a:rPr lang="en-US" sz="2400" b="0" i="1" baseline="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10</m:t>
                              </m:r>
                              <m:r>
                                <a:rPr lang="en-US" sz="2400" b="0" i="1" baseline="0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 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15</m:t>
                              </m:r>
                            </m:oMath>
                          </a14:m>
                          <a:endParaRPr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5</m:t>
                                </m:r>
                                <m:d>
                                  <m:dPr>
                                    <m:ctrlP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𝑥</m:t>
                                    </m:r>
                                    <m: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+</m:t>
                                    </m:r>
                                    <m: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1</m:t>
                                    </m:r>
                                  </m:e>
                                </m:d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=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20</m:t>
                                </m:r>
                              </m:oMath>
                            </m:oMathPara>
                          </a14:m>
                          <a:endParaRPr lang="en-US" sz="2400" b="0" i="0" u="none" strike="noStrike" cap="none" dirty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  <a:sym typeface="Arial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8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(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𝑥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+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1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)−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4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=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 lang="en-US" sz="2400" b="0" i="0" u="none" strike="noStrike" cap="none" dirty="0">
                            <a:solidFill>
                              <a:schemeClr val="dk1"/>
                            </a:solidFill>
                            <a:effectLst/>
                            <a:latin typeface="Calibri"/>
                            <a:ea typeface="Calibri"/>
                            <a:cs typeface="Calibri"/>
                            <a:sym typeface="Arial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9" name="Google Shape;89;p13"/>
              <p:cNvGraphicFramePr/>
              <p:nvPr>
                <p:extLst>
                  <p:ext uri="{D42A27DB-BD31-4B8C-83A1-F6EECF244321}">
                    <p14:modId xmlns:p14="http://schemas.microsoft.com/office/powerpoint/2010/main" val="2322709855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  <a:tableStyleId>{ECAAF4B4-A3D7-40BD-AD0E-5040B86E1D84}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69159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5" name="Google Shape;95;p14"/>
              <p:cNvGraphicFramePr/>
              <p:nvPr/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+6−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=−9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350" dirty="0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32=8</m:t>
                                </m:r>
                                <m:d>
                                  <m:dPr>
                                    <m:ctrlP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𝑥</m:t>
                                    </m:r>
                                    <m: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 –2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400" b="0" i="0" u="none" strike="noStrike" cap="none" dirty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  <a:sym typeface="Arial"/>
                          </a:endParaRPr>
                        </a:p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350" dirty="0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6−2(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𝑥</m:t>
                                </m:r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−2)=4</m:t>
                                </m:r>
                                <m:d>
                                  <m:dPr>
                                    <m:ctrlP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𝑥</m:t>
                                    </m:r>
                                    <m: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 –2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400" b="0" i="0" u="none" strike="noStrike" cap="none" dirty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  <a:sym typeface="Arial"/>
                          </a:endParaRPr>
                        </a:p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350" dirty="0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+6=5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−9+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400" dirty="0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32=8</m:t>
                                </m:r>
                                <m:d>
                                  <m:dPr>
                                    <m:ctrlP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𝑥</m:t>
                                    </m:r>
                                    <m:r>
                                      <a:rPr lang="en-US" sz="24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 –2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400" b="0" i="0" u="none" strike="noStrike" cap="none" dirty="0">
                            <a:solidFill>
                              <a:schemeClr val="dk1"/>
                            </a:solidFill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  <a:sym typeface="Arial"/>
                          </a:endParaRPr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5</m:t>
                                </m:r>
                                <m:d>
                                  <m:dPr>
                                    <m:ctrlPr>
                                      <a:rPr lang="en-US" sz="20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𝑛</m:t>
                                    </m:r>
                                    <m:r>
                                      <a:rPr lang="en-US" sz="20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+7</m:t>
                                    </m:r>
                                  </m:e>
                                </m:d>
                                <m:r>
                                  <a:rPr lang="en-US" sz="20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=3</m:t>
                                </m:r>
                                <m:d>
                                  <m:dPr>
                                    <m:ctrlPr>
                                      <a:rPr lang="en-US" sz="20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𝑛</m:t>
                                    </m:r>
                                    <m:r>
                                      <a:rPr lang="en-US" sz="2000" b="0" i="1" u="none" strike="noStrike" cap="none" dirty="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Arial"/>
                                      </a:rPr>
                                      <m:t>+7</m:t>
                                    </m:r>
                                  </m:e>
                                </m:d>
                                <m:r>
                                  <a:rPr lang="en-US" sz="2000" b="0" i="1" u="none" strike="noStrike" cap="none" dirty="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/>
                                    <a:cs typeface="Calibri"/>
                                    <a:sym typeface="Arial"/>
                                  </a:rPr>
                                  <m:t>+16</m:t>
                                </m:r>
                              </m:oMath>
                            </m:oMathPara>
                          </a14:m>
                          <a:endParaRPr lang="en-US" sz="2000" b="0" i="0" u="none" strike="noStrike" cap="none" dirty="0">
                            <a:solidFill>
                              <a:schemeClr val="dk1"/>
                            </a:solidFill>
                            <a:effectLst/>
                            <a:latin typeface="Calibri"/>
                            <a:ea typeface="Calibri"/>
                            <a:cs typeface="Calibri"/>
                            <a:sym typeface="Arial"/>
                          </a:endParaRPr>
                        </a:p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2400" dirty="0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d>
                                  <m:d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−3</m:t>
                                    </m:r>
                                  </m:e>
                                </m:d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=−24</m:t>
                                </m:r>
                              </m:oMath>
                            </m:oMathPara>
                          </a14:m>
                          <a:endParaRPr sz="2400" dirty="0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ar-AE" sz="24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d>
                                  <m:dPr>
                                    <m:ctrlPr>
                                      <a:rPr lang="ar-AE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ar-AE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ar-AE" sz="24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ar-AE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d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ar-AE" sz="2400" b="0" i="1" smtClean="0">
                                    <a:latin typeface="Cambria Math" panose="02040503050406030204" pitchFamily="18" charset="0"/>
                                  </a:rPr>
                                  <m:t>=−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23</m:t>
                                </m:r>
                              </m:oMath>
                            </m:oMathPara>
                          </a14:m>
                          <a:endParaRPr lang="ar-AE" sz="2400" dirty="0"/>
                        </a:p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2400" dirty="0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d>
                                  <m:d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15</m:t>
                                    </m:r>
                                  </m:e>
                                </m:d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sz="2400" dirty="0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ar-AE" sz="24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d>
                                  <m:dPr>
                                    <m:ctrlPr>
                                      <a:rPr lang="ar-AE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ar-AE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ar-AE" sz="2400" dirty="0"/>
                        </a:p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2400" dirty="0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5" name="Google Shape;95;p14"/>
              <p:cNvGraphicFramePr/>
              <p:nvPr>
                <p:extLst>
                  <p:ext uri="{D42A27DB-BD31-4B8C-83A1-F6EECF244321}">
                    <p14:modId xmlns:p14="http://schemas.microsoft.com/office/powerpoint/2010/main" val="2963478430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>
                    <a:noFill/>
                    <a:tableStyleId>{ECAAF4B4-A3D7-40BD-AD0E-5040B86E1D84}</a:tableStyleId>
                  </a:tblPr>
                  <a:tblGrid>
                    <a:gridCol w="3429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429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694" r="-100741" b="-4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694" r="-741" b="-4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100694" r="-100741" b="-3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100694" r="-741" b="-3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200694" r="-100741" b="-2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200694" r="-741" b="-2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300694" r="-100741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300694" r="-741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82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70" t="-400694" r="-100741" b="-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75" marR="68575" marT="0" marB="0" anchor="ctr">
                        <a:lnL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lgDash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70" t="-400694" r="-741" b="-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Systems of Equations</a:t>
            </a: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How Will I Solve It? </a:t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Spin the spinner. Find a problem card that matches the approach you spin. Keep the problem card if you solve it correctly.</a:t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243275" y="1686200"/>
            <a:ext cx="6409200" cy="6409200"/>
          </a:xfrm>
          <a:prstGeom prst="ellipse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2" name="Google Shape;92;p13"/>
          <p:cNvCxnSpPr>
            <a:cxnSpLocks/>
          </p:cNvCxnSpPr>
          <p:nvPr/>
        </p:nvCxnSpPr>
        <p:spPr>
          <a:xfrm>
            <a:off x="3447876" y="4882903"/>
            <a:ext cx="536295" cy="3196168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3"/>
          <p:cNvCxnSpPr>
            <a:cxnSpLocks/>
            <a:stCxn id="91" idx="0"/>
          </p:cNvCxnSpPr>
          <p:nvPr/>
        </p:nvCxnSpPr>
        <p:spPr>
          <a:xfrm>
            <a:off x="3447875" y="1686200"/>
            <a:ext cx="0" cy="32046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3"/>
          <p:cNvCxnSpPr/>
          <p:nvPr/>
        </p:nvCxnSpPr>
        <p:spPr>
          <a:xfrm rot="10800000">
            <a:off x="288875" y="4408400"/>
            <a:ext cx="3159000" cy="490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5" name="Google Shape;95;p13"/>
          <p:cNvCxnSpPr/>
          <p:nvPr/>
        </p:nvCxnSpPr>
        <p:spPr>
          <a:xfrm flipH="1">
            <a:off x="3447875" y="3431023"/>
            <a:ext cx="2823453" cy="1459759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6" name="Google Shape;96;p13"/>
          <p:cNvSpPr/>
          <p:nvPr/>
        </p:nvSpPr>
        <p:spPr>
          <a:xfrm>
            <a:off x="4238442" y="4781092"/>
            <a:ext cx="2080500" cy="11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Substitution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1097096" y="2774632"/>
            <a:ext cx="2080500" cy="11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Graph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3"/>
          <p:cNvSpPr/>
          <p:nvPr/>
        </p:nvSpPr>
        <p:spPr>
          <a:xfrm>
            <a:off x="1641208" y="5703375"/>
            <a:ext cx="2080500" cy="11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Elimination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3"/>
          <p:cNvSpPr/>
          <p:nvPr/>
        </p:nvSpPr>
        <p:spPr>
          <a:xfrm>
            <a:off x="3448397" y="2271415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Table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963</Words>
  <Application>Microsoft Office PowerPoint</Application>
  <PresentationFormat>On-screen Show (4:3)</PresentationFormat>
  <Paragraphs>149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Danita Mapes</cp:lastModifiedBy>
  <cp:revision>5</cp:revision>
  <dcterms:modified xsi:type="dcterms:W3CDTF">2023-03-23T17:51:43Z</dcterms:modified>
</cp:coreProperties>
</file>