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4" r:id="rId6"/>
    <p:sldId id="265" r:id="rId7"/>
    <p:sldId id="268" r:id="rId8"/>
    <p:sldId id="269" r:id="rId9"/>
    <p:sldId id="263" r:id="rId10"/>
    <p:sldId id="260" r:id="rId11"/>
    <p:sldId id="270" r:id="rId12"/>
    <p:sldId id="266" r:id="rId13"/>
    <p:sldId id="267" r:id="rId14"/>
  </p:sldIdLst>
  <p:sldSz cx="6858000" cy="9144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7" roundtripDataSignature="AMtx7mhnO6Wlt3lQVJ6o7Gi1B1BMlLFS4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1AAF9A9-ECF4-4DB1-9709-FF547C792969}" v="1" dt="2023-03-23T17:49:04.48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898"/>
    <p:restoredTop sz="94661"/>
  </p:normalViewPr>
  <p:slideViewPr>
    <p:cSldViewPr snapToGrid="0" snapToObjects="1">
      <p:cViewPr varScale="1">
        <p:scale>
          <a:sx n="44" d="100"/>
          <a:sy n="44" d="100"/>
        </p:scale>
        <p:origin x="191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customschemas.google.com/relationships/presentationmetadata" Target="metadata"/><Relationship Id="rId2" Type="http://schemas.openxmlformats.org/officeDocument/2006/relationships/slide" Target="slides/slide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ta Mapes" userId="e7356da7-cc08-4051-b72d-068f350b1328" providerId="ADAL" clId="{D1AAF9A9-ECF4-4DB1-9709-FF547C792969}"/>
    <pc:docChg chg="modSld">
      <pc:chgData name="Danita Mapes" userId="e7356da7-cc08-4051-b72d-068f350b1328" providerId="ADAL" clId="{D1AAF9A9-ECF4-4DB1-9709-FF547C792969}" dt="2023-03-23T17:49:25.221" v="64" actId="1076"/>
      <pc:docMkLst>
        <pc:docMk/>
      </pc:docMkLst>
      <pc:sldChg chg="addSp modSp mod">
        <pc:chgData name="Danita Mapes" userId="e7356da7-cc08-4051-b72d-068f350b1328" providerId="ADAL" clId="{D1AAF9A9-ECF4-4DB1-9709-FF547C792969}" dt="2023-03-23T17:49:25.221" v="64" actId="1076"/>
        <pc:sldMkLst>
          <pc:docMk/>
          <pc:sldMk cId="0" sldId="256"/>
        </pc:sldMkLst>
        <pc:spChg chg="add mod">
          <ac:chgData name="Danita Mapes" userId="e7356da7-cc08-4051-b72d-068f350b1328" providerId="ADAL" clId="{D1AAF9A9-ECF4-4DB1-9709-FF547C792969}" dt="2023-03-23T17:49:25.221" v="64" actId="1076"/>
          <ac:spMkLst>
            <pc:docMk/>
            <pc:sldMk cId="0" sldId="256"/>
            <ac:spMk id="2" creationId="{9AE76524-F37D-704C-8D91-80C23223330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4" name="Google Shape;104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5" name="Google Shape;105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10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559833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2" name="Google Shape;92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3" name="Google Shape;93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11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78747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0275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761052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9" name="Google Shape;99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9" name="Google Shape;99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512336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9600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6920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8895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7032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736546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body" idx="1"/>
          </p:nvPr>
        </p:nvSpPr>
        <p:spPr>
          <a:xfrm rot="5400000">
            <a:off x="528108" y="2377546"/>
            <a:ext cx="5801784" cy="5915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>
            <a:spLocks noGrp="1"/>
          </p:cNvSpPr>
          <p:nvPr>
            <p:ph type="title"/>
          </p:nvPr>
        </p:nvSpPr>
        <p:spPr>
          <a:xfrm rot="5400000">
            <a:off x="1772576" y="3622015"/>
            <a:ext cx="7749117" cy="147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body" idx="1"/>
          </p:nvPr>
        </p:nvSpPr>
        <p:spPr>
          <a:xfrm rot="5400000">
            <a:off x="-1227799" y="2186121"/>
            <a:ext cx="7749117" cy="4350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3471863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472381" y="3340100"/>
            <a:ext cx="2901255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3471863" y="2241551"/>
            <a:ext cx="2915543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3471863" y="3340100"/>
            <a:ext cx="2915543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1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body" idx="2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>
            <a:spLocks noGrp="1"/>
          </p:cNvSpPr>
          <p:nvPr>
            <p:ph type="pic" idx="2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1"/>
          <p:cNvSpPr txBox="1">
            <a:spLocks noGrp="1"/>
          </p:cNvSpPr>
          <p:nvPr>
            <p:ph type="body" idx="1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/>
          <p:nvPr/>
        </p:nvSpPr>
        <p:spPr>
          <a:xfrm>
            <a:off x="145657" y="145658"/>
            <a:ext cx="6546456" cy="566442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Multiplication: How Will I Solve It?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"/>
          <p:cNvSpPr/>
          <p:nvPr/>
        </p:nvSpPr>
        <p:spPr>
          <a:xfrm>
            <a:off x="145657" y="712100"/>
            <a:ext cx="6546456" cy="566442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Directions:</a:t>
            </a:r>
            <a:r>
              <a:rPr lang="en-US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Spin the spinner. Find a problem card that matches the approach you spin. Keep the problem card if you solve it correctly.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"/>
          <p:cNvSpPr/>
          <p:nvPr/>
        </p:nvSpPr>
        <p:spPr>
          <a:xfrm>
            <a:off x="243282" y="1686189"/>
            <a:ext cx="6409188" cy="6409188"/>
          </a:xfrm>
          <a:prstGeom prst="ellipse">
            <a:avLst/>
          </a:pr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92" name="Google Shape;92;p1"/>
          <p:cNvCxnSpPr>
            <a:endCxn id="91" idx="4"/>
          </p:cNvCxnSpPr>
          <p:nvPr/>
        </p:nvCxnSpPr>
        <p:spPr>
          <a:xfrm>
            <a:off x="3447876" y="4890777"/>
            <a:ext cx="0" cy="32046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3" name="Google Shape;93;p1"/>
          <p:cNvCxnSpPr/>
          <p:nvPr/>
        </p:nvCxnSpPr>
        <p:spPr>
          <a:xfrm flipH="1">
            <a:off x="3447875" y="1926225"/>
            <a:ext cx="1024500" cy="29646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4" name="Google Shape;94;p1"/>
          <p:cNvSpPr/>
          <p:nvPr/>
        </p:nvSpPr>
        <p:spPr>
          <a:xfrm>
            <a:off x="1557308" y="2217146"/>
            <a:ext cx="2080470" cy="1191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Standard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Algorithm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95" name="Google Shape;95;p1"/>
          <p:cNvCxnSpPr/>
          <p:nvPr/>
        </p:nvCxnSpPr>
        <p:spPr>
          <a:xfrm flipH="1">
            <a:off x="531276" y="4899169"/>
            <a:ext cx="2916600" cy="12117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6" name="Google Shape;96;p1"/>
          <p:cNvCxnSpPr/>
          <p:nvPr/>
        </p:nvCxnSpPr>
        <p:spPr>
          <a:xfrm>
            <a:off x="1012371" y="2841171"/>
            <a:ext cx="2435504" cy="2057998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7" name="Google Shape;97;p1"/>
          <p:cNvSpPr/>
          <p:nvPr/>
        </p:nvSpPr>
        <p:spPr>
          <a:xfrm>
            <a:off x="3934063" y="4295163"/>
            <a:ext cx="2080470" cy="1191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Break Apart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</a:t>
            </a:r>
            <a:r>
              <a:rPr lang="en-US"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 </a:t>
            </a:r>
            <a:r>
              <a:rPr lang="en-US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</a:t>
            </a:r>
            <a:r>
              <a:rPr lang="en-US"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ddends (including Partial Products)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1"/>
          <p:cNvSpPr/>
          <p:nvPr/>
        </p:nvSpPr>
        <p:spPr>
          <a:xfrm>
            <a:off x="422125" y="3789525"/>
            <a:ext cx="2175300" cy="119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Break Apart by Factors</a:t>
            </a:r>
            <a:r>
              <a:rPr lang="en-US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(including Halve and Double)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1"/>
          <p:cNvSpPr/>
          <p:nvPr/>
        </p:nvSpPr>
        <p:spPr>
          <a:xfrm>
            <a:off x="894746" y="5721250"/>
            <a:ext cx="2080500" cy="119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Compensation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AE76524-F37D-704C-8D91-80C23223330D}"/>
              </a:ext>
            </a:extLst>
          </p:cNvPr>
          <p:cNvSpPr txBox="1"/>
          <p:nvPr/>
        </p:nvSpPr>
        <p:spPr>
          <a:xfrm>
            <a:off x="3149599" y="8761327"/>
            <a:ext cx="387531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Please see PDF in case the formatting of this file changes.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7" name="Google Shape;107;p16"/>
          <p:cNvGraphicFramePr/>
          <p:nvPr>
            <p:extLst>
              <p:ext uri="{D42A27DB-BD31-4B8C-83A1-F6EECF244321}">
                <p14:modId xmlns:p14="http://schemas.microsoft.com/office/powerpoint/2010/main" val="2472309205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-55 ÷ 5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59 ÷ -5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-65 ÷ -3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/>
                        <a:t>34 ÷ 3</a:t>
                      </a:r>
                      <a:endParaRPr sz="140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-59 ÷ 7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21 ÷ -7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-99 ÷ -4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/>
                        <a:t>65 ÷ 4</a:t>
                      </a:r>
                      <a:endParaRPr sz="140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-72 ÷ 6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72 ÷ -7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24400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5" name="Google Shape;95;p14"/>
          <p:cNvGraphicFramePr/>
          <p:nvPr>
            <p:extLst>
              <p:ext uri="{D42A27DB-BD31-4B8C-83A1-F6EECF244321}">
                <p14:modId xmlns:p14="http://schemas.microsoft.com/office/powerpoint/2010/main" val="2942170881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-185 × 4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301 × -4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-490 × -5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/>
                        <a:t>648 × 5</a:t>
                      </a:r>
                      <a:endParaRPr sz="140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258 × -7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-135 × 7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/>
                        <a:t>315 × 6</a:t>
                      </a:r>
                      <a:endParaRPr sz="140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-369 × -6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-207 × 8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-465 × -8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/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51.4 ÷ 4.28</a:t>
                      </a:r>
                      <a:endParaRPr lang="en-US" sz="3200" dirty="0">
                        <a:effectLst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75.3 ÷ 15.9</a:t>
                      </a:r>
                      <a:endParaRPr lang="en-US" sz="3200" dirty="0">
                        <a:effectLst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80.4 ÷ 4</a:t>
                      </a:r>
                      <a:endParaRPr lang="en-US" sz="3200" dirty="0">
                        <a:effectLst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 ÷ 3.1</a:t>
                      </a:r>
                      <a:endParaRPr lang="en-US" sz="3200" dirty="0">
                        <a:effectLst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70.4 ÷ 2.1</a:t>
                      </a:r>
                      <a:endParaRPr lang="en-US" sz="3200" dirty="0">
                        <a:effectLst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31.5 ÷ 1.5</a:t>
                      </a:r>
                      <a:endParaRPr lang="en-US" sz="3200" dirty="0">
                        <a:effectLst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8.36 ÷ 4</a:t>
                      </a:r>
                      <a:endParaRPr lang="en-US" sz="3200" dirty="0">
                        <a:effectLst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59 ÷ 0.5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9 </a:t>
                      </a:r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÷</a:t>
                      </a:r>
                      <a:r>
                        <a:rPr lang="en-US" sz="3200" dirty="0"/>
                        <a:t> 1.8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3.4 ÷ 0.3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55197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/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6.72 ÷ 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366 ÷ 0.6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4.9 ÷ 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5.18 ÷ 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20.8 ÷ 0.4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20 ÷ 3.9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35 ÷ 0.7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49.7 ÷ 0.7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21 ÷ 5.5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2.15 ÷ 0.5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03432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9" name="Google Shape;89;p13"/>
          <p:cNvGraphicFramePr/>
          <p:nvPr>
            <p:extLst>
              <p:ext uri="{D42A27DB-BD31-4B8C-83A1-F6EECF244321}">
                <p14:modId xmlns:p14="http://schemas.microsoft.com/office/powerpoint/2010/main" val="779939645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-59 × 8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31 × -8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-35 × -6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/>
                        <a:t>68 × 6</a:t>
                      </a:r>
                      <a:endParaRPr sz="140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-52 × 4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55 × -4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-27 × -9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/>
                        <a:t>17 × 9</a:t>
                      </a:r>
                      <a:endParaRPr sz="140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-67 × 3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45 × -3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4494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1" name="Google Shape;101;p15"/>
          <p:cNvGraphicFramePr/>
          <p:nvPr>
            <p:extLst>
              <p:ext uri="{D42A27DB-BD31-4B8C-83A1-F6EECF244321}">
                <p14:modId xmlns:p14="http://schemas.microsoft.com/office/powerpoint/2010/main" val="2527431029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-29 × 13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-57 × -17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-68 × 59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/>
                        <a:t>68 × 52</a:t>
                      </a:r>
                      <a:endParaRPr sz="140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-21 × 35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-14 × -75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86 × -57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-32 × 19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-82 × -15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83 × 49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1" name="Google Shape;101;p15"/>
          <p:cNvGraphicFramePr/>
          <p:nvPr>
            <p:extLst>
              <p:ext uri="{D42A27DB-BD31-4B8C-83A1-F6EECF244321}">
                <p14:modId xmlns:p14="http://schemas.microsoft.com/office/powerpoint/2010/main" val="739692820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2.4 × -1.5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-9.9 × -8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-6 × 5.9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6.8 × 0.5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-6 × -3.5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-9.4 × 7.6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8 × -57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-3.2 × -1.9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-9.3 × 10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8 × 4.9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37290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/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56 × 0.8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41 × 0.08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4.5 × 0.6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6.8 × 0.6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5.2 × 0.2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4.5 × 0.5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2.7 × 0.9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19.8 × 0.9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67 × 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0.46 × 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9178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/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0.15 × 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3.01 × 0.4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4.90 × 0.5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64.8 × 0.5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25.8 × 0.07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23.5 × 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3.15 × 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3.69 × 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20.7 × 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45 × 0.8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25868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D76E2C-0100-5948-9F05-3CE1E8D8CF8D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1917305615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552531384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pPr algn="ctr" rtl="0" fontAlgn="t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32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 2</m:t>
                                </m:r>
                              </m:oMath>
                            </m:oMathPara>
                          </a14:m>
                          <a:endParaRPr lang="en-US" sz="3200" dirty="0">
                            <a:effectLst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t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32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6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8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 4</m:t>
                                </m:r>
                              </m:oMath>
                            </m:oMathPara>
                          </a14:m>
                          <a:endParaRPr lang="en-US" sz="3200" dirty="0">
                            <a:effectLst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7145774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algn="ctr" rtl="0" fontAlgn="t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32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8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>
                            <a:effectLst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t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32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>
                            <a:effectLst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25679184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algn="ctr" rtl="0" fontAlgn="t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a:rPr lang="en-US" sz="3200" i="1" smtClean="0">
                                    <a:effectLst/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>
                            <a:effectLst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t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32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10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>
                            <a:effectLst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3972478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algn="ctr" rtl="0" fontAlgn="t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32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 13</m:t>
                                </m:r>
                              </m:oMath>
                            </m:oMathPara>
                          </a14:m>
                          <a:endParaRPr lang="en-US" sz="3200" dirty="0">
                            <a:effectLst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t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32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9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10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 </m:t>
                                </m:r>
                                <m:r>
                                  <a:rPr lang="en-US" sz="3200" i="1" smtClean="0">
                                    <a:effectLst/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</a:rPr>
                                  <m:t>8</m:t>
                                </m:r>
                              </m:oMath>
                            </m:oMathPara>
                          </a14:m>
                          <a:endParaRPr lang="en-US" sz="3200" dirty="0">
                            <a:effectLst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53754047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algn="ctr" rtl="0" fontAlgn="t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32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 2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</m:oMath>
                            </m:oMathPara>
                          </a14:m>
                          <a:endParaRPr lang="en-US" sz="3200" dirty="0">
                            <a:effectLst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t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i="1" smtClean="0">
                                    <a:effectLst/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>
                            <a:effectLst/>
                          </a:endParaRPr>
                        </a:p>
                        <a:p>
                          <a:pPr algn="ctr" rtl="0" fontAlgn="t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3200" dirty="0">
                            <a:effectLst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56959164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D76E2C-0100-5948-9F05-3CE1E8D8CF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579779888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1917305615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552531384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694" r="-100741" b="-4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694" r="-741" b="-4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145774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100694" r="-100741" b="-3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100694" r="-741" b="-3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25679184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200694" r="-100741" b="-2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200694" r="-741" b="-2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72478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300694" r="-100741" b="-1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300694" r="-741" b="-1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3754047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400694" r="-100741" b="-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400694" r="-741" b="-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69591643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7118652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D76E2C-0100-5948-9F05-3CE1E8D8CF8D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1917305615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552531384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b="0" dirty="0">
                              <a:effectLst/>
                              <a:ea typeface="Cambria Math" panose="02040503050406030204" pitchFamily="18" charset="0"/>
                            </a:rPr>
                            <a:t>11</a:t>
                          </a:r>
                          <a:r>
                            <a:rPr lang="en-US" sz="3200" b="0" baseline="0" dirty="0">
                              <a:effectLst/>
                              <a:ea typeface="Cambria Math" panose="020405030504060302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0" i="1" smtClean="0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×2</m:t>
                              </m:r>
                              <m:f>
                                <m:fPr>
                                  <m:ctrlPr>
                                    <a:rPr lang="en-US" sz="3200" i="1" smtClean="0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200" b="0" i="1" smtClean="0"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3200" b="0" i="1" smtClean="0">
                                      <a:effectLst/>
                                      <a:latin typeface="Cambria Math" panose="02040503050406030204" pitchFamily="18" charset="0"/>
                                    </a:rPr>
                                    <m:t>8</m:t>
                                  </m:r>
                                </m:den>
                              </m:f>
                            </m:oMath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32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6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 6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7145774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 3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25679184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 8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8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b="0" dirty="0">
                              <a:effectLst/>
                              <a:ea typeface="Cambria Math" panose="02040503050406030204" pitchFamily="18" charset="0"/>
                            </a:rPr>
                            <a:t>6</a:t>
                          </a:r>
                          <a:r>
                            <a:rPr lang="en-US" sz="3200" b="0" baseline="0" dirty="0">
                              <a:effectLst/>
                              <a:ea typeface="Cambria Math" panose="020405030504060302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0" i="1" smtClean="0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f>
                                <m:fPr>
                                  <m:ctrlPr>
                                    <a:rPr lang="en-US" sz="3200" i="1" smtClean="0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200" b="0" i="1" smtClean="0">
                                      <a:effectLst/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US" sz="3200" b="0" i="1" smtClean="0">
                                      <a:effectLst/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3972478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b="0" dirty="0">
                              <a:effectLst/>
                              <a:ea typeface="Cambria Math" panose="02040503050406030204" pitchFamily="18" charset="0"/>
                            </a:rPr>
                            <a:t>4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0" i="1" smtClean="0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 3</m:t>
                              </m:r>
                              <m:f>
                                <m:fPr>
                                  <m:ctrlPr>
                                    <a:rPr lang="en-US" sz="3200" i="1" smtClean="0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200" b="0" i="1" smtClean="0"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3200" b="0" i="1" smtClean="0">
                                      <a:effectLst/>
                                      <a:latin typeface="Cambria Math" panose="02040503050406030204" pitchFamily="18" charset="0"/>
                                    </a:rPr>
                                    <m:t>8</m:t>
                                  </m:r>
                                </m:den>
                              </m:f>
                            </m:oMath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i="1" smtClean="0">
                                    <a:effectLst/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</a:rPr>
                                  <m:t>0 </m:t>
                                </m:r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 3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53754047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32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8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32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56959164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D76E2C-0100-5948-9F05-3CE1E8D8CF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763368287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1917305615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552531384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694" r="-100741" b="-4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694" r="-741" b="-4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145774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100694" r="-100741" b="-3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100694" r="-741" b="-3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25679184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200694" r="-100741" b="-2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200694" r="-741" b="-2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72478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300694" r="-100741" b="-1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300694" r="-741" b="-1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3754047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400694" r="-100741" b="-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400694" r="-741" b="-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69591643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2062575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/>
          <p:nvPr/>
        </p:nvSpPr>
        <p:spPr>
          <a:xfrm>
            <a:off x="145657" y="145658"/>
            <a:ext cx="6546456" cy="566442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Division: How Will I Solve It? </a:t>
            </a:r>
            <a:endParaRPr/>
          </a:p>
        </p:txBody>
      </p:sp>
      <p:sp>
        <p:nvSpPr>
          <p:cNvPr id="90" name="Google Shape;90;p13"/>
          <p:cNvSpPr/>
          <p:nvPr/>
        </p:nvSpPr>
        <p:spPr>
          <a:xfrm>
            <a:off x="145657" y="712100"/>
            <a:ext cx="6546456" cy="566442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Directions:</a:t>
            </a:r>
            <a:r>
              <a:rPr lang="en-US"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Spin the spinner. Find a problem card that matches the approach you spin. Keep the problem card if you solve it correctly.</a:t>
            </a:r>
            <a:endParaRPr/>
          </a:p>
        </p:txBody>
      </p:sp>
      <p:sp>
        <p:nvSpPr>
          <p:cNvPr id="91" name="Google Shape;91;p13"/>
          <p:cNvSpPr/>
          <p:nvPr/>
        </p:nvSpPr>
        <p:spPr>
          <a:xfrm>
            <a:off x="243282" y="1686189"/>
            <a:ext cx="6409188" cy="6409188"/>
          </a:xfrm>
          <a:prstGeom prst="ellipse">
            <a:avLst/>
          </a:pr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2" name="Google Shape;92;p13"/>
          <p:cNvCxnSpPr>
            <a:stCxn id="91" idx="0"/>
          </p:cNvCxnSpPr>
          <p:nvPr/>
        </p:nvCxnSpPr>
        <p:spPr>
          <a:xfrm>
            <a:off x="3447876" y="1686189"/>
            <a:ext cx="0" cy="32046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3" name="Google Shape;93;p13"/>
          <p:cNvSpPr/>
          <p:nvPr/>
        </p:nvSpPr>
        <p:spPr>
          <a:xfrm>
            <a:off x="1284038" y="2343941"/>
            <a:ext cx="2080470" cy="1191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Standard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Algorithm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4" name="Google Shape;94;p13"/>
          <p:cNvCxnSpPr/>
          <p:nvPr/>
        </p:nvCxnSpPr>
        <p:spPr>
          <a:xfrm rot="10800000">
            <a:off x="520117" y="3698546"/>
            <a:ext cx="2927759" cy="1200623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5" name="Google Shape;95;p13"/>
          <p:cNvCxnSpPr/>
          <p:nvPr/>
        </p:nvCxnSpPr>
        <p:spPr>
          <a:xfrm>
            <a:off x="3456378" y="4886777"/>
            <a:ext cx="2265989" cy="2274376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6" name="Google Shape;96;p13"/>
          <p:cNvSpPr/>
          <p:nvPr/>
        </p:nvSpPr>
        <p:spPr>
          <a:xfrm>
            <a:off x="4166217" y="4303550"/>
            <a:ext cx="2080470" cy="1191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Think Multiplication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13"/>
          <p:cNvSpPr/>
          <p:nvPr/>
        </p:nvSpPr>
        <p:spPr>
          <a:xfrm>
            <a:off x="1557308" y="5719288"/>
            <a:ext cx="2080470" cy="1191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Partial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Quotients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13"/>
          <p:cNvSpPr/>
          <p:nvPr/>
        </p:nvSpPr>
        <p:spPr>
          <a:xfrm>
            <a:off x="3448397" y="2271415"/>
            <a:ext cx="2080470" cy="1191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133376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516</Words>
  <Application>Microsoft Office PowerPoint</Application>
  <PresentationFormat>On-screen Show (4:3)</PresentationFormat>
  <Paragraphs>139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Cambria Math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Danita Mapes</cp:lastModifiedBy>
  <cp:revision>3</cp:revision>
  <dcterms:modified xsi:type="dcterms:W3CDTF">2023-03-23T17:49:26Z</dcterms:modified>
</cp:coreProperties>
</file>