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59829AF-35A9-4CBD-AF2F-9A6885F8E09D}">
  <a:tblStyle styleId="{C59829AF-35A9-4CBD-AF2F-9A6885F8E09D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4" d="100"/>
          <a:sy n="64" d="100"/>
        </p:scale>
        <p:origin x="2979" y="4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Strategories: Multiplication</a:t>
            </a:r>
            <a:endParaRPr b="1" dirty="0"/>
          </a:p>
        </p:txBody>
      </p:sp>
      <p:graphicFrame>
        <p:nvGraphicFramePr>
          <p:cNvPr id="90" name="Google Shape;90;p13"/>
          <p:cNvGraphicFramePr/>
          <p:nvPr>
            <p:extLst>
              <p:ext uri="{D42A27DB-BD31-4B8C-83A1-F6EECF244321}">
                <p14:modId xmlns:p14="http://schemas.microsoft.com/office/powerpoint/2010/main" val="2239126595"/>
              </p:ext>
            </p:extLst>
          </p:nvPr>
        </p:nvGraphicFramePr>
        <p:xfrm>
          <a:off x="145656" y="824916"/>
          <a:ext cx="6546450" cy="3157225"/>
        </p:xfrm>
        <a:graphic>
          <a:graphicData uri="http://schemas.openxmlformats.org/drawingml/2006/table">
            <a:tbl>
              <a:tblPr firstRow="1" bandRow="1">
                <a:noFill/>
                <a:tableStyleId>{C59829AF-35A9-4CBD-AF2F-9A6885F8E09D}</a:tableStyleId>
              </a:tblPr>
              <a:tblGrid>
                <a:gridCol w="3273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3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30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>
                          <a:solidFill>
                            <a:schemeClr val="lt1"/>
                          </a:solidFill>
                        </a:rPr>
                        <a:t>Strategy</a:t>
                      </a:r>
                      <a:endParaRPr dirty="0"/>
                    </a:p>
                  </a:txBody>
                  <a:tcPr marL="91450" marR="91450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strike="noStrike" cap="none" dirty="0">
                          <a:solidFill>
                            <a:schemeClr val="lt1"/>
                          </a:solidFill>
                        </a:rPr>
                        <a:t>My Problem</a:t>
                      </a:r>
                      <a:endParaRPr dirty="0"/>
                    </a:p>
                  </a:txBody>
                  <a:tcPr marL="91450" marR="91450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u="none" strike="noStrike" cap="none" dirty="0">
                          <a:solidFill>
                            <a:srgbClr val="000000"/>
                          </a:solidFill>
                        </a:rPr>
                        <a:t>Break Apart (by Addends) or Partial Products</a:t>
                      </a:r>
                      <a:endParaRPr sz="1350" u="none" strike="noStrike" cap="none" dirty="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dirty="0"/>
                    </a:p>
                  </a:txBody>
                  <a:tcPr marL="91450" marR="91450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0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</a:rPr>
                        <a:t>Halve and Double or </a:t>
                      </a:r>
                      <a:endParaRPr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Break Apart (by Factors) </a:t>
                      </a:r>
                      <a:endParaRPr dirty="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dirty="0"/>
                    </a:p>
                  </a:txBody>
                  <a:tcPr marL="91450" marR="91450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0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</a:rPr>
                        <a:t>Compensation</a:t>
                      </a:r>
                      <a:endParaRPr sz="1350" dirty="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dirty="0"/>
                    </a:p>
                  </a:txBody>
                  <a:tcPr marL="91450" marR="91450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0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</a:rPr>
                        <a:t>Standard Algorithm</a:t>
                      </a:r>
                      <a:endParaRPr sz="1350" dirty="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dirty="0"/>
                    </a:p>
                  </a:txBody>
                  <a:tcPr marL="91450" marR="91450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91" name="Google Shape;91;p13"/>
          <p:cNvCxnSpPr/>
          <p:nvPr/>
        </p:nvCxnSpPr>
        <p:spPr>
          <a:xfrm>
            <a:off x="155771" y="4572000"/>
            <a:ext cx="6546456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lgDash"/>
            <a:miter lim="800000"/>
            <a:headEnd type="none" w="sm" len="sm"/>
            <a:tailEnd type="none" w="sm" len="sm"/>
          </a:ln>
        </p:spPr>
      </p:cxnSp>
      <p:sp>
        <p:nvSpPr>
          <p:cNvPr id="92" name="Google Shape;92;p13"/>
          <p:cNvSpPr/>
          <p:nvPr/>
        </p:nvSpPr>
        <p:spPr>
          <a:xfrm>
            <a:off x="155772" y="4739429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Strategories: Multiplication</a:t>
            </a:r>
            <a:endParaRPr sz="2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3" name="Google Shape;93;p13"/>
          <p:cNvGraphicFramePr/>
          <p:nvPr>
            <p:extLst>
              <p:ext uri="{D42A27DB-BD31-4B8C-83A1-F6EECF244321}">
                <p14:modId xmlns:p14="http://schemas.microsoft.com/office/powerpoint/2010/main" val="897902648"/>
              </p:ext>
            </p:extLst>
          </p:nvPr>
        </p:nvGraphicFramePr>
        <p:xfrm>
          <a:off x="155771" y="5418687"/>
          <a:ext cx="6546450" cy="3157225"/>
        </p:xfrm>
        <a:graphic>
          <a:graphicData uri="http://schemas.openxmlformats.org/drawingml/2006/table">
            <a:tbl>
              <a:tblPr firstRow="1" bandRow="1">
                <a:noFill/>
                <a:tableStyleId>{C59829AF-35A9-4CBD-AF2F-9A6885F8E09D}</a:tableStyleId>
              </a:tblPr>
              <a:tblGrid>
                <a:gridCol w="3273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3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30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dirty="0">
                          <a:solidFill>
                            <a:schemeClr val="lt1"/>
                          </a:solidFill>
                        </a:rPr>
                        <a:t>Strategy</a:t>
                      </a:r>
                      <a:endParaRPr dirty="0"/>
                    </a:p>
                  </a:txBody>
                  <a:tcPr marL="91450" marR="91450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dirty="0">
                          <a:solidFill>
                            <a:schemeClr val="lt1"/>
                          </a:solidFill>
                        </a:rPr>
                        <a:t>My Problem</a:t>
                      </a:r>
                      <a:endParaRPr dirty="0"/>
                    </a:p>
                  </a:txBody>
                  <a:tcPr marL="91450" marR="91450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</a:rPr>
                        <a:t>Break Apart (by Addends) or Partial Products</a:t>
                      </a:r>
                      <a:endParaRPr sz="1350" dirty="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dirty="0"/>
                    </a:p>
                  </a:txBody>
                  <a:tcPr marL="91450" marR="91450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0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</a:rPr>
                        <a:t>Halve and Double or </a:t>
                      </a:r>
                      <a:endParaRPr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Break Apart (by Factors) </a:t>
                      </a:r>
                      <a:endParaRPr dirty="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dirty="0"/>
                    </a:p>
                  </a:txBody>
                  <a:tcPr marL="91450" marR="91450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0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</a:rPr>
                        <a:t>Compensation</a:t>
                      </a:r>
                      <a:endParaRPr sz="1350" dirty="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dirty="0"/>
                    </a:p>
                  </a:txBody>
                  <a:tcPr marL="91450" marR="91450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0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</a:rPr>
                        <a:t>Standard Algorithm</a:t>
                      </a:r>
                      <a:endParaRPr sz="1350" dirty="0"/>
                    </a:p>
                  </a:txBody>
                  <a:tcPr marL="73025" marR="73025" marT="45725" marB="457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50" dirty="0"/>
                    </a:p>
                  </a:txBody>
                  <a:tcPr marL="91450" marR="91450" marT="45725" marB="457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Christina West</cp:lastModifiedBy>
  <cp:revision>1</cp:revision>
  <dcterms:modified xsi:type="dcterms:W3CDTF">2021-10-18T19:36:51Z</dcterms:modified>
</cp:coreProperties>
</file>