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1693"/>
  </p:normalViewPr>
  <p:slideViewPr>
    <p:cSldViewPr snapToGrid="0" snapToObjects="1">
      <p:cViewPr varScale="1">
        <p:scale>
          <a:sx n="76" d="100"/>
          <a:sy n="76" d="100"/>
        </p:scale>
        <p:origin x="378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2/3/22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2/3/22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2/3/22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2/3/22</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 List of Ten</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603043"/>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Players take turns flipping over cards and deciding if the problem is best solved with or without an algorithm. Players can steal problem cards put in the algorithm list if they can solve the problem more efficiently using a different strategy.</a:t>
            </a:r>
          </a:p>
        </p:txBody>
      </p:sp>
      <p:graphicFrame>
        <p:nvGraphicFramePr>
          <p:cNvPr id="3" name="Table 2">
            <a:extLst>
              <a:ext uri="{FF2B5EF4-FFF2-40B4-BE49-F238E27FC236}">
                <a16:creationId xmlns:a16="http://schemas.microsoft.com/office/drawing/2014/main" id="{9CCBC459-2689-764D-B798-1C05E7DCDD2D}"/>
              </a:ext>
            </a:extLst>
          </p:cNvPr>
          <p:cNvGraphicFramePr>
            <a:graphicFrameLocks noGrp="1"/>
          </p:cNvGraphicFramePr>
          <p:nvPr>
            <p:extLst>
              <p:ext uri="{D42A27DB-BD31-4B8C-83A1-F6EECF244321}">
                <p14:modId xmlns:p14="http://schemas.microsoft.com/office/powerpoint/2010/main" val="3672325191"/>
              </p:ext>
            </p:extLst>
          </p:nvPr>
        </p:nvGraphicFramePr>
        <p:xfrm>
          <a:off x="238519" y="1292738"/>
          <a:ext cx="6170670" cy="7163363"/>
        </p:xfrm>
        <a:graphic>
          <a:graphicData uri="http://schemas.openxmlformats.org/drawingml/2006/table">
            <a:tbl>
              <a:tblPr firstRow="1" firstCol="1" bandRow="1">
                <a:tableStyleId>{5C22544A-7EE6-4342-B048-85BDC9FD1C3A}</a:tableStyleId>
              </a:tblPr>
              <a:tblGrid>
                <a:gridCol w="3085335">
                  <a:extLst>
                    <a:ext uri="{9D8B030D-6E8A-4147-A177-3AD203B41FA5}">
                      <a16:colId xmlns:a16="http://schemas.microsoft.com/office/drawing/2014/main" val="1565935086"/>
                    </a:ext>
                  </a:extLst>
                </a:gridCol>
                <a:gridCol w="3085335">
                  <a:extLst>
                    <a:ext uri="{9D8B030D-6E8A-4147-A177-3AD203B41FA5}">
                      <a16:colId xmlns:a16="http://schemas.microsoft.com/office/drawing/2014/main" val="2784773645"/>
                    </a:ext>
                  </a:extLst>
                </a:gridCol>
              </a:tblGrid>
              <a:tr h="740572">
                <a:tc>
                  <a:txBody>
                    <a:bodyPr/>
                    <a:lstStyle/>
                    <a:p>
                      <a:pPr marL="0" marR="0" algn="ctr">
                        <a:spcBef>
                          <a:spcPts val="0"/>
                        </a:spcBef>
                        <a:spcAft>
                          <a:spcPts val="0"/>
                        </a:spcAft>
                      </a:pPr>
                      <a:r>
                        <a:rPr lang="en-US" sz="1400" b="0">
                          <a:solidFill>
                            <a:schemeClr val="bg1">
                              <a:lumMod val="50000"/>
                            </a:schemeClr>
                          </a:solidFill>
                          <a:effectLst/>
                        </a:rPr>
                        <a:t>Problems efficiently solved</a:t>
                      </a:r>
                      <a:endParaRPr lang="en-US" sz="1400" b="0" dirty="0">
                        <a:solidFill>
                          <a:schemeClr val="bg1">
                            <a:lumMod val="50000"/>
                          </a:schemeClr>
                        </a:solidFill>
                        <a:effectLst/>
                      </a:endParaRPr>
                    </a:p>
                    <a:p>
                      <a:pPr marL="0" marR="0" algn="ctr">
                        <a:spcBef>
                          <a:spcPts val="0"/>
                        </a:spcBef>
                        <a:spcAft>
                          <a:spcPts val="0"/>
                        </a:spcAft>
                      </a:pPr>
                      <a:r>
                        <a:rPr lang="en-US" sz="1400" b="1" dirty="0">
                          <a:solidFill>
                            <a:schemeClr val="tx1"/>
                          </a:solidFill>
                          <a:effectLst/>
                        </a:rPr>
                        <a:t>WITHOUT an ALGORITHM</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b="0" dirty="0">
                          <a:solidFill>
                            <a:schemeClr val="bg1">
                              <a:lumMod val="50000"/>
                            </a:schemeClr>
                          </a:solidFill>
                          <a:effectLst/>
                        </a:rPr>
                        <a:t>Problems efficiently solved</a:t>
                      </a:r>
                    </a:p>
                    <a:p>
                      <a:pPr marL="0" marR="0" algn="ctr">
                        <a:spcBef>
                          <a:spcPts val="0"/>
                        </a:spcBef>
                        <a:spcAft>
                          <a:spcPts val="0"/>
                        </a:spcAft>
                      </a:pPr>
                      <a:r>
                        <a:rPr lang="en-US" sz="1400" b="1" dirty="0">
                          <a:solidFill>
                            <a:schemeClr val="tx1"/>
                          </a:solidFill>
                          <a:effectLst/>
                        </a:rPr>
                        <a:t>WITH an ALGORITHM</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7594789"/>
                  </a:ext>
                </a:extLst>
              </a:tr>
              <a:tr h="645824">
                <a:tc>
                  <a:txBody>
                    <a:bodyPr/>
                    <a:lstStyle/>
                    <a:p>
                      <a:pPr marL="0" marR="0">
                        <a:spcBef>
                          <a:spcPts val="0"/>
                        </a:spcBef>
                        <a:spcAft>
                          <a:spcPts val="0"/>
                        </a:spcAft>
                      </a:pPr>
                      <a:r>
                        <a:rPr lang="en-US" sz="1000" b="0" dirty="0">
                          <a:solidFill>
                            <a:schemeClr val="tx1"/>
                          </a:solidFill>
                          <a:effectLst/>
                        </a:rPr>
                        <a:t>1. </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a:solidFill>
                            <a:schemeClr val="tx1"/>
                          </a:solidFill>
                          <a:effectLst/>
                        </a:rPr>
                        <a:t>1. </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1963698"/>
                  </a:ext>
                </a:extLst>
              </a:tr>
              <a:tr h="645824">
                <a:tc>
                  <a:txBody>
                    <a:bodyPr/>
                    <a:lstStyle/>
                    <a:p>
                      <a:pPr marL="0" marR="0">
                        <a:spcBef>
                          <a:spcPts val="0"/>
                        </a:spcBef>
                        <a:spcAft>
                          <a:spcPts val="0"/>
                        </a:spcAft>
                      </a:pPr>
                      <a:r>
                        <a:rPr lang="en-US" sz="1000" b="0" dirty="0">
                          <a:solidFill>
                            <a:schemeClr val="tx1"/>
                          </a:solidFill>
                          <a:effectLst/>
                        </a:rPr>
                        <a:t>2.</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a:solidFill>
                            <a:schemeClr val="tx1"/>
                          </a:solidFill>
                          <a:effectLst/>
                        </a:rPr>
                        <a:t>2. </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7216952"/>
                  </a:ext>
                </a:extLst>
              </a:tr>
              <a:tr h="645824">
                <a:tc>
                  <a:txBody>
                    <a:bodyPr/>
                    <a:lstStyle/>
                    <a:p>
                      <a:pPr marL="0" marR="0">
                        <a:spcBef>
                          <a:spcPts val="0"/>
                        </a:spcBef>
                        <a:spcAft>
                          <a:spcPts val="0"/>
                        </a:spcAft>
                      </a:pPr>
                      <a:r>
                        <a:rPr lang="en-US" sz="1000" b="0" dirty="0">
                          <a:solidFill>
                            <a:schemeClr val="tx1"/>
                          </a:solidFill>
                          <a:effectLst/>
                        </a:rPr>
                        <a:t>3.</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a:solidFill>
                            <a:schemeClr val="tx1"/>
                          </a:solidFill>
                          <a:effectLst/>
                        </a:rPr>
                        <a:t>3.</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6880305"/>
                  </a:ext>
                </a:extLst>
              </a:tr>
              <a:tr h="645824">
                <a:tc>
                  <a:txBody>
                    <a:bodyPr/>
                    <a:lstStyle/>
                    <a:p>
                      <a:pPr marL="0" marR="0">
                        <a:spcBef>
                          <a:spcPts val="0"/>
                        </a:spcBef>
                        <a:spcAft>
                          <a:spcPts val="0"/>
                        </a:spcAft>
                      </a:pPr>
                      <a:r>
                        <a:rPr lang="en-US" sz="1000" b="0">
                          <a:solidFill>
                            <a:schemeClr val="tx1"/>
                          </a:solidFill>
                          <a:effectLst/>
                        </a:rPr>
                        <a:t>4.</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4.</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8569545"/>
                  </a:ext>
                </a:extLst>
              </a:tr>
              <a:tr h="610375">
                <a:tc>
                  <a:txBody>
                    <a:bodyPr/>
                    <a:lstStyle/>
                    <a:p>
                      <a:pPr marL="0" marR="0">
                        <a:spcBef>
                          <a:spcPts val="0"/>
                        </a:spcBef>
                        <a:spcAft>
                          <a:spcPts val="0"/>
                        </a:spcAft>
                      </a:pPr>
                      <a:r>
                        <a:rPr lang="en-US" sz="1000" b="0">
                          <a:solidFill>
                            <a:schemeClr val="tx1"/>
                          </a:solidFill>
                          <a:effectLst/>
                        </a:rPr>
                        <a:t>5. </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5. </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0032565"/>
                  </a:ext>
                </a:extLst>
              </a:tr>
              <a:tr h="645824">
                <a:tc>
                  <a:txBody>
                    <a:bodyPr/>
                    <a:lstStyle/>
                    <a:p>
                      <a:pPr marL="0" marR="0">
                        <a:spcBef>
                          <a:spcPts val="0"/>
                        </a:spcBef>
                        <a:spcAft>
                          <a:spcPts val="0"/>
                        </a:spcAft>
                      </a:pPr>
                      <a:r>
                        <a:rPr lang="en-US" sz="1000" b="0">
                          <a:solidFill>
                            <a:schemeClr val="tx1"/>
                          </a:solidFill>
                          <a:effectLst/>
                        </a:rPr>
                        <a:t>6.</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6.</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243005"/>
                  </a:ext>
                </a:extLst>
              </a:tr>
              <a:tr h="645824">
                <a:tc>
                  <a:txBody>
                    <a:bodyPr/>
                    <a:lstStyle/>
                    <a:p>
                      <a:pPr marL="0" marR="0">
                        <a:spcBef>
                          <a:spcPts val="0"/>
                        </a:spcBef>
                        <a:spcAft>
                          <a:spcPts val="0"/>
                        </a:spcAft>
                      </a:pPr>
                      <a:r>
                        <a:rPr lang="en-US" sz="1000" b="0">
                          <a:solidFill>
                            <a:schemeClr val="tx1"/>
                          </a:solidFill>
                          <a:effectLst/>
                        </a:rPr>
                        <a:t>7.</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7.</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7498660"/>
                  </a:ext>
                </a:extLst>
              </a:tr>
              <a:tr h="645824">
                <a:tc>
                  <a:txBody>
                    <a:bodyPr/>
                    <a:lstStyle/>
                    <a:p>
                      <a:pPr marL="0" marR="0">
                        <a:spcBef>
                          <a:spcPts val="0"/>
                        </a:spcBef>
                        <a:spcAft>
                          <a:spcPts val="0"/>
                        </a:spcAft>
                      </a:pPr>
                      <a:r>
                        <a:rPr lang="en-US" sz="1000" b="0">
                          <a:solidFill>
                            <a:schemeClr val="tx1"/>
                          </a:solidFill>
                          <a:effectLst/>
                        </a:rPr>
                        <a:t>8.</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8.</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7261251"/>
                  </a:ext>
                </a:extLst>
              </a:tr>
              <a:tr h="645824">
                <a:tc>
                  <a:txBody>
                    <a:bodyPr/>
                    <a:lstStyle/>
                    <a:p>
                      <a:pPr marL="0" marR="0">
                        <a:spcBef>
                          <a:spcPts val="0"/>
                        </a:spcBef>
                        <a:spcAft>
                          <a:spcPts val="0"/>
                        </a:spcAft>
                      </a:pPr>
                      <a:r>
                        <a:rPr lang="en-US" sz="1000" b="0">
                          <a:solidFill>
                            <a:schemeClr val="tx1"/>
                          </a:solidFill>
                          <a:effectLst/>
                        </a:rPr>
                        <a:t>9.</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9.</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93593"/>
                  </a:ext>
                </a:extLst>
              </a:tr>
              <a:tr h="645824">
                <a:tc>
                  <a:txBody>
                    <a:bodyPr/>
                    <a:lstStyle/>
                    <a:p>
                      <a:pPr marL="0" marR="0">
                        <a:spcBef>
                          <a:spcPts val="0"/>
                        </a:spcBef>
                        <a:spcAft>
                          <a:spcPts val="0"/>
                        </a:spcAft>
                      </a:pPr>
                      <a:r>
                        <a:rPr lang="en-US" sz="1000" b="0">
                          <a:solidFill>
                            <a:schemeClr val="tx1"/>
                          </a:solidFill>
                          <a:effectLst/>
                        </a:rPr>
                        <a:t>10. </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000" b="0" dirty="0">
                          <a:solidFill>
                            <a:schemeClr val="tx1"/>
                          </a:solidFill>
                          <a:effectLst/>
                        </a:rPr>
                        <a:t>10. </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6384" marR="56384"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9336766"/>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102</Words>
  <Application>Microsoft Macintosh PowerPoint</Application>
  <PresentationFormat>Letter Paper (8.5x11 in)</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Bay-Williams,Jennifer M</cp:lastModifiedBy>
  <cp:revision>6</cp:revision>
  <dcterms:created xsi:type="dcterms:W3CDTF">2020-12-31T15:11:03Z</dcterms:created>
  <dcterms:modified xsi:type="dcterms:W3CDTF">2022-02-04T02:38:00Z</dcterms:modified>
</cp:coreProperties>
</file>