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veat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dHAlGszuzY1+EgDCX1pu+o4DM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C5EF77-7F3E-48AB-8A2E-19E3564822F1}">
  <a:tblStyle styleId="{0AC5EF77-7F3E-48AB-8A2E-19E3564822F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52" y="-1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7446e32c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d7446e32c7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d7446e32c7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7446e32c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d7446e32c7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d7446e32c7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787e8b6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d787e8b61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d787e8b61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787e8b6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d787e8b617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d787e8b617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1772576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-1227799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/>
          <p:cNvGraphicFramePr/>
          <p:nvPr/>
        </p:nvGraphicFramePr>
        <p:xfrm>
          <a:off x="0" y="0"/>
          <a:ext cx="6858000" cy="9144000"/>
        </p:xfrm>
        <a:graphic>
          <a:graphicData uri="http://schemas.openxmlformats.org/drawingml/2006/table">
            <a:tbl>
              <a:tblPr>
                <a:noFill/>
                <a:tableStyleId>{0AC5EF77-7F3E-48AB-8A2E-19E3564822F1}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5.3 x 2.7</a:t>
                      </a:r>
                      <a:endParaRPr sz="32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5 x 2 = 10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5 x 0.7 = 3.5 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0.3 x 2 = 0.6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0.3 x 0.7 = </a:t>
                      </a:r>
                      <a:r>
                        <a:rPr lang="en-US" sz="32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0.21</a:t>
                      </a:r>
                      <a:endParaRPr sz="3200" u="sng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   14.31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4.16 x 3</a:t>
                      </a:r>
                      <a:endParaRPr sz="32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4 x 3 = 12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0.1 x 3 = 0.3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0.06 x 3 = </a:t>
                      </a:r>
                      <a:r>
                        <a:rPr lang="en-US" sz="32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0.18</a:t>
                      </a:r>
                      <a:endParaRPr sz="3200" u="sng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   12.48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4.2 x 0.36</a:t>
                      </a:r>
                      <a:endParaRPr sz="32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4 x 0.3 = 1.2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4 x 0.06 = 0.24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0.2 x 0.3 = 0.06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0.3 x 0.06 = </a:t>
                      </a:r>
                      <a:r>
                        <a:rPr lang="en-US" sz="32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0.012</a:t>
                      </a:r>
                      <a:endParaRPr sz="3200" u="sng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     1.512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26 x 1.3</a:t>
                      </a:r>
                      <a:endParaRPr sz="32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20 x 1 = 20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20 x 0.3 = 6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6 x 1 = 6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6 x 0.3 = </a:t>
                      </a:r>
                      <a:r>
                        <a:rPr lang="en-US" sz="32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1.8</a:t>
                      </a:r>
                      <a:endParaRPr sz="3200" u="sng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    33.8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CE18981-3982-D97B-6573-824602C9E14C}"/>
              </a:ext>
            </a:extLst>
          </p:cNvPr>
          <p:cNvSpPr txBox="1"/>
          <p:nvPr/>
        </p:nvSpPr>
        <p:spPr>
          <a:xfrm>
            <a:off x="3429000" y="8897779"/>
            <a:ext cx="3520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Please see PDF in case the formatting of this file changes.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oogle Shape;95;p2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{0AC5EF77-7F3E-48AB-8A2E-19E3564822F1}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45.83 x 0.6 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40 x 0.6 = 24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5 x 0.6 = 3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0.8 x 0.6 = 0.48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0.03 x 0.6 = </a:t>
                      </a:r>
                      <a:r>
                        <a:rPr lang="en-US" sz="32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0.018</a:t>
                      </a:r>
                      <a:endParaRPr sz="3200" u="sng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    27.498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4 x 8.08</a:t>
                      </a:r>
                      <a:endParaRPr sz="32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4 x 8 = 32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4 x 0.08 = </a:t>
                      </a:r>
                      <a:r>
                        <a:rPr lang="en-US" sz="32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0.32</a:t>
                      </a:r>
                      <a:endParaRPr sz="3200" u="sng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  32.32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0.3 x 2.97</a:t>
                      </a:r>
                      <a:endParaRPr sz="32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0.3 x 2 = 0.6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0.3 x 0.9 = 0.27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0.3 x 0.07 = </a:t>
                      </a:r>
                      <a:r>
                        <a:rPr lang="en-US" sz="32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0.021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     0.891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2 x 42.61</a:t>
                      </a:r>
                      <a:endParaRPr sz="32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2 x 40 = 80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2 x 2 = 4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2 x 0.6 = 1.2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2 x 0.01 = </a:t>
                      </a:r>
                      <a:r>
                        <a:rPr lang="en-US" sz="32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0.02</a:t>
                      </a:r>
                      <a:endParaRPr sz="3200" u="sng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   85.22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3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{0AC5EF77-7F3E-48AB-8A2E-19E3564822F1}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7.03 x 3.5</a:t>
                      </a:r>
                      <a:endParaRPr sz="32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7 x 3 = 21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7 x 0.5 = 3.5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0.03 x 3 = 0.09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0.03 x 0.5 = </a:t>
                      </a:r>
                      <a:r>
                        <a:rPr lang="en-US" sz="32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0.015</a:t>
                      </a:r>
                      <a:endParaRPr sz="3200" u="sng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   24.605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3.8 x 7.6 </a:t>
                      </a:r>
                      <a:endParaRPr sz="32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3 x 7 = 21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3 x 0.6 = 1.8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0.8 x 7 = 5.6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0.8 x0.6 = </a:t>
                      </a:r>
                      <a:r>
                        <a:rPr lang="en-US" sz="32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0.48</a:t>
                      </a:r>
                      <a:endParaRPr sz="3200" u="sng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   28.88</a:t>
                      </a:r>
                      <a:endParaRPr sz="3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" name="Google Shape;10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725" y="5307950"/>
            <a:ext cx="2680800" cy="312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1750" y="5186325"/>
            <a:ext cx="2777013" cy="312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gd7446e32c7_0_11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{0AC5EF77-7F3E-48AB-8A2E-19E3564822F1}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0" name="Google Shape;110;gd7446e32c7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25" y="5799825"/>
            <a:ext cx="3200651" cy="16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d7446e32c7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025" y="1138850"/>
            <a:ext cx="3200650" cy="190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d7446e32c7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8700" y="1138849"/>
            <a:ext cx="3167948" cy="19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d7446e32c7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0750" y="5683200"/>
            <a:ext cx="3045899" cy="180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gd7446e32c7_0_18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{0AC5EF77-7F3E-48AB-8A2E-19E3564822F1}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0" name="Google Shape;120;gd7446e32c7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25" y="1741575"/>
            <a:ext cx="3215651" cy="97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d7446e32c7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3250" y="506475"/>
            <a:ext cx="2573900" cy="379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d7446e32c7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50" y="5767550"/>
            <a:ext cx="3356951" cy="16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d7446e32c7_0_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3075" y="5192962"/>
            <a:ext cx="3215650" cy="280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gd787e8b617_0_0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{0AC5EF77-7F3E-48AB-8A2E-19E3564822F1}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4.878 </a:t>
                      </a:r>
                      <a:r>
                        <a:rPr lang="en-US" sz="16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➗</a:t>
                      </a:r>
                      <a:r>
                        <a:rPr lang="en-US" sz="29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0.6</a:t>
                      </a:r>
                      <a:endParaRPr sz="29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6 48.78</a:t>
                      </a:r>
                      <a:endParaRPr sz="29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</a:t>
                      </a:r>
                      <a:r>
                        <a:rPr lang="en-US" sz="29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-48  </a:t>
                      </a:r>
                      <a:r>
                        <a:rPr lang="en-US" sz="29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8</a:t>
                      </a:r>
                      <a:endParaRPr sz="29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0.7</a:t>
                      </a:r>
                      <a:endParaRPr sz="29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</a:t>
                      </a:r>
                      <a:r>
                        <a:rPr lang="en-US" sz="29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-0.6</a:t>
                      </a:r>
                      <a:r>
                        <a:rPr lang="en-US" sz="29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0.1</a:t>
                      </a:r>
                      <a:endParaRPr sz="29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0.18</a:t>
                      </a:r>
                      <a:endParaRPr sz="29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</a:t>
                      </a:r>
                      <a:r>
                        <a:rPr lang="en-US" sz="29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-0.18</a:t>
                      </a:r>
                      <a:r>
                        <a:rPr lang="en-US" sz="29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</a:t>
                      </a:r>
                      <a:r>
                        <a:rPr lang="en-US" sz="29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0.03</a:t>
                      </a:r>
                      <a:endParaRPr sz="2900" u="sng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 0    8.13</a:t>
                      </a:r>
                      <a:endParaRPr sz="29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9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4.878 </a:t>
                      </a:r>
                      <a:r>
                        <a:rPr lang="en-US" sz="16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➗</a:t>
                      </a:r>
                      <a:r>
                        <a:rPr lang="en-US" sz="29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0.6 = 8.13</a:t>
                      </a:r>
                      <a:endParaRPr sz="29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7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8.97 </a:t>
                      </a:r>
                      <a:r>
                        <a:rPr lang="en-US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➗</a:t>
                      </a:r>
                      <a:r>
                        <a:rPr lang="en-US" sz="27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0.3</a:t>
                      </a:r>
                      <a:endParaRPr sz="27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25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7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3  8.91</a:t>
                      </a:r>
                      <a:endParaRPr sz="27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7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</a:t>
                      </a:r>
                      <a:r>
                        <a:rPr lang="en-US" sz="27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 -6  </a:t>
                      </a:r>
                      <a:r>
                        <a:rPr lang="en-US" sz="27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2</a:t>
                      </a:r>
                      <a:endParaRPr sz="27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7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2.9</a:t>
                      </a:r>
                      <a:endParaRPr sz="27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7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</a:t>
                      </a:r>
                      <a:r>
                        <a:rPr lang="en-US" sz="27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-2.7  </a:t>
                      </a:r>
                      <a:r>
                        <a:rPr lang="en-US" sz="27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0.9</a:t>
                      </a:r>
                      <a:endParaRPr sz="27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7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0.21</a:t>
                      </a:r>
                      <a:endParaRPr sz="27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7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</a:t>
                      </a:r>
                      <a:r>
                        <a:rPr lang="en-US" sz="27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-0.21 </a:t>
                      </a:r>
                      <a:r>
                        <a:rPr lang="en-US" sz="27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</a:t>
                      </a:r>
                      <a:r>
                        <a:rPr lang="en-US" sz="27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0.07</a:t>
                      </a:r>
                      <a:endParaRPr sz="2700" u="sng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7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0      2.97</a:t>
                      </a:r>
                      <a:endParaRPr sz="27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7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8.97 </a:t>
                      </a:r>
                      <a:r>
                        <a:rPr lang="en-US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➗</a:t>
                      </a:r>
                      <a:r>
                        <a:rPr lang="en-US" sz="27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0.3 = 2.97</a:t>
                      </a:r>
                      <a:endParaRPr sz="27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1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7.621 </a:t>
                      </a:r>
                      <a:r>
                        <a:rPr lang="en-US" sz="8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➗</a:t>
                      </a:r>
                      <a:r>
                        <a:rPr lang="en-US" sz="21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0.5</a:t>
                      </a:r>
                      <a:endParaRPr sz="21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3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4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</a:t>
                      </a: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5  76.210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</a:t>
                      </a:r>
                      <a:r>
                        <a:rPr lang="en-US" sz="20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-50   </a:t>
                      </a: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10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26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</a:t>
                      </a:r>
                      <a:r>
                        <a:rPr lang="en-US" sz="20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-25</a:t>
                      </a: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5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1.2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</a:t>
                      </a:r>
                      <a:r>
                        <a:rPr lang="en-US" sz="20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-1.0 </a:t>
                      </a: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0.2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0.21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</a:t>
                      </a:r>
                      <a:r>
                        <a:rPr lang="en-US" sz="20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-0.20</a:t>
                      </a: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0.04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 0.010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</a:t>
                      </a:r>
                      <a:r>
                        <a:rPr lang="en-US" sz="20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-0.010 </a:t>
                      </a: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</a:t>
                      </a:r>
                      <a:r>
                        <a:rPr lang="en-US" sz="20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0.005</a:t>
                      </a:r>
                      <a:endParaRPr sz="2000" u="sng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       0     15.245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1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7.621 </a:t>
                      </a:r>
                      <a:r>
                        <a:rPr lang="en-US" sz="8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➗</a:t>
                      </a:r>
                      <a:r>
                        <a:rPr lang="en-US" sz="21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0.5 = 15.245</a:t>
                      </a:r>
                      <a:endParaRPr sz="3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7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3.44 </a:t>
                      </a:r>
                      <a:r>
                        <a:rPr lang="en-US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➗</a:t>
                      </a:r>
                      <a:r>
                        <a:rPr lang="en-US" sz="27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0.8</a:t>
                      </a:r>
                      <a:endParaRPr sz="27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27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7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</a:t>
                      </a:r>
                      <a:r>
                        <a:rPr lang="en-US" sz="2700">
                          <a:latin typeface="Caveat"/>
                          <a:ea typeface="Caveat"/>
                          <a:cs typeface="Caveat"/>
                          <a:sym typeface="Caveat"/>
                        </a:rPr>
                        <a:t>8   34.4</a:t>
                      </a:r>
                      <a:endParaRPr sz="27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7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</a:t>
                      </a:r>
                      <a:r>
                        <a:rPr lang="en-US" sz="27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-32</a:t>
                      </a:r>
                      <a:r>
                        <a:rPr lang="en-US" sz="27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4</a:t>
                      </a:r>
                      <a:endParaRPr sz="27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7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2.4</a:t>
                      </a:r>
                      <a:endParaRPr sz="27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7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</a:t>
                      </a:r>
                      <a:r>
                        <a:rPr lang="en-US" sz="27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-2.4</a:t>
                      </a:r>
                      <a:r>
                        <a:rPr lang="en-US" sz="27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</a:t>
                      </a:r>
                      <a:r>
                        <a:rPr lang="en-US" sz="27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0.3</a:t>
                      </a:r>
                      <a:endParaRPr sz="2700" u="sng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7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  0       4.3</a:t>
                      </a:r>
                      <a:endParaRPr sz="27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27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7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3.44 </a:t>
                      </a:r>
                      <a:r>
                        <a:rPr lang="en-US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➗</a:t>
                      </a:r>
                      <a:r>
                        <a:rPr lang="en-US" sz="27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0.8 = 4.3</a:t>
                      </a:r>
                      <a:endParaRPr sz="27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30" name="Google Shape;130;gd787e8b617_0_0"/>
          <p:cNvCxnSpPr/>
          <p:nvPr/>
        </p:nvCxnSpPr>
        <p:spPr>
          <a:xfrm flipH="1">
            <a:off x="1231400" y="987550"/>
            <a:ext cx="12300" cy="317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gd787e8b617_0_0"/>
          <p:cNvCxnSpPr/>
          <p:nvPr/>
        </p:nvCxnSpPr>
        <p:spPr>
          <a:xfrm>
            <a:off x="1243700" y="987550"/>
            <a:ext cx="93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gd787e8b617_0_0"/>
          <p:cNvSpPr txBox="1"/>
          <p:nvPr/>
        </p:nvSpPr>
        <p:spPr>
          <a:xfrm>
            <a:off x="2121225" y="1292350"/>
            <a:ext cx="877800" cy="2339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d787e8b617_0_0"/>
          <p:cNvSpPr/>
          <p:nvPr/>
        </p:nvSpPr>
        <p:spPr>
          <a:xfrm>
            <a:off x="1170325" y="475425"/>
            <a:ext cx="292500" cy="2073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34" name="Google Shape;134;gd787e8b617_0_0"/>
          <p:cNvSpPr/>
          <p:nvPr/>
        </p:nvSpPr>
        <p:spPr>
          <a:xfrm>
            <a:off x="2243325" y="475425"/>
            <a:ext cx="292500" cy="2073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cxnSp>
        <p:nvCxnSpPr>
          <p:cNvPr id="135" name="Google Shape;135;gd787e8b617_0_0"/>
          <p:cNvCxnSpPr/>
          <p:nvPr/>
        </p:nvCxnSpPr>
        <p:spPr>
          <a:xfrm flipH="1">
            <a:off x="4685750" y="1085075"/>
            <a:ext cx="12300" cy="317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gd787e8b617_0_0"/>
          <p:cNvCxnSpPr/>
          <p:nvPr/>
        </p:nvCxnSpPr>
        <p:spPr>
          <a:xfrm>
            <a:off x="4685738" y="1085075"/>
            <a:ext cx="813000" cy="12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Google Shape;137;gd787e8b617_0_0"/>
          <p:cNvSpPr txBox="1"/>
          <p:nvPr/>
        </p:nvSpPr>
        <p:spPr>
          <a:xfrm>
            <a:off x="5535175" y="1463050"/>
            <a:ext cx="743700" cy="2091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d787e8b617_0_0"/>
          <p:cNvSpPr/>
          <p:nvPr/>
        </p:nvSpPr>
        <p:spPr>
          <a:xfrm>
            <a:off x="4783400" y="615650"/>
            <a:ext cx="239700" cy="207300"/>
          </a:xfrm>
          <a:prstGeom prst="curvedUpArrow">
            <a:avLst>
              <a:gd name="adj1" fmla="val 25000"/>
              <a:gd name="adj2" fmla="val 50000"/>
              <a:gd name="adj3" fmla="val 3825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39" name="Google Shape;139;gd787e8b617_0_0"/>
          <p:cNvSpPr/>
          <p:nvPr/>
        </p:nvSpPr>
        <p:spPr>
          <a:xfrm>
            <a:off x="5535175" y="615650"/>
            <a:ext cx="292500" cy="2073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gd787e8b617_0_0"/>
          <p:cNvSpPr txBox="1"/>
          <p:nvPr/>
        </p:nvSpPr>
        <p:spPr>
          <a:xfrm>
            <a:off x="1767850" y="5657100"/>
            <a:ext cx="999600" cy="2730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d787e8b617_0_0"/>
          <p:cNvSpPr/>
          <p:nvPr/>
        </p:nvSpPr>
        <p:spPr>
          <a:xfrm>
            <a:off x="1339150" y="5023075"/>
            <a:ext cx="239700" cy="207300"/>
          </a:xfrm>
          <a:prstGeom prst="curvedUpArrow">
            <a:avLst>
              <a:gd name="adj1" fmla="val 25000"/>
              <a:gd name="adj2" fmla="val 50000"/>
              <a:gd name="adj3" fmla="val 3825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2" name="Google Shape;142;gd787e8b617_0_0"/>
          <p:cNvSpPr/>
          <p:nvPr/>
        </p:nvSpPr>
        <p:spPr>
          <a:xfrm>
            <a:off x="2054350" y="5023075"/>
            <a:ext cx="292500" cy="2073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cxnSp>
        <p:nvCxnSpPr>
          <p:cNvPr id="143" name="Google Shape;143;gd787e8b617_0_0"/>
          <p:cNvCxnSpPr/>
          <p:nvPr/>
        </p:nvCxnSpPr>
        <p:spPr>
          <a:xfrm flipH="1">
            <a:off x="883925" y="5327625"/>
            <a:ext cx="12300" cy="317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gd787e8b617_0_0"/>
          <p:cNvCxnSpPr/>
          <p:nvPr/>
        </p:nvCxnSpPr>
        <p:spPr>
          <a:xfrm>
            <a:off x="896225" y="5327625"/>
            <a:ext cx="93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45;gd787e8b617_0_0"/>
          <p:cNvSpPr txBox="1"/>
          <p:nvPr/>
        </p:nvSpPr>
        <p:spPr>
          <a:xfrm>
            <a:off x="5766825" y="5998475"/>
            <a:ext cx="573000" cy="1323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" name="Google Shape;146;gd787e8b617_0_0"/>
          <p:cNvCxnSpPr/>
          <p:nvPr/>
        </p:nvCxnSpPr>
        <p:spPr>
          <a:xfrm flipH="1">
            <a:off x="4673450" y="5657100"/>
            <a:ext cx="12300" cy="317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gd787e8b617_0_0"/>
          <p:cNvCxnSpPr/>
          <p:nvPr/>
        </p:nvCxnSpPr>
        <p:spPr>
          <a:xfrm>
            <a:off x="4685750" y="5657100"/>
            <a:ext cx="93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gd787e8b617_0_0"/>
          <p:cNvSpPr/>
          <p:nvPr/>
        </p:nvSpPr>
        <p:spPr>
          <a:xfrm>
            <a:off x="4783400" y="5120325"/>
            <a:ext cx="239700" cy="207300"/>
          </a:xfrm>
          <a:prstGeom prst="curvedUpArrow">
            <a:avLst>
              <a:gd name="adj1" fmla="val 25000"/>
              <a:gd name="adj2" fmla="val 50000"/>
              <a:gd name="adj3" fmla="val 3825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9" name="Google Shape;149;gd787e8b617_0_0"/>
          <p:cNvSpPr/>
          <p:nvPr/>
        </p:nvSpPr>
        <p:spPr>
          <a:xfrm>
            <a:off x="5535175" y="5120325"/>
            <a:ext cx="292500" cy="2073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gd787e8b617_0_9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{0AC5EF77-7F3E-48AB-8A2E-19E3564822F1}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9.72 </a:t>
                      </a:r>
                      <a:r>
                        <a:rPr lang="en-US" sz="11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➗</a:t>
                      </a:r>
                      <a:r>
                        <a:rPr lang="en-US" sz="24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1.5</a:t>
                      </a:r>
                      <a:endParaRPr sz="24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</a:t>
                      </a:r>
                      <a:r>
                        <a:rPr lang="en-US" sz="28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</a:t>
                      </a:r>
                      <a:r>
                        <a:rPr lang="en-US" sz="2300">
                          <a:latin typeface="Caveat"/>
                          <a:ea typeface="Caveat"/>
                          <a:cs typeface="Caveat"/>
                          <a:sym typeface="Caveat"/>
                        </a:rPr>
                        <a:t>15 97.20</a:t>
                      </a:r>
                      <a:endParaRPr sz="23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</a:t>
                      </a:r>
                      <a:r>
                        <a:rPr lang="en-US" sz="23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-30</a:t>
                      </a:r>
                      <a:r>
                        <a:rPr lang="en-US" sz="23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2</a:t>
                      </a:r>
                      <a:endParaRPr sz="23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67</a:t>
                      </a:r>
                      <a:endParaRPr sz="23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</a:t>
                      </a:r>
                      <a:r>
                        <a:rPr lang="en-US" sz="23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-60</a:t>
                      </a:r>
                      <a:r>
                        <a:rPr lang="en-US" sz="23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4</a:t>
                      </a:r>
                      <a:endParaRPr sz="23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7.2</a:t>
                      </a:r>
                      <a:endParaRPr sz="23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</a:t>
                      </a:r>
                      <a:r>
                        <a:rPr lang="en-US" sz="23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-6.0</a:t>
                      </a:r>
                      <a:r>
                        <a:rPr lang="en-US" sz="23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0.4</a:t>
                      </a:r>
                      <a:endParaRPr sz="23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1.20</a:t>
                      </a:r>
                      <a:endParaRPr sz="23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-</a:t>
                      </a:r>
                      <a:r>
                        <a:rPr lang="en-US" sz="23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 1.20 </a:t>
                      </a:r>
                      <a:r>
                        <a:rPr lang="en-US" sz="23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</a:t>
                      </a:r>
                      <a:r>
                        <a:rPr lang="en-US" sz="23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0.08</a:t>
                      </a:r>
                      <a:endParaRPr sz="2300" u="sng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 0            6.48</a:t>
                      </a:r>
                      <a:endParaRPr sz="23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4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9.72 </a:t>
                      </a:r>
                      <a:r>
                        <a:rPr lang="en-US" sz="11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➗</a:t>
                      </a:r>
                      <a:r>
                        <a:rPr lang="en-US" sz="24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1.5 = 6.48</a:t>
                      </a:r>
                      <a:endParaRPr sz="29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1.512 </a:t>
                      </a:r>
                      <a:r>
                        <a:rPr lang="en-US" sz="7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➗</a:t>
                      </a:r>
                      <a:r>
                        <a:rPr lang="en-US" sz="20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0.36</a:t>
                      </a:r>
                      <a:endParaRPr sz="20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200" b="1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151.2 </a:t>
                      </a:r>
                      <a:r>
                        <a:rPr lang="en-US" sz="700">
                          <a:latin typeface="Caveat"/>
                          <a:ea typeface="Caveat"/>
                          <a:cs typeface="Caveat"/>
                          <a:sym typeface="Caveat"/>
                        </a:rPr>
                        <a:t>➗</a:t>
                      </a: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36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2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36 x 10 = 360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36 x 5 = 180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36 x 2 = 72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36 x 4 =144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36  151.2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</a:t>
                      </a:r>
                      <a:r>
                        <a:rPr lang="en-US" sz="20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-144  </a:t>
                      </a: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4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7.2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</a:t>
                      </a:r>
                      <a:r>
                        <a:rPr lang="en-US" sz="20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  -7.2  </a:t>
                      </a: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</a:t>
                      </a:r>
                      <a:r>
                        <a:rPr lang="en-US" sz="2000" u="sng">
                          <a:latin typeface="Caveat"/>
                          <a:ea typeface="Caveat"/>
                          <a:cs typeface="Caveat"/>
                          <a:sym typeface="Caveat"/>
                        </a:rPr>
                        <a:t>0.2</a:t>
                      </a:r>
                      <a:endParaRPr sz="2000" u="sng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>
                          <a:latin typeface="Caveat"/>
                          <a:ea typeface="Caveat"/>
                          <a:cs typeface="Caveat"/>
                          <a:sym typeface="Caveat"/>
                        </a:rPr>
                        <a:t>                    0            4.2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1.512 </a:t>
                      </a:r>
                      <a:r>
                        <a:rPr lang="en-US" sz="7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➗</a:t>
                      </a:r>
                      <a:r>
                        <a:rPr lang="en-US" sz="2000" b="1">
                          <a:latin typeface="Caveat"/>
                          <a:ea typeface="Caveat"/>
                          <a:cs typeface="Caveat"/>
                          <a:sym typeface="Caveat"/>
                        </a:rPr>
                        <a:t>0.36 = 4.2</a:t>
                      </a:r>
                      <a:endParaRPr sz="20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Calibri"/>
                        <a:buNone/>
                      </a:pPr>
                      <a:endParaRPr sz="32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6" name="Google Shape;156;gd787e8b617_0_9"/>
          <p:cNvSpPr/>
          <p:nvPr/>
        </p:nvSpPr>
        <p:spPr>
          <a:xfrm>
            <a:off x="1353325" y="524225"/>
            <a:ext cx="237600" cy="207300"/>
          </a:xfrm>
          <a:prstGeom prst="curvedUpArrow">
            <a:avLst>
              <a:gd name="adj1" fmla="val 25000"/>
              <a:gd name="adj2" fmla="val 50000"/>
              <a:gd name="adj3" fmla="val 4118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7" name="Google Shape;157;gd787e8b617_0_9"/>
          <p:cNvSpPr txBox="1"/>
          <p:nvPr/>
        </p:nvSpPr>
        <p:spPr>
          <a:xfrm>
            <a:off x="2072650" y="1280150"/>
            <a:ext cx="853500" cy="2438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d787e8b617_0_9"/>
          <p:cNvSpPr/>
          <p:nvPr/>
        </p:nvSpPr>
        <p:spPr>
          <a:xfrm>
            <a:off x="2072650" y="524225"/>
            <a:ext cx="237600" cy="207300"/>
          </a:xfrm>
          <a:prstGeom prst="curvedUpArrow">
            <a:avLst>
              <a:gd name="adj1" fmla="val 25000"/>
              <a:gd name="adj2" fmla="val 50000"/>
              <a:gd name="adj3" fmla="val 4118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cxnSp>
        <p:nvCxnSpPr>
          <p:cNvPr id="159" name="Google Shape;159;gd787e8b617_0_9"/>
          <p:cNvCxnSpPr/>
          <p:nvPr/>
        </p:nvCxnSpPr>
        <p:spPr>
          <a:xfrm flipH="1">
            <a:off x="926600" y="865625"/>
            <a:ext cx="12300" cy="317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gd787e8b617_0_9"/>
          <p:cNvCxnSpPr/>
          <p:nvPr/>
        </p:nvCxnSpPr>
        <p:spPr>
          <a:xfrm>
            <a:off x="926600" y="865625"/>
            <a:ext cx="93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gd787e8b617_0_9"/>
          <p:cNvCxnSpPr/>
          <p:nvPr/>
        </p:nvCxnSpPr>
        <p:spPr>
          <a:xfrm flipH="1">
            <a:off x="4248925" y="2627375"/>
            <a:ext cx="12300" cy="317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gd787e8b617_0_9"/>
          <p:cNvCxnSpPr/>
          <p:nvPr/>
        </p:nvCxnSpPr>
        <p:spPr>
          <a:xfrm>
            <a:off x="4261225" y="2627375"/>
            <a:ext cx="938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Google Shape;163;gd787e8b617_0_9"/>
          <p:cNvSpPr txBox="1"/>
          <p:nvPr/>
        </p:nvSpPr>
        <p:spPr>
          <a:xfrm>
            <a:off x="5462025" y="2816350"/>
            <a:ext cx="475500" cy="1060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d787e8b617_0_9"/>
          <p:cNvSpPr/>
          <p:nvPr/>
        </p:nvSpPr>
        <p:spPr>
          <a:xfrm>
            <a:off x="4803625" y="420625"/>
            <a:ext cx="292500" cy="207300"/>
          </a:xfrm>
          <a:prstGeom prst="curvedUpArrow">
            <a:avLst>
              <a:gd name="adj1" fmla="val 25000"/>
              <a:gd name="adj2" fmla="val 50000"/>
              <a:gd name="adj3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5" name="Google Shape;165;gd787e8b617_0_9"/>
          <p:cNvSpPr/>
          <p:nvPr/>
        </p:nvSpPr>
        <p:spPr>
          <a:xfrm>
            <a:off x="5401075" y="420625"/>
            <a:ext cx="365700" cy="207300"/>
          </a:xfrm>
          <a:prstGeom prst="curvedUpArrow">
            <a:avLst>
              <a:gd name="adj1" fmla="val 25000"/>
              <a:gd name="adj2" fmla="val 50000"/>
              <a:gd name="adj3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On-screen Show (4:3)</PresentationFormat>
  <Paragraphs>153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Caveat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J. SanGiovanni</dc:creator>
  <cp:lastModifiedBy>Danita Mapes</cp:lastModifiedBy>
  <cp:revision>1</cp:revision>
  <dcterms:created xsi:type="dcterms:W3CDTF">2020-12-31T15:11:03Z</dcterms:created>
  <dcterms:modified xsi:type="dcterms:W3CDTF">2023-03-22T17:47:24Z</dcterms:modified>
</cp:coreProperties>
</file>