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hgAAuaO+kKgjxR8Amz3xFXnpwBq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F68D75B2-42F1-4784-AEE4-4FDDDA87D44F}">
  <a:tblStyle styleId="{F68D75B2-42F1-4784-AEE4-4FDDDA87D44F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3"/>
  </p:normalViewPr>
  <p:slideViewPr>
    <p:cSldViewPr snapToGrid="0" snapToObjects="1">
      <p:cViewPr varScale="1">
        <p:scale>
          <a:sx n="90" d="100"/>
          <a:sy n="90" d="100"/>
        </p:scale>
        <p:origin x="292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5"/>
          <p:cNvSpPr txBox="1"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5"/>
          <p:cNvSpPr txBox="1"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8" name="Google Shape;18;p5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5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5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4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4"/>
          <p:cNvSpPr txBox="1">
            <a:spLocks noGrp="1"/>
          </p:cNvSpPr>
          <p:nvPr>
            <p:ph type="body" idx="1"/>
          </p:nvPr>
        </p:nvSpPr>
        <p:spPr>
          <a:xfrm rot="5400000">
            <a:off x="528108" y="2377546"/>
            <a:ext cx="5801784" cy="5915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4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4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4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5"/>
          <p:cNvSpPr txBox="1">
            <a:spLocks noGrp="1"/>
          </p:cNvSpPr>
          <p:nvPr>
            <p:ph type="title"/>
          </p:nvPr>
        </p:nvSpPr>
        <p:spPr>
          <a:xfrm rot="5400000">
            <a:off x="1772576" y="3622015"/>
            <a:ext cx="7749117" cy="147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5"/>
          <p:cNvSpPr txBox="1">
            <a:spLocks noGrp="1"/>
          </p:cNvSpPr>
          <p:nvPr>
            <p:ph type="body" idx="1"/>
          </p:nvPr>
        </p:nvSpPr>
        <p:spPr>
          <a:xfrm rot="5400000">
            <a:off x="-1227799" y="2186121"/>
            <a:ext cx="7749117" cy="4350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5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5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5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6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6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6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6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6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7"/>
          <p:cNvSpPr txBox="1"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7"/>
          <p:cNvSpPr txBox="1"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8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8"/>
          <p:cNvSpPr txBox="1">
            <a:spLocks noGrp="1"/>
          </p:cNvSpPr>
          <p:nvPr>
            <p:ph type="body" idx="2"/>
          </p:nvPr>
        </p:nvSpPr>
        <p:spPr>
          <a:xfrm>
            <a:off x="3471863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8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8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8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9"/>
          <p:cNvSpPr txBox="1"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body" idx="2"/>
          </p:nvPr>
        </p:nvSpPr>
        <p:spPr>
          <a:xfrm>
            <a:off x="472381" y="3340100"/>
            <a:ext cx="2901255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body" idx="3"/>
          </p:nvPr>
        </p:nvSpPr>
        <p:spPr>
          <a:xfrm>
            <a:off x="3471863" y="2241551"/>
            <a:ext cx="2915543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5" name="Google Shape;45;p9"/>
          <p:cNvSpPr txBox="1">
            <a:spLocks noGrp="1"/>
          </p:cNvSpPr>
          <p:nvPr>
            <p:ph type="body" idx="4"/>
          </p:nvPr>
        </p:nvSpPr>
        <p:spPr>
          <a:xfrm>
            <a:off x="3471863" y="3340100"/>
            <a:ext cx="2915543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9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0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0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0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0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1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1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2"/>
          <p:cNvSpPr txBox="1"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2"/>
          <p:cNvSpPr txBox="1">
            <a:spLocks noGrp="1"/>
          </p:cNvSpPr>
          <p:nvPr>
            <p:ph type="body" idx="1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61" name="Google Shape;61;p12"/>
          <p:cNvSpPr txBox="1">
            <a:spLocks noGrp="1"/>
          </p:cNvSpPr>
          <p:nvPr>
            <p:ph type="body" idx="2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2" name="Google Shape;62;p12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2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2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3"/>
          <p:cNvSpPr txBox="1"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3"/>
          <p:cNvSpPr>
            <a:spLocks noGrp="1"/>
          </p:cNvSpPr>
          <p:nvPr>
            <p:ph type="pic" idx="2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3"/>
          <p:cNvSpPr txBox="1">
            <a:spLocks noGrp="1"/>
          </p:cNvSpPr>
          <p:nvPr>
            <p:ph type="body" idx="1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9" name="Google Shape;69;p13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3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3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4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4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4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4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/>
          <p:nvPr/>
        </p:nvSpPr>
        <p:spPr>
          <a:xfrm>
            <a:off x="145657" y="145658"/>
            <a:ext cx="6546456" cy="566442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Hit the Target Equation Creation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"/>
          <p:cNvSpPr/>
          <p:nvPr/>
        </p:nvSpPr>
        <p:spPr>
          <a:xfrm>
            <a:off x="145657" y="712100"/>
            <a:ext cx="6546456" cy="566442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Directions:</a:t>
            </a:r>
            <a:r>
              <a:rPr lang="en-US" sz="1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Use the list of numbers to create at least 5 equations for the Target Number. You can use as many values from the list. You can use the number more than once. </a:t>
            </a:r>
            <a:r>
              <a:rPr lang="en-US" sz="1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 can use all four operations and parenthesis.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91" name="Google Shape;91;p1"/>
              <p:cNvGraphicFramePr/>
              <p:nvPr>
                <p:extLst>
                  <p:ext uri="{D42A27DB-BD31-4B8C-83A1-F6EECF244321}">
                    <p14:modId xmlns:p14="http://schemas.microsoft.com/office/powerpoint/2010/main" val="3223639350"/>
                  </p:ext>
                </p:extLst>
              </p:nvPr>
            </p:nvGraphicFramePr>
            <p:xfrm>
              <a:off x="145657" y="1304482"/>
              <a:ext cx="6526200" cy="6842355"/>
            </p:xfrm>
            <a:graphic>
              <a:graphicData uri="http://schemas.openxmlformats.org/drawingml/2006/table">
                <a:tbl>
                  <a:tblPr firstRow="1" bandRow="1">
                    <a:noFill/>
                    <a:tableStyleId>{F68D75B2-42F1-4784-AEE4-4FDDDA87D44F}</a:tableStyleId>
                  </a:tblPr>
                  <a:tblGrid>
                    <a:gridCol w="774675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9466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2804925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389875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r>
                            <a:rPr lang="en-US" sz="1350"/>
                            <a:t>Target Number </a:t>
                          </a:r>
                          <a:endParaRPr sz="1400" u="none" strike="noStrike" cap="none"/>
                        </a:p>
                      </a:txBody>
                      <a:tcPr marL="91450" marR="91450" marT="45725" marB="45725"/>
                    </a:tc>
                    <a:tc>
                      <a:txBody>
                        <a:bodyPr/>
                        <a:lstStyle/>
                        <a:p>
                          <a:pPr marL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dirty="0"/>
                            <a:t>List of Numbers </a:t>
                          </a:r>
                          <a:endParaRPr dirty="0"/>
                        </a:p>
                      </a:txBody>
                      <a:tcPr marL="91450" marR="91450" marT="45725" marB="45725"/>
                    </a:tc>
                    <a:tc>
                      <a:txBody>
                        <a:bodyPr/>
                        <a:lstStyle/>
                        <a:p>
                          <a:pPr marL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dirty="0"/>
                            <a:t>Equations</a:t>
                          </a:r>
                          <a:endParaRPr dirty="0"/>
                        </a:p>
                      </a:txBody>
                      <a:tcPr marL="91450" marR="91450" marT="45725" marB="45725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1208075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r>
                            <a:rPr lang="en-US" sz="1600" u="none" strike="noStrike" cap="none" dirty="0"/>
                            <a:t>1</a:t>
                          </a:r>
                          <a:endParaRPr sz="1600" u="none" strike="noStrike" cap="none" dirty="0"/>
                        </a:p>
                      </a:txBody>
                      <a:tcPr marL="91450" marR="91450" marT="45725" marB="45725" anchor="ctr"/>
                    </a:tc>
                    <a:tc>
                      <a:txBody>
                        <a:bodyPr/>
                        <a:lstStyle/>
                        <a:p>
                          <a:pPr marL="508000" lvl="0" indent="0" algn="ctr" rtl="0">
                            <a:lnSpc>
                              <a:spcPct val="2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100"/>
                            <a:buFont typeface="Arial"/>
                            <a:buNone/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ar-AE" sz="16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ar-AE" sz="1600" b="1" i="1" smtClean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a:rPr lang="en-US" sz="1600" b="1" i="1" smtClean="0">
                                      <a:latin typeface="Cambria Math" panose="02040503050406030204" pitchFamily="18" charset="0"/>
                                    </a:rPr>
                                    <m:t>𝟒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600" dirty="0"/>
                            <a:t>        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ar-AE" sz="16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ar-AE" sz="1600" b="1" i="1" smtClean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a:rPr lang="en-US" sz="16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600" dirty="0"/>
                            <a:t>         </a:t>
                          </a:r>
                          <a:r>
                            <a:rPr lang="en-US" sz="1600"/>
                            <a:t>2        </a:t>
                          </a:r>
                          <a:r>
                            <a:rPr lang="en-US" sz="1600" dirty="0"/>
                            <a:t>4</a:t>
                          </a:r>
                          <a:endParaRPr sz="1600" dirty="0"/>
                        </a:p>
                      </a:txBody>
                      <a:tcPr marL="91450" marR="91450" marT="45725" marB="45725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350" u="none" strike="noStrike" cap="none" dirty="0"/>
                        </a:p>
                      </a:txBody>
                      <a:tcPr marL="91450" marR="91450" marT="45725" marB="45725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1271025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ar-AE" sz="16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ar-AE" sz="1600" b="1" i="1" smtClean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a:rPr lang="en-US" sz="16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600" dirty="0"/>
                            <a:t> </a:t>
                          </a:r>
                          <a:endParaRPr sz="1600" u="none" strike="noStrike" cap="none" dirty="0"/>
                        </a:p>
                      </a:txBody>
                      <a:tcPr marL="91450" marR="91450" marT="45725" marB="45725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ar-AE" sz="16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ar-AE" sz="1600" b="1" i="1" smtClean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a:rPr lang="en-US" sz="1600" b="1" i="1" smtClean="0">
                                      <a:latin typeface="Cambria Math" panose="02040503050406030204" pitchFamily="18" charset="0"/>
                                    </a:rPr>
                                    <m:t>𝟖</m:t>
                                  </m:r>
                                </m:den>
                              </m:f>
                            </m:oMath>
                          </a14:m>
                          <a:r>
                            <a:rPr lang="ar-AE" sz="1600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1600" b="0" i="0" smtClean="0">
                                  <a:latin typeface="Cambria Math" panose="02040503050406030204" pitchFamily="18" charset="0"/>
                                </a:rPr>
                                <m:t>       </m:t>
                              </m:r>
                              <m:f>
                                <m:fPr>
                                  <m:ctrlPr>
                                    <a:rPr lang="ar-AE" sz="16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ar-AE" sz="1600" b="1" i="1" smtClean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a:rPr lang="ar-AE" sz="1600" b="1" i="1" smtClean="0">
                                      <a:latin typeface="Cambria Math" panose="02040503050406030204" pitchFamily="18" charset="0"/>
                                    </a:rPr>
                                    <m:t>𝟒</m:t>
                                  </m:r>
                                </m:den>
                              </m:f>
                            </m:oMath>
                          </a14:m>
                          <a:r>
                            <a:rPr lang="ar-AE" sz="1600" dirty="0"/>
                            <a:t>       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ar-AE" sz="16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ar-AE" sz="1600" b="1" i="1" smtClean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a:rPr lang="ar-AE" sz="16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den>
                              </m:f>
                            </m:oMath>
                          </a14:m>
                          <a:r>
                            <a:rPr lang="ar-AE" sz="1600" dirty="0"/>
                            <a:t>      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ar-AE" sz="16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600" b="1" i="1" smtClean="0"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</m:num>
                                <m:den>
                                  <m:r>
                                    <a:rPr lang="ar-AE" sz="1600" b="1" i="1" smtClean="0">
                                      <a:latin typeface="Cambria Math" panose="02040503050406030204" pitchFamily="18" charset="0"/>
                                    </a:rPr>
                                    <m:t>𝟒</m:t>
                                  </m:r>
                                </m:den>
                              </m:f>
                            </m:oMath>
                          </a14:m>
                          <a:r>
                            <a:rPr lang="ar-AE" sz="1600" dirty="0"/>
                            <a:t>      </a:t>
                          </a:r>
                          <a:r>
                            <a:rPr lang="en-US" sz="1600" dirty="0"/>
                            <a:t>2     4</a:t>
                          </a:r>
                          <a:endParaRPr lang="ar-AE" sz="1600"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600" dirty="0"/>
                        </a:p>
                      </a:txBody>
                      <a:tcPr marL="91450" marR="91450" marT="45725" marB="45725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350" u="none" strike="noStrike" cap="none"/>
                        </a:p>
                      </a:txBody>
                      <a:tcPr marL="91450" marR="91450" marT="45725" marB="45725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1286775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r>
                            <a:rPr lang="en-US" sz="1600" u="none" strike="noStrike" cap="none" dirty="0"/>
                            <a:t>2</a:t>
                          </a:r>
                          <a:endParaRPr sz="1600" u="none" strike="noStrike" cap="none" dirty="0"/>
                        </a:p>
                      </a:txBody>
                      <a:tcPr marL="91450" marR="91450" marT="45725" marB="45725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ar-AE" sz="16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ar-AE" sz="1600" b="1" i="1" smtClean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a:rPr lang="en-US" sz="1600" b="1" i="1" smtClean="0">
                                      <a:latin typeface="Cambria Math" panose="02040503050406030204" pitchFamily="18" charset="0"/>
                                    </a:rPr>
                                    <m:t>𝟖</m:t>
                                  </m:r>
                                </m:den>
                              </m:f>
                            </m:oMath>
                          </a14:m>
                          <a:r>
                            <a:rPr lang="ar-AE" sz="1600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1600" b="0" i="0" smtClean="0">
                                  <a:latin typeface="Cambria Math" panose="02040503050406030204" pitchFamily="18" charset="0"/>
                                </a:rPr>
                                <m:t>       </m:t>
                              </m:r>
                              <m:f>
                                <m:fPr>
                                  <m:ctrlPr>
                                    <a:rPr lang="ar-AE" sz="16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ar-AE" sz="1600" b="1" i="1" smtClean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a:rPr lang="ar-AE" sz="1600" b="1" i="1" smtClean="0">
                                      <a:latin typeface="Cambria Math" panose="02040503050406030204" pitchFamily="18" charset="0"/>
                                    </a:rPr>
                                    <m:t>𝟒</m:t>
                                  </m:r>
                                </m:den>
                              </m:f>
                            </m:oMath>
                          </a14:m>
                          <a:r>
                            <a:rPr lang="ar-AE" sz="1600" dirty="0"/>
                            <a:t>       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ar-AE" sz="16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ar-AE" sz="1600" b="1" i="1" smtClean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a:rPr lang="ar-AE" sz="16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den>
                              </m:f>
                            </m:oMath>
                          </a14:m>
                          <a:r>
                            <a:rPr lang="ar-AE" sz="1600" dirty="0"/>
                            <a:t>      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ar-AE" sz="16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600" b="1" i="1" smtClean="0"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</m:num>
                                <m:den>
                                  <m:r>
                                    <a:rPr lang="ar-AE" sz="1600" b="1" i="1" smtClean="0">
                                      <a:latin typeface="Cambria Math" panose="02040503050406030204" pitchFamily="18" charset="0"/>
                                    </a:rPr>
                                    <m:t>𝟒</m:t>
                                  </m:r>
                                </m:den>
                              </m:f>
                            </m:oMath>
                          </a14:m>
                          <a:r>
                            <a:rPr lang="ar-AE" sz="1600" dirty="0"/>
                            <a:t>      </a:t>
                          </a:r>
                          <a:r>
                            <a:rPr lang="en-US" sz="1600" dirty="0"/>
                            <a:t>2     4</a:t>
                          </a:r>
                          <a:endParaRPr lang="ar-AE" sz="1600"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600" u="none" strike="noStrike" cap="none" dirty="0"/>
                        </a:p>
                      </a:txBody>
                      <a:tcPr marL="91450" marR="91450" marT="45725" marB="45725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350" u="none" strike="noStrike" cap="none"/>
                        </a:p>
                      </a:txBody>
                      <a:tcPr marL="91450" marR="91450" marT="45725" marB="45725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1286775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1600" u="none" strike="noStrike" cap="none" dirty="0"/>
                            <a:t>3</a:t>
                          </a:r>
                          <a:endParaRPr sz="1600" u="none" strike="noStrike" cap="none" dirty="0"/>
                        </a:p>
                      </a:txBody>
                      <a:tcPr marL="91450" marR="91450" marT="45725" marB="45725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Tx/>
                            <a:buFont typeface="Arial"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ar-AE" sz="16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ar-AE" sz="1600" b="1" i="1" smtClean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a:rPr lang="ar-AE" sz="1600" b="1" i="1" smtClean="0">
                                      <a:latin typeface="Cambria Math" panose="02040503050406030204" pitchFamily="18" charset="0"/>
                                    </a:rPr>
                                    <m:t>𝟒</m:t>
                                  </m:r>
                                </m:den>
                              </m:f>
                            </m:oMath>
                          </a14:m>
                          <a:r>
                            <a:rPr lang="ar-AE" sz="1600" dirty="0"/>
                            <a:t>       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ar-AE" sz="16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ar-AE" sz="1600" b="1" i="1" smtClean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a:rPr lang="ar-AE" sz="16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den>
                              </m:f>
                            </m:oMath>
                          </a14:m>
                          <a:r>
                            <a:rPr lang="ar-AE" sz="1600" dirty="0"/>
                            <a:t>      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ar-AE" sz="16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600" b="1" i="1" smtClean="0"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</m:num>
                                <m:den>
                                  <m:r>
                                    <a:rPr lang="ar-AE" sz="1600" b="1" i="1" smtClean="0">
                                      <a:latin typeface="Cambria Math" panose="02040503050406030204" pitchFamily="18" charset="0"/>
                                    </a:rPr>
                                    <m:t>𝟒</m:t>
                                  </m:r>
                                </m:den>
                              </m:f>
                            </m:oMath>
                          </a14:m>
                          <a:r>
                            <a:rPr lang="ar-AE" sz="1600" dirty="0"/>
                            <a:t>      </a:t>
                          </a:r>
                          <a:r>
                            <a:rPr lang="en-US" sz="1600" dirty="0"/>
                            <a:t>1    2     4</a:t>
                          </a:r>
                          <a:endParaRPr lang="ar-AE" sz="1600"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 sz="1600" u="none" strike="noStrike" cap="none" dirty="0"/>
                        </a:p>
                      </a:txBody>
                      <a:tcPr marL="91450" marR="91450" marT="45725" marB="45725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 sz="1350" u="none" strike="noStrike" cap="none" dirty="0"/>
                        </a:p>
                      </a:txBody>
                      <a:tcPr marL="91450" marR="91450" marT="45725" marB="45725"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1286775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1600" u="none" strike="noStrike" cap="none" dirty="0"/>
                            <a:t>1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ar-AE" sz="16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ar-AE" sz="1600" b="1" i="1" smtClean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a:rPr lang="ar-AE" sz="16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den>
                              </m:f>
                            </m:oMath>
                          </a14:m>
                          <a:r>
                            <a:rPr lang="ar-AE" sz="1600" dirty="0"/>
                            <a:t> </a:t>
                          </a:r>
                          <a:endParaRPr sz="1600" u="none" strike="noStrike" cap="none" dirty="0"/>
                        </a:p>
                      </a:txBody>
                      <a:tcPr marL="91450" marR="91450" marT="45725" marB="45725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Tx/>
                            <a:buFont typeface="Arial"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ar-AE" sz="16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ar-AE" sz="1600" b="1" i="1" smtClean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a:rPr lang="ar-AE" sz="1600" b="1" i="1" smtClean="0">
                                      <a:latin typeface="Cambria Math" panose="02040503050406030204" pitchFamily="18" charset="0"/>
                                    </a:rPr>
                                    <m:t>𝟒</m:t>
                                  </m:r>
                                </m:den>
                              </m:f>
                            </m:oMath>
                          </a14:m>
                          <a:r>
                            <a:rPr lang="ar-AE" sz="1600" dirty="0"/>
                            <a:t>       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ar-AE" sz="16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ar-AE" sz="1600" b="1" i="1" smtClean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a:rPr lang="ar-AE" sz="16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den>
                              </m:f>
                            </m:oMath>
                          </a14:m>
                          <a:r>
                            <a:rPr lang="ar-AE" sz="1600" dirty="0"/>
                            <a:t>      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ar-AE" sz="16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600" b="1" i="1" smtClean="0"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</m:num>
                                <m:den>
                                  <m:r>
                                    <a:rPr lang="ar-AE" sz="1600" b="1" i="1" smtClean="0">
                                      <a:latin typeface="Cambria Math" panose="02040503050406030204" pitchFamily="18" charset="0"/>
                                    </a:rPr>
                                    <m:t>𝟒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600" dirty="0"/>
                            <a:t>     1  </a:t>
                          </a:r>
                          <a:r>
                            <a:rPr lang="ar-AE" sz="1600" dirty="0"/>
                            <a:t>    </a:t>
                          </a:r>
                          <a:r>
                            <a:rPr lang="en-US" sz="1600" dirty="0"/>
                            <a:t>2     4</a:t>
                          </a:r>
                          <a:endParaRPr lang="ar-AE" sz="1600"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 sz="1600" u="none" strike="noStrike" cap="none" dirty="0"/>
                        </a:p>
                      </a:txBody>
                      <a:tcPr marL="91450" marR="91450" marT="45725" marB="45725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 sz="1350" u="none" strike="noStrike" cap="none" dirty="0"/>
                        </a:p>
                      </a:txBody>
                      <a:tcPr marL="91450" marR="91450" marT="45725" marB="45725"/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91" name="Google Shape;91;p1"/>
              <p:cNvGraphicFramePr/>
              <p:nvPr>
                <p:extLst>
                  <p:ext uri="{D42A27DB-BD31-4B8C-83A1-F6EECF244321}">
                    <p14:modId xmlns:p14="http://schemas.microsoft.com/office/powerpoint/2010/main" val="3223639350"/>
                  </p:ext>
                </p:extLst>
              </p:nvPr>
            </p:nvGraphicFramePr>
            <p:xfrm>
              <a:off x="145657" y="1304482"/>
              <a:ext cx="6526200" cy="6842355"/>
            </p:xfrm>
            <a:graphic>
              <a:graphicData uri="http://schemas.openxmlformats.org/drawingml/2006/table">
                <a:tbl>
                  <a:tblPr firstRow="1" bandRow="1">
                    <a:noFill/>
                    <a:tableStyleId>{F68D75B2-42F1-4784-AEE4-4FDDDA87D44F}</a:tableStyleId>
                  </a:tblPr>
                  <a:tblGrid>
                    <a:gridCol w="774675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9466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2804925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50293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r>
                            <a:rPr lang="en-US" sz="1350"/>
                            <a:t>Target Number </a:t>
                          </a:r>
                          <a:endParaRPr sz="1400" u="none" strike="noStrike" cap="none"/>
                        </a:p>
                      </a:txBody>
                      <a:tcPr marL="91450" marR="91450" marT="45725" marB="45725"/>
                    </a:tc>
                    <a:tc>
                      <a:txBody>
                        <a:bodyPr/>
                        <a:lstStyle/>
                        <a:p>
                          <a:pPr marL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dirty="0"/>
                            <a:t>List of Numbers </a:t>
                          </a:r>
                          <a:endParaRPr dirty="0"/>
                        </a:p>
                      </a:txBody>
                      <a:tcPr marL="91450" marR="91450" marT="45725" marB="45725"/>
                    </a:tc>
                    <a:tc>
                      <a:txBody>
                        <a:bodyPr/>
                        <a:lstStyle/>
                        <a:p>
                          <a:pPr marL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dirty="0"/>
                            <a:t>Equations</a:t>
                          </a:r>
                          <a:endParaRPr dirty="0"/>
                        </a:p>
                      </a:txBody>
                      <a:tcPr marL="91450" marR="91450" marT="45725" marB="45725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1208075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r>
                            <a:rPr lang="en-US" sz="1600" u="none" strike="noStrike" cap="none" dirty="0"/>
                            <a:t>1</a:t>
                          </a:r>
                          <a:endParaRPr sz="1600" u="none" strike="noStrike" cap="none" dirty="0"/>
                        </a:p>
                      </a:txBody>
                      <a:tcPr marL="91450" marR="91450" marT="45725" marB="45725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1450" marR="91450" marT="45725" marB="45725" anchor="ctr">
                        <a:blipFill>
                          <a:blip r:embed="rId3"/>
                          <a:stretch>
                            <a:fillRect l="-26609" t="-43158" r="-95279" b="-42736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350" u="none" strike="noStrike" cap="none" dirty="0"/>
                        </a:p>
                      </a:txBody>
                      <a:tcPr marL="91450" marR="91450" marT="45725" marB="45725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127102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1450" marR="91450" marT="45725" marB="45725" anchor="ctr">
                        <a:blipFill>
                          <a:blip r:embed="rId3"/>
                          <a:stretch>
                            <a:fillRect l="-1639" t="-136000" r="-745902" b="-306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1450" marR="91450" marT="45725" marB="45725" anchor="ctr">
                        <a:blipFill>
                          <a:blip r:embed="rId3"/>
                          <a:stretch>
                            <a:fillRect l="-26609" t="-136000" r="-95279" b="-306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350" u="none" strike="noStrike" cap="none"/>
                        </a:p>
                      </a:txBody>
                      <a:tcPr marL="91450" marR="91450" marT="45725" marB="45725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1286775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r>
                            <a:rPr lang="en-US" sz="1600" u="none" strike="noStrike" cap="none" dirty="0"/>
                            <a:t>2</a:t>
                          </a:r>
                          <a:endParaRPr sz="1600" u="none" strike="noStrike" cap="none" dirty="0"/>
                        </a:p>
                      </a:txBody>
                      <a:tcPr marL="91450" marR="91450" marT="45725" marB="45725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1450" marR="91450" marT="45725" marB="45725" anchor="ctr">
                        <a:blipFill>
                          <a:blip r:embed="rId3"/>
                          <a:stretch>
                            <a:fillRect l="-26609" t="-231373" r="-95279" b="-2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350" u="none" strike="noStrike" cap="none"/>
                        </a:p>
                      </a:txBody>
                      <a:tcPr marL="91450" marR="91450" marT="45725" marB="45725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1286775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1600" u="none" strike="noStrike" cap="none" dirty="0"/>
                            <a:t>3</a:t>
                          </a:r>
                          <a:endParaRPr sz="1600" u="none" strike="noStrike" cap="none" dirty="0"/>
                        </a:p>
                      </a:txBody>
                      <a:tcPr marL="91450" marR="91450" marT="45725" marB="45725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1450" marR="91450" marT="45725" marB="45725" anchor="ctr">
                        <a:blipFill>
                          <a:blip r:embed="rId3"/>
                          <a:stretch>
                            <a:fillRect l="-26609" t="-334653" r="-95279" b="-10198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 sz="1350" u="none" strike="noStrike" cap="none" dirty="0"/>
                        </a:p>
                      </a:txBody>
                      <a:tcPr marL="91450" marR="91450" marT="45725" marB="45725"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128677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1450" marR="91450" marT="45725" marB="45725" anchor="ctr">
                        <a:blipFill>
                          <a:blip r:embed="rId3"/>
                          <a:stretch>
                            <a:fillRect l="-1639" t="-430392" r="-745902" b="-98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1450" marR="91450" marT="45725" marB="45725" anchor="ctr">
                        <a:blipFill>
                          <a:blip r:embed="rId3"/>
                          <a:stretch>
                            <a:fillRect l="-26609" t="-430392" r="-95279" b="-98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 sz="1350" u="none" strike="noStrike" cap="none" dirty="0"/>
                        </a:p>
                      </a:txBody>
                      <a:tcPr marL="91450" marR="91450" marT="45725" marB="45725"/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92</Words>
  <Application>Microsoft Macintosh PowerPoint</Application>
  <PresentationFormat>On-screen Show (4:3)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Cambria Math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Jennifer M Suh</cp:lastModifiedBy>
  <cp:revision>2</cp:revision>
  <dcterms:created xsi:type="dcterms:W3CDTF">2020-12-31T15:11:03Z</dcterms:created>
  <dcterms:modified xsi:type="dcterms:W3CDTF">2021-07-01T08:00:40Z</dcterms:modified>
</cp:coreProperties>
</file>