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gjtNx1+uaxIcfQ8TT9DiRBG1g4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84BD9CF-D7D2-40A5-93D6-17EAB0D37906}">
  <a:tblStyle styleId="{484BD9CF-D7D2-40A5-93D6-17EAB0D37906}"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3"/>
  </p:normalViewPr>
  <p:slideViewPr>
    <p:cSldViewPr snapToGrid="0" snapToObjects="1">
      <p:cViewPr>
        <p:scale>
          <a:sx n="75" d="100"/>
          <a:sy n="75" d="100"/>
        </p:scale>
        <p:origin x="71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10"/>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a:off x="145657" y="145658"/>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dk1"/>
                </a:solidFill>
                <a:latin typeface="Calibri"/>
                <a:ea typeface="Calibri"/>
                <a:cs typeface="Calibri"/>
                <a:sym typeface="Calibri"/>
              </a:rPr>
              <a:t>Roll to Win</a:t>
            </a:r>
            <a:endParaRPr/>
          </a:p>
        </p:txBody>
      </p:sp>
      <p:sp>
        <p:nvSpPr>
          <p:cNvPr id="90" name="Google Shape;90;p1"/>
          <p:cNvSpPr/>
          <p:nvPr/>
        </p:nvSpPr>
        <p:spPr>
          <a:xfrm>
            <a:off x="145657" y="619821"/>
            <a:ext cx="6238364"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i="0" u="none" strike="noStrike" cap="none" dirty="0">
                <a:solidFill>
                  <a:schemeClr val="dk1"/>
                </a:solidFill>
                <a:latin typeface="Calibri"/>
                <a:ea typeface="Calibri"/>
                <a:cs typeface="Calibri"/>
                <a:sym typeface="Calibri"/>
              </a:rPr>
              <a:t>Directions:</a:t>
            </a:r>
            <a:r>
              <a:rPr lang="en-US" sz="1000" b="0" i="0" u="none" strike="noStrike" cap="none" dirty="0">
                <a:solidFill>
                  <a:schemeClr val="dk1"/>
                </a:solidFill>
                <a:latin typeface="Calibri"/>
                <a:ea typeface="Calibri"/>
                <a:cs typeface="Calibri"/>
                <a:sym typeface="Calibri"/>
              </a:rPr>
              <a:t> </a:t>
            </a:r>
            <a:r>
              <a:rPr lang="en-US" sz="1200" dirty="0">
                <a:solidFill>
                  <a:schemeClr val="dk1"/>
                </a:solidFill>
                <a:latin typeface="Calibri"/>
                <a:ea typeface="Calibri"/>
                <a:cs typeface="Calibri"/>
                <a:sym typeface="Calibri"/>
              </a:rPr>
              <a:t> </a:t>
            </a:r>
            <a:r>
              <a:rPr lang="en-US" sz="1100" dirty="0">
                <a:solidFill>
                  <a:schemeClr val="dk1"/>
                </a:solidFill>
                <a:latin typeface="Calibri"/>
                <a:ea typeface="Calibri"/>
                <a:cs typeface="Calibri"/>
                <a:sym typeface="Calibri"/>
              </a:rPr>
              <a:t>Each player rolls 4 dice or flip 4 digit cards. . Arrange the digits to win each round. The target is to get the greatest product, least product, greatest quotient and the least quotient. Please see PDF in case the formatting of this </a:t>
            </a:r>
            <a:r>
              <a:rPr lang="en-US" sz="1100">
                <a:solidFill>
                  <a:schemeClr val="dk1"/>
                </a:solidFill>
                <a:latin typeface="Calibri"/>
                <a:ea typeface="Calibri"/>
                <a:cs typeface="Calibri"/>
                <a:sym typeface="Calibri"/>
              </a:rPr>
              <a:t>file changes. </a:t>
            </a:r>
            <a:endParaRPr sz="1100" dirty="0"/>
          </a:p>
        </p:txBody>
      </p:sp>
      <mc:AlternateContent xmlns:mc="http://schemas.openxmlformats.org/markup-compatibility/2006" xmlns:a14="http://schemas.microsoft.com/office/drawing/2010/main">
        <mc:Choice Requires="a14">
          <p:graphicFrame>
            <p:nvGraphicFramePr>
              <p:cNvPr id="91" name="Google Shape;91;p1"/>
              <p:cNvGraphicFramePr/>
              <p:nvPr>
                <p:extLst>
                  <p:ext uri="{D42A27DB-BD31-4B8C-83A1-F6EECF244321}">
                    <p14:modId xmlns:p14="http://schemas.microsoft.com/office/powerpoint/2010/main" val="2856390882"/>
                  </p:ext>
                </p:extLst>
              </p:nvPr>
            </p:nvGraphicFramePr>
            <p:xfrm>
              <a:off x="237279" y="1186262"/>
              <a:ext cx="6454834" cy="7812079"/>
            </p:xfrm>
            <a:graphic>
              <a:graphicData uri="http://schemas.openxmlformats.org/drawingml/2006/table">
                <a:tbl>
                  <a:tblPr firstRow="1" firstCol="1" bandRow="1">
                    <a:noFill/>
                    <a:tableStyleId>{484BD9CF-D7D2-40A5-93D6-17EAB0D37906}</a:tableStyleId>
                  </a:tblPr>
                  <a:tblGrid>
                    <a:gridCol w="3227417">
                      <a:extLst>
                        <a:ext uri="{9D8B030D-6E8A-4147-A177-3AD203B41FA5}">
                          <a16:colId xmlns:a16="http://schemas.microsoft.com/office/drawing/2014/main" val="20000"/>
                        </a:ext>
                      </a:extLst>
                    </a:gridCol>
                    <a:gridCol w="3227417">
                      <a:extLst>
                        <a:ext uri="{9D8B030D-6E8A-4147-A177-3AD203B41FA5}">
                          <a16:colId xmlns:a16="http://schemas.microsoft.com/office/drawing/2014/main" val="20001"/>
                        </a:ext>
                      </a:extLst>
                    </a:gridCol>
                  </a:tblGrid>
                  <a:tr h="465495">
                    <a:tc>
                      <a:txBody>
                        <a:bodyPr/>
                        <a:lstStyle/>
                        <a:p>
                          <a:pPr marL="0" marR="0" lvl="0" indent="0" algn="ctr" rtl="0">
                            <a:spcBef>
                              <a:spcPts val="0"/>
                            </a:spcBef>
                            <a:spcAft>
                              <a:spcPts val="0"/>
                            </a:spcAft>
                            <a:buNone/>
                          </a:pPr>
                          <a:r>
                            <a:rPr lang="en-US" sz="1500"/>
                            <a:t>Player 1: </a:t>
                          </a:r>
                          <a:endParaRPr sz="1000" u="none" strike="noStrike" cap="none">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7F7F7F"/>
                        </a:solidFill>
                      </a:tcPr>
                    </a:tc>
                    <a:tc>
                      <a:txBody>
                        <a:bodyPr/>
                        <a:lstStyle/>
                        <a:p>
                          <a:pPr marL="0" marR="0" lvl="0" indent="0" algn="ctr" rtl="0">
                            <a:spcBef>
                              <a:spcPts val="0"/>
                            </a:spcBef>
                            <a:spcAft>
                              <a:spcPts val="0"/>
                            </a:spcAft>
                            <a:buNone/>
                          </a:pPr>
                          <a:r>
                            <a:rPr lang="en-US" sz="1500"/>
                            <a:t>Player 2:  </a:t>
                          </a:r>
                          <a:endParaRPr sz="1000" u="none" strike="noStrike" cap="none">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476215">
                    <a:tc gridSpan="2">
                      <a:txBody>
                        <a:bodyPr/>
                        <a:lstStyle/>
                        <a:p>
                          <a:pPr marL="0" marR="0" lvl="0" indent="0" algn="l" rtl="0">
                            <a:spcBef>
                              <a:spcPts val="0"/>
                            </a:spcBef>
                            <a:spcAft>
                              <a:spcPts val="0"/>
                            </a:spcAft>
                            <a:buNone/>
                          </a:pPr>
                          <a:r>
                            <a:rPr lang="en-US" sz="1500" dirty="0">
                              <a:solidFill>
                                <a:schemeClr val="dk1"/>
                              </a:solidFill>
                            </a:rPr>
                            <a:t>Round 1: Greatest Product </a:t>
                          </a:r>
                          <a:endParaRPr sz="1500" u="none" strike="noStrike" cap="none" dirty="0">
                            <a:solidFill>
                              <a:schemeClr val="dk1"/>
                            </a:solidFill>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1"/>
                      </a:ext>
                    </a:extLst>
                  </a:tr>
                  <a:tr h="1348879">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b="1" i="1" u="none" strike="noStrike" cap="none" smtClean="0">
                                    <a:solidFill>
                                      <a:schemeClr val="tx1"/>
                                    </a:solidFill>
                                    <a:latin typeface="Cambria Math" panose="02040503050406030204" pitchFamily="18" charset="0"/>
                                  </a:rPr>
                                  <m:t> </m:t>
                                </m:r>
                                <m:r>
                                  <a:rPr lang="ar-AE"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lang="en-US" sz="4000" u="none" strike="noStrike" cap="none" dirty="0">
                            <a:solidFill>
                              <a:schemeClr val="tx1"/>
                            </a:solidFill>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b="1" i="1" u="none" strike="noStrike" cap="none" smtClean="0">
                                    <a:solidFill>
                                      <a:schemeClr val="tx1"/>
                                    </a:solidFill>
                                    <a:latin typeface="Cambria Math" panose="02040503050406030204" pitchFamily="18" charset="0"/>
                                  </a:rPr>
                                  <m:t> </m:t>
                                </m:r>
                                <m:r>
                                  <a:rPr lang="ar-AE"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sz="4000" u="none" strike="noStrike" cap="none" dirty="0">
                            <a:latin typeface="Calibri"/>
                            <a:ea typeface="Calibri"/>
                            <a:cs typeface="Calibri"/>
                            <a:sym typeface="Calibri"/>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582719">
                    <a:tc gridSpan="2">
                      <a:txBody>
                        <a:bodyPr/>
                        <a:lstStyle/>
                        <a:p>
                          <a:pPr marL="0" lvl="0" indent="0" algn="l" rtl="0">
                            <a:spcBef>
                              <a:spcPts val="0"/>
                            </a:spcBef>
                            <a:spcAft>
                              <a:spcPts val="0"/>
                            </a:spcAft>
                            <a:buNone/>
                          </a:pPr>
                          <a:r>
                            <a:rPr lang="en-US" sz="1500" b="1" dirty="0">
                              <a:solidFill>
                                <a:schemeClr val="lt1"/>
                              </a:solidFill>
                              <a:latin typeface="Calibri"/>
                              <a:ea typeface="Calibri"/>
                              <a:cs typeface="Calibri"/>
                              <a:sym typeface="Calibri"/>
                            </a:rPr>
                            <a:t> </a:t>
                          </a:r>
                          <a:r>
                            <a:rPr lang="en-US" sz="1500" dirty="0">
                              <a:solidFill>
                                <a:schemeClr val="dk1"/>
                              </a:solidFill>
                            </a:rPr>
                            <a:t>Round 2: Least Product</a:t>
                          </a:r>
                          <a:endParaRPr sz="1000" dirty="0">
                            <a:solidFill>
                              <a:schemeClr val="dk1"/>
                            </a:solidFill>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3"/>
                      </a:ext>
                    </a:extLst>
                  </a:tr>
                  <a:tr h="1414976">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b="1" i="1" u="none" strike="noStrike" cap="none" smtClean="0">
                                    <a:solidFill>
                                      <a:schemeClr val="tx1"/>
                                    </a:solidFill>
                                    <a:latin typeface="Cambria Math" panose="02040503050406030204" pitchFamily="18" charset="0"/>
                                  </a:rPr>
                                  <m:t> </m:t>
                                </m:r>
                                <m:r>
                                  <a:rPr lang="ar-AE"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lang="en-US" sz="4000" u="none" strike="noStrike" cap="none" dirty="0">
                            <a:solidFill>
                              <a:schemeClr val="tx1"/>
                            </a:solidFill>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b="1" i="1" u="none" strike="noStrike" cap="none" smtClean="0">
                                    <a:solidFill>
                                      <a:schemeClr val="tx1"/>
                                    </a:solidFill>
                                    <a:latin typeface="Cambria Math" panose="02040503050406030204" pitchFamily="18" charset="0"/>
                                  </a:rPr>
                                  <m:t> </m:t>
                                </m:r>
                                <m:r>
                                  <a:rPr lang="ar-AE"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sz="4000" u="none" strike="noStrike" cap="none" dirty="0">
                            <a:latin typeface="Calibri"/>
                            <a:ea typeface="Calibri"/>
                            <a:cs typeface="Calibri"/>
                            <a:sym typeface="Calibri"/>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627258">
                    <a:tc gridSpan="2">
                      <a:txBody>
                        <a:bodyPr/>
                        <a:lstStyle/>
                        <a:p>
                          <a:pPr marL="0" lvl="0" indent="0" algn="l" rtl="0">
                            <a:spcBef>
                              <a:spcPts val="0"/>
                            </a:spcBef>
                            <a:spcAft>
                              <a:spcPts val="0"/>
                            </a:spcAft>
                            <a:buNone/>
                          </a:pPr>
                          <a:r>
                            <a:rPr lang="en-US" sz="1500" b="1" dirty="0">
                              <a:solidFill>
                                <a:schemeClr val="lt1"/>
                              </a:solidFill>
                              <a:latin typeface="Calibri"/>
                              <a:ea typeface="Calibri"/>
                              <a:cs typeface="Calibri"/>
                              <a:sym typeface="Calibri"/>
                            </a:rPr>
                            <a:t> </a:t>
                          </a:r>
                          <a:r>
                            <a:rPr lang="en-US" sz="1500" dirty="0">
                              <a:solidFill>
                                <a:schemeClr val="dk1"/>
                              </a:solidFill>
                            </a:rPr>
                            <a:t>Round 3: Greatest Quotient</a:t>
                          </a:r>
                          <a:endParaRPr sz="1000" dirty="0">
                            <a:solidFill>
                              <a:schemeClr val="dk1"/>
                            </a:solidFill>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5"/>
                      </a:ext>
                    </a:extLst>
                  </a:tr>
                  <a:tr h="1218987">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i="1" u="none" strike="noStrike" cap="none" smtClean="0">
                                    <a:solidFill>
                                      <a:schemeClr val="tx1"/>
                                    </a:solidFill>
                                    <a:latin typeface="Cambria Math" panose="02040503050406030204" pitchFamily="18" charset="0"/>
                                    <a:ea typeface="Cambria Math" panose="02040503050406030204" pitchFamily="18" charset="0"/>
                                  </a:rPr>
                                  <m:t>÷</m:t>
                                </m:r>
                                <m:r>
                                  <a:rPr lang="ar-AE" sz="4000" b="1" i="1" u="none" strike="noStrike" cap="none" smtClean="0">
                                    <a:solidFill>
                                      <a:schemeClr val="tx1"/>
                                    </a:solidFill>
                                    <a:latin typeface="Cambria Math" panose="02040503050406030204" pitchFamily="18" charset="0"/>
                                  </a:rPr>
                                  <m:t> </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lang="en-US" sz="4000" u="none" strike="noStrike" cap="none" dirty="0">
                            <a:solidFill>
                              <a:schemeClr val="tx1"/>
                            </a:solidFill>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sz="4000" u="none" strike="noStrike" cap="none" dirty="0">
                            <a:latin typeface="Calibri"/>
                            <a:ea typeface="Calibri"/>
                            <a:cs typeface="Calibri"/>
                            <a:sym typeface="Calibri"/>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58563">
                    <a:tc gridSpan="2">
                      <a:txBody>
                        <a:bodyPr/>
                        <a:lstStyle/>
                        <a:p>
                          <a:pPr marL="0" lvl="0" indent="0" algn="l" rtl="0">
                            <a:spcBef>
                              <a:spcPts val="0"/>
                            </a:spcBef>
                            <a:spcAft>
                              <a:spcPts val="0"/>
                            </a:spcAft>
                            <a:buNone/>
                          </a:pPr>
                          <a:r>
                            <a:rPr lang="en-US" sz="1500"/>
                            <a:t> </a:t>
                          </a:r>
                          <a:r>
                            <a:rPr lang="en-US" sz="1500">
                              <a:solidFill>
                                <a:schemeClr val="dk1"/>
                              </a:solidFill>
                            </a:rPr>
                            <a:t>Round 4: Least Quotient </a:t>
                          </a:r>
                          <a:endParaRPr sz="1500"/>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7"/>
                      </a:ext>
                    </a:extLst>
                  </a:tr>
                  <a:tr h="1218987">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i="1" u="none" strike="noStrike" cap="none" smtClean="0">
                                    <a:solidFill>
                                      <a:schemeClr val="tx1"/>
                                    </a:solidFill>
                                    <a:latin typeface="Cambria Math" panose="02040503050406030204" pitchFamily="18" charset="0"/>
                                    <a:ea typeface="Cambria Math" panose="02040503050406030204" pitchFamily="18" charset="0"/>
                                  </a:rPr>
                                  <m:t>÷</m:t>
                                </m:r>
                                <m:r>
                                  <a:rPr lang="ar-AE" sz="4000" b="1" i="1" u="none" strike="noStrike" cap="none" smtClean="0">
                                    <a:solidFill>
                                      <a:schemeClr val="tx1"/>
                                    </a:solidFill>
                                    <a:latin typeface="Cambria Math" panose="02040503050406030204" pitchFamily="18" charset="0"/>
                                  </a:rPr>
                                  <m:t> </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lang="en-US" sz="4000" u="none" strike="noStrike" cap="none" dirty="0">
                            <a:solidFill>
                              <a:schemeClr val="tx1"/>
                            </a:solidFill>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14:m>
                            <m:oMathPara xmlns:m="http://schemas.openxmlformats.org/officeDocument/2006/math">
                              <m:oMathParaPr>
                                <m:jc m:val="centerGroup"/>
                              </m:oMathParaPr>
                              <m:oMath xmlns:m="http://schemas.openxmlformats.org/officeDocument/2006/math">
                                <m:f>
                                  <m:fPr>
                                    <m:ctrlPr>
                                      <a:rPr lang="ar-AE" sz="4000" i="1" u="none" strike="noStrike" cap="none" smtClean="0">
                                        <a:solidFill>
                                          <a:schemeClr val="tx1"/>
                                        </a:solidFill>
                                        <a:latin typeface="Cambria Math" panose="02040503050406030204" pitchFamily="18" charset="0"/>
                                      </a:rPr>
                                    </m:ctrlPr>
                                  </m:fPr>
                                  <m:num/>
                                  <m:den/>
                                </m:f>
                                <m:r>
                                  <a:rPr lang="ar-AE" sz="4000" i="1" u="none" strike="noStrike" cap="none" smtClean="0">
                                    <a:solidFill>
                                      <a:schemeClr val="tx1"/>
                                    </a:solidFill>
                                    <a:latin typeface="Cambria Math" panose="02040503050406030204" pitchFamily="18" charset="0"/>
                                    <a:ea typeface="Cambria Math" panose="02040503050406030204" pitchFamily="18" charset="0"/>
                                  </a:rPr>
                                  <m:t>÷</m:t>
                                </m:r>
                                <m:f>
                                  <m:fPr>
                                    <m:ctrlPr>
                                      <a:rPr lang="ar-AE" sz="4000" b="1" i="1" u="none" strike="noStrike" cap="none" smtClean="0">
                                        <a:solidFill>
                                          <a:schemeClr val="tx1"/>
                                        </a:solidFill>
                                        <a:latin typeface="Cambria Math" panose="02040503050406030204" pitchFamily="18" charset="0"/>
                                        <a:ea typeface="Cambria Math" panose="02040503050406030204" pitchFamily="18" charset="0"/>
                                      </a:rPr>
                                    </m:ctrlPr>
                                  </m:fPr>
                                  <m:num/>
                                  <m:den/>
                                </m:f>
                                <m:r>
                                  <a:rPr lang="en-US" sz="4000" b="1" i="1" u="none" strike="noStrike" cap="none" smtClean="0">
                                    <a:solidFill>
                                      <a:schemeClr val="tx1"/>
                                    </a:solidFill>
                                    <a:latin typeface="Cambria Math" panose="02040503050406030204" pitchFamily="18" charset="0"/>
                                    <a:ea typeface="Cambria Math" panose="02040503050406030204" pitchFamily="18" charset="0"/>
                                  </a:rPr>
                                  <m:t>=</m:t>
                                </m:r>
                                <m:f>
                                  <m:fPr>
                                    <m:ctrlPr>
                                      <a:rPr lang="en-US" sz="4000" b="1" i="1" u="none" strike="noStrike" cap="none" smtClean="0">
                                        <a:solidFill>
                                          <a:schemeClr val="tx1"/>
                                        </a:solidFill>
                                        <a:latin typeface="Cambria Math" panose="02040503050406030204" pitchFamily="18" charset="0"/>
                                        <a:ea typeface="Cambria Math" panose="02040503050406030204" pitchFamily="18" charset="0"/>
                                      </a:rPr>
                                    </m:ctrlPr>
                                  </m:fPr>
                                  <m:num/>
                                  <m:den/>
                                </m:f>
                              </m:oMath>
                            </m:oMathPara>
                          </a14:m>
                          <a:endParaRPr sz="4000" u="none" strike="noStrike" cap="none" dirty="0">
                            <a:latin typeface="Calibri"/>
                            <a:ea typeface="Calibri"/>
                            <a:cs typeface="Calibri"/>
                            <a:sym typeface="Calibri"/>
                          </a:endParaRPr>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bl>
              </a:graphicData>
            </a:graphic>
          </p:graphicFrame>
        </mc:Choice>
        <mc:Fallback xmlns="">
          <p:graphicFrame>
            <p:nvGraphicFramePr>
              <p:cNvPr id="91" name="Google Shape;91;p1"/>
              <p:cNvGraphicFramePr/>
              <p:nvPr>
                <p:extLst>
                  <p:ext uri="{D42A27DB-BD31-4B8C-83A1-F6EECF244321}">
                    <p14:modId xmlns:p14="http://schemas.microsoft.com/office/powerpoint/2010/main" val="2856390882"/>
                  </p:ext>
                </p:extLst>
              </p:nvPr>
            </p:nvGraphicFramePr>
            <p:xfrm>
              <a:off x="237279" y="1186262"/>
              <a:ext cx="6454834" cy="7812079"/>
            </p:xfrm>
            <a:graphic>
              <a:graphicData uri="http://schemas.openxmlformats.org/drawingml/2006/table">
                <a:tbl>
                  <a:tblPr firstRow="1" firstCol="1" bandRow="1">
                    <a:noFill/>
                    <a:tableStyleId>{484BD9CF-D7D2-40A5-93D6-17EAB0D37906}</a:tableStyleId>
                  </a:tblPr>
                  <a:tblGrid>
                    <a:gridCol w="3227417">
                      <a:extLst>
                        <a:ext uri="{9D8B030D-6E8A-4147-A177-3AD203B41FA5}">
                          <a16:colId xmlns:a16="http://schemas.microsoft.com/office/drawing/2014/main" val="20000"/>
                        </a:ext>
                      </a:extLst>
                    </a:gridCol>
                    <a:gridCol w="3227417">
                      <a:extLst>
                        <a:ext uri="{9D8B030D-6E8A-4147-A177-3AD203B41FA5}">
                          <a16:colId xmlns:a16="http://schemas.microsoft.com/office/drawing/2014/main" val="20001"/>
                        </a:ext>
                      </a:extLst>
                    </a:gridCol>
                  </a:tblGrid>
                  <a:tr h="465495">
                    <a:tc>
                      <a:txBody>
                        <a:bodyPr/>
                        <a:lstStyle/>
                        <a:p>
                          <a:pPr marL="0" marR="0" lvl="0" indent="0" algn="ctr" rtl="0">
                            <a:spcBef>
                              <a:spcPts val="0"/>
                            </a:spcBef>
                            <a:spcAft>
                              <a:spcPts val="0"/>
                            </a:spcAft>
                            <a:buNone/>
                          </a:pPr>
                          <a:r>
                            <a:rPr lang="en-US" sz="1500"/>
                            <a:t>Player 1: </a:t>
                          </a:r>
                          <a:endParaRPr sz="1000" u="none" strike="noStrike" cap="none">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7F7F7F"/>
                        </a:solidFill>
                      </a:tcPr>
                    </a:tc>
                    <a:tc>
                      <a:txBody>
                        <a:bodyPr/>
                        <a:lstStyle/>
                        <a:p>
                          <a:pPr marL="0" marR="0" lvl="0" indent="0" algn="ctr" rtl="0">
                            <a:spcBef>
                              <a:spcPts val="0"/>
                            </a:spcBef>
                            <a:spcAft>
                              <a:spcPts val="0"/>
                            </a:spcAft>
                            <a:buNone/>
                          </a:pPr>
                          <a:r>
                            <a:rPr lang="en-US" sz="1500"/>
                            <a:t>Player 2:  </a:t>
                          </a:r>
                          <a:endParaRPr sz="1000" u="none" strike="noStrike" cap="none">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476215">
                    <a:tc gridSpan="2">
                      <a:txBody>
                        <a:bodyPr/>
                        <a:lstStyle/>
                        <a:p>
                          <a:pPr marL="0" marR="0" lvl="0" indent="0" algn="l" rtl="0">
                            <a:spcBef>
                              <a:spcPts val="0"/>
                            </a:spcBef>
                            <a:spcAft>
                              <a:spcPts val="0"/>
                            </a:spcAft>
                            <a:buNone/>
                          </a:pPr>
                          <a:r>
                            <a:rPr lang="en-US" sz="1500" dirty="0">
                              <a:solidFill>
                                <a:schemeClr val="dk1"/>
                              </a:solidFill>
                            </a:rPr>
                            <a:t>Round 1: Greatest Product </a:t>
                          </a:r>
                          <a:endParaRPr sz="1500" u="none" strike="noStrike" cap="none" dirty="0">
                            <a:solidFill>
                              <a:schemeClr val="dk1"/>
                            </a:solidFill>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1"/>
                      </a:ext>
                    </a:extLst>
                  </a:tr>
                  <a:tr h="1348879">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392" t="-70093" r="-100392" b="-408411"/>
                          </a:stretch>
                        </a:blipFill>
                      </a:tcPr>
                    </a:tc>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100787" t="-70093" r="-787" b="-408411"/>
                          </a:stretch>
                        </a:blipFill>
                      </a:tcPr>
                    </a:tc>
                    <a:extLst>
                      <a:ext uri="{0D108BD9-81ED-4DB2-BD59-A6C34878D82A}">
                        <a16:rowId xmlns:a16="http://schemas.microsoft.com/office/drawing/2014/main" val="10002"/>
                      </a:ext>
                    </a:extLst>
                  </a:tr>
                  <a:tr h="582719">
                    <a:tc gridSpan="2">
                      <a:txBody>
                        <a:bodyPr/>
                        <a:lstStyle/>
                        <a:p>
                          <a:pPr marL="0" lvl="0" indent="0" algn="l" rtl="0">
                            <a:spcBef>
                              <a:spcPts val="0"/>
                            </a:spcBef>
                            <a:spcAft>
                              <a:spcPts val="0"/>
                            </a:spcAft>
                            <a:buNone/>
                          </a:pPr>
                          <a:r>
                            <a:rPr lang="en-US" sz="1500" b="1" dirty="0">
                              <a:solidFill>
                                <a:schemeClr val="lt1"/>
                              </a:solidFill>
                              <a:latin typeface="Calibri"/>
                              <a:ea typeface="Calibri"/>
                              <a:cs typeface="Calibri"/>
                              <a:sym typeface="Calibri"/>
                            </a:rPr>
                            <a:t> </a:t>
                          </a:r>
                          <a:r>
                            <a:rPr lang="en-US" sz="1500" dirty="0">
                              <a:solidFill>
                                <a:schemeClr val="dk1"/>
                              </a:solidFill>
                            </a:rPr>
                            <a:t>Round 2: Least Product</a:t>
                          </a:r>
                          <a:endParaRPr sz="1000" dirty="0">
                            <a:solidFill>
                              <a:schemeClr val="dk1"/>
                            </a:solidFill>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3"/>
                      </a:ext>
                    </a:extLst>
                  </a:tr>
                  <a:tr h="1414976">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392" t="-205405" r="-100392" b="-252252"/>
                          </a:stretch>
                        </a:blipFill>
                      </a:tcPr>
                    </a:tc>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100787" t="-205405" r="-787" b="-252252"/>
                          </a:stretch>
                        </a:blipFill>
                      </a:tcPr>
                    </a:tc>
                    <a:extLst>
                      <a:ext uri="{0D108BD9-81ED-4DB2-BD59-A6C34878D82A}">
                        <a16:rowId xmlns:a16="http://schemas.microsoft.com/office/drawing/2014/main" val="10004"/>
                      </a:ext>
                    </a:extLst>
                  </a:tr>
                  <a:tr h="627258">
                    <a:tc gridSpan="2">
                      <a:txBody>
                        <a:bodyPr/>
                        <a:lstStyle/>
                        <a:p>
                          <a:pPr marL="0" lvl="0" indent="0" algn="l" rtl="0">
                            <a:spcBef>
                              <a:spcPts val="0"/>
                            </a:spcBef>
                            <a:spcAft>
                              <a:spcPts val="0"/>
                            </a:spcAft>
                            <a:buNone/>
                          </a:pPr>
                          <a:r>
                            <a:rPr lang="en-US" sz="1500" b="1" dirty="0">
                              <a:solidFill>
                                <a:schemeClr val="lt1"/>
                              </a:solidFill>
                              <a:latin typeface="Calibri"/>
                              <a:ea typeface="Calibri"/>
                              <a:cs typeface="Calibri"/>
                              <a:sym typeface="Calibri"/>
                            </a:rPr>
                            <a:t> </a:t>
                          </a:r>
                          <a:r>
                            <a:rPr lang="en-US" sz="1500" dirty="0">
                              <a:solidFill>
                                <a:schemeClr val="dk1"/>
                              </a:solidFill>
                            </a:rPr>
                            <a:t>Round 3: Greatest Quotient</a:t>
                          </a:r>
                          <a:endParaRPr sz="1000" dirty="0">
                            <a:solidFill>
                              <a:schemeClr val="dk1"/>
                            </a:solidFill>
                            <a:latin typeface="Calibri"/>
                            <a:ea typeface="Calibri"/>
                            <a:cs typeface="Calibri"/>
                            <a:sym typeface="Calibri"/>
                          </a:endParaRPr>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5"/>
                      </a:ext>
                    </a:extLst>
                  </a:tr>
                  <a:tr h="1218987">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392" t="-405208" r="-100392" b="-139583"/>
                          </a:stretch>
                        </a:blipFill>
                      </a:tcPr>
                    </a:tc>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100787" t="-405208" r="-787" b="-139583"/>
                          </a:stretch>
                        </a:blipFill>
                      </a:tcPr>
                    </a:tc>
                    <a:extLst>
                      <a:ext uri="{0D108BD9-81ED-4DB2-BD59-A6C34878D82A}">
                        <a16:rowId xmlns:a16="http://schemas.microsoft.com/office/drawing/2014/main" val="10006"/>
                      </a:ext>
                    </a:extLst>
                  </a:tr>
                  <a:tr h="458563">
                    <a:tc gridSpan="2">
                      <a:txBody>
                        <a:bodyPr/>
                        <a:lstStyle/>
                        <a:p>
                          <a:pPr marL="0" lvl="0" indent="0" algn="l" rtl="0">
                            <a:spcBef>
                              <a:spcPts val="0"/>
                            </a:spcBef>
                            <a:spcAft>
                              <a:spcPts val="0"/>
                            </a:spcAft>
                            <a:buNone/>
                          </a:pPr>
                          <a:r>
                            <a:rPr lang="en-US" sz="1500"/>
                            <a:t> </a:t>
                          </a:r>
                          <a:r>
                            <a:rPr lang="en-US" sz="1500">
                              <a:solidFill>
                                <a:schemeClr val="dk1"/>
                              </a:solidFill>
                            </a:rPr>
                            <a:t>Round 4: Least Quotient </a:t>
                          </a:r>
                          <a:endParaRPr sz="1500"/>
                        </a:p>
                      </a:txBody>
                      <a:tcPr marL="56750" marR="56750"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hMerge="1">
                      <a:txBody>
                        <a:bodyPr/>
                        <a:lstStyle/>
                        <a:p>
                          <a:endParaRPr lang="en-US"/>
                        </a:p>
                      </a:txBody>
                      <a:tcPr/>
                    </a:tc>
                    <a:extLst>
                      <a:ext uri="{0D108BD9-81ED-4DB2-BD59-A6C34878D82A}">
                        <a16:rowId xmlns:a16="http://schemas.microsoft.com/office/drawing/2014/main" val="10007"/>
                      </a:ext>
                    </a:extLst>
                  </a:tr>
                  <a:tr h="1218987">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392" t="-542708" r="-100392" b="-2083"/>
                          </a:stretch>
                        </a:blipFill>
                      </a:tcPr>
                    </a:tc>
                    <a:tc>
                      <a:txBody>
                        <a:bodyPr/>
                        <a:lstStyle/>
                        <a:p>
                          <a:endParaRPr lang="en-US"/>
                        </a:p>
                      </a:txBody>
                      <a:tcPr marL="56750" marR="56750"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100787" t="-542708" r="-787" b="-2083"/>
                          </a:stretch>
                        </a:blipFill>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Danita Mapes</cp:lastModifiedBy>
  <cp:revision>3</cp:revision>
  <dcterms:created xsi:type="dcterms:W3CDTF">2020-12-31T15:11:03Z</dcterms:created>
  <dcterms:modified xsi:type="dcterms:W3CDTF">2023-03-22T17:43:23Z</dcterms:modified>
</cp:coreProperties>
</file>