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AC2314-681A-49C1-BA45-655770DB7A1C}" v="2" dt="2021-05-14T20:11:35.6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796"/>
    <p:restoredTop sz="91726"/>
  </p:normalViewPr>
  <p:slideViewPr>
    <p:cSldViewPr snapToGrid="0" snapToObjects="1">
      <p:cViewPr varScale="1">
        <p:scale>
          <a:sx n="80" d="100"/>
          <a:sy n="80" d="100"/>
        </p:scale>
        <p:origin x="90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i Mirsadjadi" userId="829506b3-188b-40ef-b775-a5ec767efb4e" providerId="ADAL" clId="{FEAC2314-681A-49C1-BA45-655770DB7A1C}"/>
    <pc:docChg chg="custSel modSld">
      <pc:chgData name="Tori Mirsadjadi" userId="829506b3-188b-40ef-b775-a5ec767efb4e" providerId="ADAL" clId="{FEAC2314-681A-49C1-BA45-655770DB7A1C}" dt="2021-05-14T20:12:57.981" v="7" actId="113"/>
      <pc:docMkLst>
        <pc:docMk/>
      </pc:docMkLst>
      <pc:sldChg chg="modSp mod">
        <pc:chgData name="Tori Mirsadjadi" userId="829506b3-188b-40ef-b775-a5ec767efb4e" providerId="ADAL" clId="{FEAC2314-681A-49C1-BA45-655770DB7A1C}" dt="2021-05-14T20:12:57.981" v="7" actId="113"/>
        <pc:sldMkLst>
          <pc:docMk/>
          <pc:sldMk cId="3697249080" sldId="256"/>
        </pc:sldMkLst>
        <pc:graphicFrameChg chg="mod modGraphic">
          <ac:chgData name="Tori Mirsadjadi" userId="829506b3-188b-40ef-b775-a5ec767efb4e" providerId="ADAL" clId="{FEAC2314-681A-49C1-BA45-655770DB7A1C}" dt="2021-05-14T20:12:56.008" v="6" actId="113"/>
          <ac:graphicFrameMkLst>
            <pc:docMk/>
            <pc:sldMk cId="3697249080" sldId="256"/>
            <ac:graphicFrameMk id="2" creationId="{9DE3A6A0-525A-DF48-B0E0-B809605F3717}"/>
          </ac:graphicFrameMkLst>
        </pc:graphicFrameChg>
        <pc:graphicFrameChg chg="modGraphic">
          <ac:chgData name="Tori Mirsadjadi" userId="829506b3-188b-40ef-b775-a5ec767efb4e" providerId="ADAL" clId="{FEAC2314-681A-49C1-BA45-655770DB7A1C}" dt="2021-05-14T20:12:57.981" v="7" actId="113"/>
          <ac:graphicFrameMkLst>
            <pc:docMk/>
            <pc:sldMk cId="3697249080" sldId="256"/>
            <ac:graphicFrameMk id="14" creationId="{34711067-18E6-544C-9840-82FF9C63804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5/14/2021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5/14/2021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86934" y="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For Keeps</a:t>
            </a:r>
          </a:p>
        </p:txBody>
      </p:sp>
      <p:sp>
        <p:nvSpPr>
          <p:cNvPr id="5" name="Rectangle 4">
            <a:extLst>
              <a:ext uri="{FF2B5EF4-FFF2-40B4-BE49-F238E27FC236}">
                <a16:creationId xmlns:a16="http://schemas.microsoft.com/office/drawing/2014/main" id="{532CA1A5-E9FE-E246-86D5-F8CF245A9224}"/>
              </a:ext>
            </a:extLst>
          </p:cNvPr>
          <p:cNvSpPr/>
          <p:nvPr/>
        </p:nvSpPr>
        <p:spPr>
          <a:xfrm>
            <a:off x="176169" y="499330"/>
            <a:ext cx="6325300"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Make 2 two-digit numbers. Find the product and decide if you want to keep the product as a score or not keep it. You can only keep two of the four rounds. After the fourth round, add the two scores you kept. The player with the higher score wins.</a:t>
            </a:r>
          </a:p>
        </p:txBody>
      </p:sp>
      <p:graphicFrame>
        <p:nvGraphicFramePr>
          <p:cNvPr id="2" name="Table 1">
            <a:extLst>
              <a:ext uri="{FF2B5EF4-FFF2-40B4-BE49-F238E27FC236}">
                <a16:creationId xmlns:a16="http://schemas.microsoft.com/office/drawing/2014/main" id="{9DE3A6A0-525A-DF48-B0E0-B809605F3717}"/>
              </a:ext>
            </a:extLst>
          </p:cNvPr>
          <p:cNvGraphicFramePr>
            <a:graphicFrameLocks noGrp="1"/>
          </p:cNvGraphicFramePr>
          <p:nvPr>
            <p:extLst>
              <p:ext uri="{D42A27DB-BD31-4B8C-83A1-F6EECF244321}">
                <p14:modId xmlns:p14="http://schemas.microsoft.com/office/powerpoint/2010/main" val="1617970975"/>
              </p:ext>
            </p:extLst>
          </p:nvPr>
        </p:nvGraphicFramePr>
        <p:xfrm>
          <a:off x="278541" y="1116695"/>
          <a:ext cx="6164203" cy="3027466"/>
        </p:xfrm>
        <a:graphic>
          <a:graphicData uri="http://schemas.openxmlformats.org/drawingml/2006/table">
            <a:tbl>
              <a:tblPr firstRow="1" firstCol="1" bandRow="1">
                <a:tableStyleId>{5C22544A-7EE6-4342-B048-85BDC9FD1C3A}</a:tableStyleId>
              </a:tblPr>
              <a:tblGrid>
                <a:gridCol w="528674">
                  <a:extLst>
                    <a:ext uri="{9D8B030D-6E8A-4147-A177-3AD203B41FA5}">
                      <a16:colId xmlns:a16="http://schemas.microsoft.com/office/drawing/2014/main" val="2362370608"/>
                    </a:ext>
                  </a:extLst>
                </a:gridCol>
                <a:gridCol w="1298208">
                  <a:extLst>
                    <a:ext uri="{9D8B030D-6E8A-4147-A177-3AD203B41FA5}">
                      <a16:colId xmlns:a16="http://schemas.microsoft.com/office/drawing/2014/main" val="1353328038"/>
                    </a:ext>
                  </a:extLst>
                </a:gridCol>
                <a:gridCol w="1298208">
                  <a:extLst>
                    <a:ext uri="{9D8B030D-6E8A-4147-A177-3AD203B41FA5}">
                      <a16:colId xmlns:a16="http://schemas.microsoft.com/office/drawing/2014/main" val="3564824227"/>
                    </a:ext>
                  </a:extLst>
                </a:gridCol>
                <a:gridCol w="1536630">
                  <a:extLst>
                    <a:ext uri="{9D8B030D-6E8A-4147-A177-3AD203B41FA5}">
                      <a16:colId xmlns:a16="http://schemas.microsoft.com/office/drawing/2014/main" val="2657637768"/>
                    </a:ext>
                  </a:extLst>
                </a:gridCol>
                <a:gridCol w="1502483">
                  <a:extLst>
                    <a:ext uri="{9D8B030D-6E8A-4147-A177-3AD203B41FA5}">
                      <a16:colId xmlns:a16="http://schemas.microsoft.com/office/drawing/2014/main" val="703128716"/>
                    </a:ext>
                  </a:extLst>
                </a:gridCol>
              </a:tblGrid>
              <a:tr h="465240">
                <a:tc>
                  <a:txBody>
                    <a:bodyPr/>
                    <a:lstStyle/>
                    <a:p>
                      <a:pPr marL="0" marR="0" algn="ctr">
                        <a:spcBef>
                          <a:spcPts val="0"/>
                        </a:spcBef>
                        <a:spcAft>
                          <a:spcPts val="0"/>
                        </a:spcAft>
                      </a:pPr>
                      <a:r>
                        <a:rPr lang="en-US" sz="1100" dirty="0">
                          <a:solidFill>
                            <a:schemeClr val="tx1"/>
                          </a:solidFill>
                          <a:effectLst/>
                        </a:rPr>
                        <a:t>Round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gridSpan="2">
                  <a:txBody>
                    <a:bodyPr/>
                    <a:lstStyle/>
                    <a:p>
                      <a:pPr marL="0" marR="0" algn="ctr">
                        <a:spcBef>
                          <a:spcPts val="0"/>
                        </a:spcBef>
                        <a:spcAft>
                          <a:spcPts val="0"/>
                        </a:spcAft>
                      </a:pPr>
                      <a:r>
                        <a:rPr lang="en-US" sz="1400" dirty="0">
                          <a:solidFill>
                            <a:schemeClr val="tx1"/>
                          </a:solidFill>
                          <a:effectLst/>
                        </a:rPr>
                        <a:t>Numbers</a:t>
                      </a:r>
                    </a:p>
                    <a:p>
                      <a:pPr marL="0" marR="0" algn="ctr">
                        <a:spcBef>
                          <a:spcPts val="0"/>
                        </a:spcBef>
                        <a:spcAft>
                          <a:spcPts val="0"/>
                        </a:spcAft>
                      </a:pPr>
                      <a:r>
                        <a:rPr lang="en-US" sz="1400" dirty="0">
                          <a:solidFill>
                            <a:schemeClr val="tx1"/>
                          </a:solidFill>
                          <a:effectLst/>
                        </a:rPr>
                        <a:t>Created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a:p>
                  </a:txBody>
                  <a:tcPr/>
                </a:tc>
                <a:tc>
                  <a:txBody>
                    <a:bodyPr/>
                    <a:lstStyle/>
                    <a:p>
                      <a:pPr marL="0" marR="0" algn="ctr">
                        <a:spcBef>
                          <a:spcPts val="0"/>
                        </a:spcBef>
                        <a:spcAft>
                          <a:spcPts val="0"/>
                        </a:spcAft>
                      </a:pPr>
                      <a:r>
                        <a:rPr lang="en-US" sz="1400" dirty="0">
                          <a:solidFill>
                            <a:schemeClr val="tx1"/>
                          </a:solidFill>
                          <a:effectLst/>
                        </a:rPr>
                        <a:t>Products </a:t>
                      </a:r>
                    </a:p>
                    <a:p>
                      <a:pPr marL="0" marR="0" algn="ctr">
                        <a:spcBef>
                          <a:spcPts val="0"/>
                        </a:spcBef>
                        <a:spcAft>
                          <a:spcPts val="0"/>
                        </a:spcAft>
                      </a:pPr>
                      <a:r>
                        <a:rPr lang="en-US" sz="1400" dirty="0">
                          <a:solidFill>
                            <a:schemeClr val="tx1"/>
                          </a:solidFill>
                          <a:effectLst/>
                        </a:rPr>
                        <a:t>for Keeps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400" dirty="0">
                          <a:solidFill>
                            <a:schemeClr val="tx1"/>
                          </a:solidFill>
                          <a:effectLst/>
                        </a:rPr>
                        <a:t>Products</a:t>
                      </a:r>
                    </a:p>
                    <a:p>
                      <a:pPr marL="0" marR="0" algn="ctr">
                        <a:spcBef>
                          <a:spcPts val="0"/>
                        </a:spcBef>
                        <a:spcAft>
                          <a:spcPts val="0"/>
                        </a:spcAft>
                      </a:pPr>
                      <a:r>
                        <a:rPr lang="en-US" sz="1400" dirty="0">
                          <a:solidFill>
                            <a:schemeClr val="tx1"/>
                          </a:solidFill>
                          <a:effectLst/>
                        </a:rPr>
                        <a:t>NOT Kept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7773624"/>
                  </a:ext>
                </a:extLst>
              </a:tr>
              <a:tr h="530457">
                <a:tc>
                  <a:txBody>
                    <a:bodyPr/>
                    <a:lstStyle/>
                    <a:p>
                      <a:pPr marL="0" marR="0" algn="ctr">
                        <a:spcBef>
                          <a:spcPts val="0"/>
                        </a:spcBef>
                        <a:spcAft>
                          <a:spcPts val="0"/>
                        </a:spcAft>
                      </a:pPr>
                      <a:r>
                        <a:rPr lang="en-US" sz="1100" dirty="0">
                          <a:solidFill>
                            <a:schemeClr val="tx1"/>
                          </a:solidFill>
                          <a:effectLst/>
                        </a:rPr>
                        <a:t>1</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2070530"/>
                  </a:ext>
                </a:extLst>
              </a:tr>
              <a:tr h="490272">
                <a:tc>
                  <a:txBody>
                    <a:bodyPr/>
                    <a:lstStyle/>
                    <a:p>
                      <a:pPr marL="0" marR="0" algn="ctr">
                        <a:spcBef>
                          <a:spcPts val="0"/>
                        </a:spcBef>
                        <a:spcAft>
                          <a:spcPts val="0"/>
                        </a:spcAft>
                      </a:pPr>
                      <a:r>
                        <a:rPr lang="en-US" sz="1100" dirty="0">
                          <a:solidFill>
                            <a:schemeClr val="tx1"/>
                          </a:solidFill>
                          <a:effectLst/>
                        </a:rPr>
                        <a:t>2</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0531781"/>
                  </a:ext>
                </a:extLst>
              </a:tr>
              <a:tr h="522420">
                <a:tc>
                  <a:txBody>
                    <a:bodyPr/>
                    <a:lstStyle/>
                    <a:p>
                      <a:pPr marL="0" marR="0" algn="ctr">
                        <a:spcBef>
                          <a:spcPts val="0"/>
                        </a:spcBef>
                        <a:spcAft>
                          <a:spcPts val="0"/>
                        </a:spcAft>
                      </a:pPr>
                      <a:r>
                        <a:rPr lang="en-US" sz="1100" dirty="0">
                          <a:solidFill>
                            <a:schemeClr val="tx1"/>
                          </a:solidFill>
                          <a:effectLst/>
                        </a:rPr>
                        <a:t>3</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3949213"/>
                  </a:ext>
                </a:extLst>
              </a:tr>
              <a:tr h="490271">
                <a:tc>
                  <a:txBody>
                    <a:bodyPr/>
                    <a:lstStyle/>
                    <a:p>
                      <a:pPr marL="0" marR="0" algn="ctr">
                        <a:spcBef>
                          <a:spcPts val="0"/>
                        </a:spcBef>
                        <a:spcAft>
                          <a:spcPts val="0"/>
                        </a:spcAft>
                      </a:pPr>
                      <a:r>
                        <a:rPr lang="en-US" sz="1100" dirty="0">
                          <a:solidFill>
                            <a:schemeClr val="tx1"/>
                          </a:solidFill>
                          <a:effectLst/>
                        </a:rPr>
                        <a:t>4</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1781153"/>
                  </a:ext>
                </a:extLst>
              </a:tr>
              <a:tr h="528806">
                <a:tc>
                  <a:txBody>
                    <a:bodyPr/>
                    <a:lstStyle/>
                    <a:p>
                      <a:pPr marL="0" marR="0" algn="ctr">
                        <a:spcBef>
                          <a:spcPts val="0"/>
                        </a:spcBef>
                        <a:spcAft>
                          <a:spcPts val="0"/>
                        </a:spcAft>
                      </a:pPr>
                      <a:r>
                        <a:rPr lang="en-US"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gridSpan="2">
                  <a:txBody>
                    <a:bodyPr/>
                    <a:lstStyle/>
                    <a:p>
                      <a:pPr marL="0" marR="0" algn="ctr">
                        <a:spcBef>
                          <a:spcPts val="0"/>
                        </a:spcBef>
                        <a:spcAft>
                          <a:spcPts val="0"/>
                        </a:spcAft>
                      </a:pPr>
                      <a:r>
                        <a:rPr lang="en-US" sz="1400" b="1" dirty="0">
                          <a:solidFill>
                            <a:schemeClr val="tx1"/>
                          </a:solidFill>
                          <a:effectLst/>
                        </a:rPr>
                        <a:t>Sum </a:t>
                      </a:r>
                    </a:p>
                    <a:p>
                      <a:pPr marL="0" marR="0" algn="ctr">
                        <a:spcBef>
                          <a:spcPts val="0"/>
                        </a:spcBef>
                        <a:spcAft>
                          <a:spcPts val="0"/>
                        </a:spcAft>
                      </a:pPr>
                      <a:r>
                        <a:rPr lang="en-US" sz="1400" b="1" dirty="0">
                          <a:solidFill>
                            <a:schemeClr val="tx1"/>
                          </a:solidFill>
                          <a:effectLst/>
                        </a:rPr>
                        <a:t>of Keeps</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a:p>
                  </a:txBody>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2523359"/>
                  </a:ext>
                </a:extLst>
              </a:tr>
            </a:tbl>
          </a:graphicData>
        </a:graphic>
      </p:graphicFrame>
      <p:sp>
        <p:nvSpPr>
          <p:cNvPr id="12" name="Rectangle 11">
            <a:extLst>
              <a:ext uri="{FF2B5EF4-FFF2-40B4-BE49-F238E27FC236}">
                <a16:creationId xmlns:a16="http://schemas.microsoft.com/office/drawing/2014/main" id="{B70BA15B-9916-D047-9F87-785C691D453A}"/>
              </a:ext>
            </a:extLst>
          </p:cNvPr>
          <p:cNvSpPr/>
          <p:nvPr/>
        </p:nvSpPr>
        <p:spPr>
          <a:xfrm>
            <a:off x="145659" y="4791512"/>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For Keeps</a:t>
            </a:r>
          </a:p>
        </p:txBody>
      </p:sp>
      <p:sp>
        <p:nvSpPr>
          <p:cNvPr id="13" name="Rectangle 12">
            <a:extLst>
              <a:ext uri="{FF2B5EF4-FFF2-40B4-BE49-F238E27FC236}">
                <a16:creationId xmlns:a16="http://schemas.microsoft.com/office/drawing/2014/main" id="{857A9D52-A194-874E-9EDE-5D30FE2FA8B2}"/>
              </a:ext>
            </a:extLst>
          </p:cNvPr>
          <p:cNvSpPr/>
          <p:nvPr/>
        </p:nvSpPr>
        <p:spPr>
          <a:xfrm>
            <a:off x="234894" y="5290842"/>
            <a:ext cx="6325300"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Make 2 two-digit numbers. Find the product and decide if you want to keep the product as a score or not keep it. You can only keep two of the four rounds. After the fourth round, add the two scores you kept. The player with the higher score wins.</a:t>
            </a:r>
          </a:p>
        </p:txBody>
      </p:sp>
      <p:graphicFrame>
        <p:nvGraphicFramePr>
          <p:cNvPr id="14" name="Table 13">
            <a:extLst>
              <a:ext uri="{FF2B5EF4-FFF2-40B4-BE49-F238E27FC236}">
                <a16:creationId xmlns:a16="http://schemas.microsoft.com/office/drawing/2014/main" id="{34711067-18E6-544C-9840-82FF9C638042}"/>
              </a:ext>
            </a:extLst>
          </p:cNvPr>
          <p:cNvGraphicFramePr>
            <a:graphicFrameLocks noGrp="1"/>
          </p:cNvGraphicFramePr>
          <p:nvPr>
            <p:extLst>
              <p:ext uri="{D42A27DB-BD31-4B8C-83A1-F6EECF244321}">
                <p14:modId xmlns:p14="http://schemas.microsoft.com/office/powerpoint/2010/main" val="2602054309"/>
              </p:ext>
            </p:extLst>
          </p:nvPr>
        </p:nvGraphicFramePr>
        <p:xfrm>
          <a:off x="337266" y="5908207"/>
          <a:ext cx="6164203" cy="3027466"/>
        </p:xfrm>
        <a:graphic>
          <a:graphicData uri="http://schemas.openxmlformats.org/drawingml/2006/table">
            <a:tbl>
              <a:tblPr firstRow="1" firstCol="1" bandRow="1">
                <a:tableStyleId>{5C22544A-7EE6-4342-B048-85BDC9FD1C3A}</a:tableStyleId>
              </a:tblPr>
              <a:tblGrid>
                <a:gridCol w="528674">
                  <a:extLst>
                    <a:ext uri="{9D8B030D-6E8A-4147-A177-3AD203B41FA5}">
                      <a16:colId xmlns:a16="http://schemas.microsoft.com/office/drawing/2014/main" val="2362370608"/>
                    </a:ext>
                  </a:extLst>
                </a:gridCol>
                <a:gridCol w="1298208">
                  <a:extLst>
                    <a:ext uri="{9D8B030D-6E8A-4147-A177-3AD203B41FA5}">
                      <a16:colId xmlns:a16="http://schemas.microsoft.com/office/drawing/2014/main" val="1353328038"/>
                    </a:ext>
                  </a:extLst>
                </a:gridCol>
                <a:gridCol w="1298208">
                  <a:extLst>
                    <a:ext uri="{9D8B030D-6E8A-4147-A177-3AD203B41FA5}">
                      <a16:colId xmlns:a16="http://schemas.microsoft.com/office/drawing/2014/main" val="3564824227"/>
                    </a:ext>
                  </a:extLst>
                </a:gridCol>
                <a:gridCol w="1536630">
                  <a:extLst>
                    <a:ext uri="{9D8B030D-6E8A-4147-A177-3AD203B41FA5}">
                      <a16:colId xmlns:a16="http://schemas.microsoft.com/office/drawing/2014/main" val="2657637768"/>
                    </a:ext>
                  </a:extLst>
                </a:gridCol>
                <a:gridCol w="1502483">
                  <a:extLst>
                    <a:ext uri="{9D8B030D-6E8A-4147-A177-3AD203B41FA5}">
                      <a16:colId xmlns:a16="http://schemas.microsoft.com/office/drawing/2014/main" val="703128716"/>
                    </a:ext>
                  </a:extLst>
                </a:gridCol>
              </a:tblGrid>
              <a:tr h="465240">
                <a:tc>
                  <a:txBody>
                    <a:bodyPr/>
                    <a:lstStyle/>
                    <a:p>
                      <a:pPr marL="0" marR="0" algn="ctr">
                        <a:spcBef>
                          <a:spcPts val="0"/>
                        </a:spcBef>
                        <a:spcAft>
                          <a:spcPts val="0"/>
                        </a:spcAft>
                      </a:pPr>
                      <a:r>
                        <a:rPr lang="en-US" sz="1100" dirty="0">
                          <a:solidFill>
                            <a:schemeClr val="tx1"/>
                          </a:solidFill>
                          <a:effectLst/>
                        </a:rPr>
                        <a:t>Round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gridSpan="2">
                  <a:txBody>
                    <a:bodyPr/>
                    <a:lstStyle/>
                    <a:p>
                      <a:pPr marL="0" marR="0" algn="ctr">
                        <a:spcBef>
                          <a:spcPts val="0"/>
                        </a:spcBef>
                        <a:spcAft>
                          <a:spcPts val="0"/>
                        </a:spcAft>
                      </a:pPr>
                      <a:r>
                        <a:rPr lang="en-US" sz="1400" dirty="0">
                          <a:solidFill>
                            <a:schemeClr val="tx1"/>
                          </a:solidFill>
                          <a:effectLst/>
                        </a:rPr>
                        <a:t>Numbers</a:t>
                      </a:r>
                    </a:p>
                    <a:p>
                      <a:pPr marL="0" marR="0" algn="ctr">
                        <a:spcBef>
                          <a:spcPts val="0"/>
                        </a:spcBef>
                        <a:spcAft>
                          <a:spcPts val="0"/>
                        </a:spcAft>
                      </a:pPr>
                      <a:r>
                        <a:rPr lang="en-US" sz="1400" dirty="0">
                          <a:solidFill>
                            <a:schemeClr val="tx1"/>
                          </a:solidFill>
                          <a:effectLst/>
                        </a:rPr>
                        <a:t>Created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a:p>
                  </a:txBody>
                  <a:tcPr/>
                </a:tc>
                <a:tc>
                  <a:txBody>
                    <a:bodyPr/>
                    <a:lstStyle/>
                    <a:p>
                      <a:pPr marL="0" marR="0" algn="ctr">
                        <a:spcBef>
                          <a:spcPts val="0"/>
                        </a:spcBef>
                        <a:spcAft>
                          <a:spcPts val="0"/>
                        </a:spcAft>
                      </a:pPr>
                      <a:r>
                        <a:rPr lang="en-US" sz="1400" dirty="0">
                          <a:solidFill>
                            <a:schemeClr val="tx1"/>
                          </a:solidFill>
                          <a:effectLst/>
                        </a:rPr>
                        <a:t>Products </a:t>
                      </a:r>
                    </a:p>
                    <a:p>
                      <a:pPr marL="0" marR="0" algn="ctr">
                        <a:spcBef>
                          <a:spcPts val="0"/>
                        </a:spcBef>
                        <a:spcAft>
                          <a:spcPts val="0"/>
                        </a:spcAft>
                      </a:pPr>
                      <a:r>
                        <a:rPr lang="en-US" sz="1400" dirty="0">
                          <a:solidFill>
                            <a:schemeClr val="tx1"/>
                          </a:solidFill>
                          <a:effectLst/>
                        </a:rPr>
                        <a:t>for Keeps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400" dirty="0">
                          <a:solidFill>
                            <a:schemeClr val="tx1"/>
                          </a:solidFill>
                          <a:effectLst/>
                        </a:rPr>
                        <a:t>Products</a:t>
                      </a:r>
                    </a:p>
                    <a:p>
                      <a:pPr marL="0" marR="0" algn="ctr">
                        <a:spcBef>
                          <a:spcPts val="0"/>
                        </a:spcBef>
                        <a:spcAft>
                          <a:spcPts val="0"/>
                        </a:spcAft>
                      </a:pPr>
                      <a:r>
                        <a:rPr lang="en-US" sz="1400" dirty="0">
                          <a:solidFill>
                            <a:schemeClr val="tx1"/>
                          </a:solidFill>
                          <a:effectLst/>
                        </a:rPr>
                        <a:t>NOT Kept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7773624"/>
                  </a:ext>
                </a:extLst>
              </a:tr>
              <a:tr h="530457">
                <a:tc>
                  <a:txBody>
                    <a:bodyPr/>
                    <a:lstStyle/>
                    <a:p>
                      <a:pPr marL="0" marR="0" algn="ctr">
                        <a:spcBef>
                          <a:spcPts val="0"/>
                        </a:spcBef>
                        <a:spcAft>
                          <a:spcPts val="0"/>
                        </a:spcAft>
                      </a:pPr>
                      <a:r>
                        <a:rPr lang="en-US" sz="1100" dirty="0">
                          <a:solidFill>
                            <a:schemeClr val="tx1"/>
                          </a:solidFill>
                          <a:effectLst/>
                        </a:rPr>
                        <a:t>1</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2070530"/>
                  </a:ext>
                </a:extLst>
              </a:tr>
              <a:tr h="490272">
                <a:tc>
                  <a:txBody>
                    <a:bodyPr/>
                    <a:lstStyle/>
                    <a:p>
                      <a:pPr marL="0" marR="0" algn="ctr">
                        <a:spcBef>
                          <a:spcPts val="0"/>
                        </a:spcBef>
                        <a:spcAft>
                          <a:spcPts val="0"/>
                        </a:spcAft>
                      </a:pPr>
                      <a:r>
                        <a:rPr lang="en-US" sz="1100" dirty="0">
                          <a:solidFill>
                            <a:schemeClr val="tx1"/>
                          </a:solidFill>
                          <a:effectLst/>
                        </a:rPr>
                        <a:t>2</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0531781"/>
                  </a:ext>
                </a:extLst>
              </a:tr>
              <a:tr h="522420">
                <a:tc>
                  <a:txBody>
                    <a:bodyPr/>
                    <a:lstStyle/>
                    <a:p>
                      <a:pPr marL="0" marR="0" algn="ctr">
                        <a:spcBef>
                          <a:spcPts val="0"/>
                        </a:spcBef>
                        <a:spcAft>
                          <a:spcPts val="0"/>
                        </a:spcAft>
                      </a:pPr>
                      <a:r>
                        <a:rPr lang="en-US" sz="1100" dirty="0">
                          <a:solidFill>
                            <a:schemeClr val="tx1"/>
                          </a:solidFill>
                          <a:effectLst/>
                        </a:rPr>
                        <a:t>3</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3949213"/>
                  </a:ext>
                </a:extLst>
              </a:tr>
              <a:tr h="490271">
                <a:tc>
                  <a:txBody>
                    <a:bodyPr/>
                    <a:lstStyle/>
                    <a:p>
                      <a:pPr marL="0" marR="0" algn="ctr">
                        <a:spcBef>
                          <a:spcPts val="0"/>
                        </a:spcBef>
                        <a:spcAft>
                          <a:spcPts val="0"/>
                        </a:spcAft>
                      </a:pPr>
                      <a:r>
                        <a:rPr lang="en-US" sz="1100" dirty="0">
                          <a:solidFill>
                            <a:schemeClr val="tx1"/>
                          </a:solidFill>
                          <a:effectLst/>
                        </a:rPr>
                        <a:t>4</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1781153"/>
                  </a:ext>
                </a:extLst>
              </a:tr>
              <a:tr h="528806">
                <a:tc>
                  <a:txBody>
                    <a:bodyPr/>
                    <a:lstStyle/>
                    <a:p>
                      <a:pPr marL="0" marR="0" algn="ctr">
                        <a:spcBef>
                          <a:spcPts val="0"/>
                        </a:spcBef>
                        <a:spcAft>
                          <a:spcPts val="0"/>
                        </a:spcAft>
                      </a:pPr>
                      <a:r>
                        <a:rPr lang="en-US"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gridSpan="2">
                  <a:txBody>
                    <a:bodyPr/>
                    <a:lstStyle/>
                    <a:p>
                      <a:pPr marL="0" marR="0" algn="ctr">
                        <a:spcBef>
                          <a:spcPts val="0"/>
                        </a:spcBef>
                        <a:spcAft>
                          <a:spcPts val="0"/>
                        </a:spcAft>
                      </a:pPr>
                      <a:r>
                        <a:rPr lang="en-US" sz="1400" b="1" dirty="0">
                          <a:solidFill>
                            <a:schemeClr val="tx1"/>
                          </a:solidFill>
                          <a:effectLst/>
                        </a:rPr>
                        <a:t>Sum </a:t>
                      </a:r>
                    </a:p>
                    <a:p>
                      <a:pPr marL="0" marR="0" algn="ctr">
                        <a:spcBef>
                          <a:spcPts val="0"/>
                        </a:spcBef>
                        <a:spcAft>
                          <a:spcPts val="0"/>
                        </a:spcAft>
                      </a:pPr>
                      <a:r>
                        <a:rPr lang="en-US" sz="1400" b="1" dirty="0">
                          <a:solidFill>
                            <a:schemeClr val="tx1"/>
                          </a:solidFill>
                          <a:effectLst/>
                        </a:rPr>
                        <a:t>of Keeps</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a:p>
                  </a:txBody>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2523359"/>
                  </a:ext>
                </a:extLst>
              </a:tr>
            </a:tbl>
          </a:graphicData>
        </a:graphic>
      </p:graphicFrame>
      <p:cxnSp>
        <p:nvCxnSpPr>
          <p:cNvPr id="16" name="Straight Connector 15">
            <a:extLst>
              <a:ext uri="{FF2B5EF4-FFF2-40B4-BE49-F238E27FC236}">
                <a16:creationId xmlns:a16="http://schemas.microsoft.com/office/drawing/2014/main" id="{A8FD4A58-A358-E146-A3B1-F67DEBEFF0B0}"/>
              </a:ext>
            </a:extLst>
          </p:cNvPr>
          <p:cNvCxnSpPr/>
          <p:nvPr/>
        </p:nvCxnSpPr>
        <p:spPr>
          <a:xfrm>
            <a:off x="278541" y="4572000"/>
            <a:ext cx="6354849"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189</Words>
  <Application>Microsoft Office PowerPoint</Application>
  <PresentationFormat>Letter Paper (8.5x11 in)</PresentationFormat>
  <Paragraphs>69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Tori Mirsadjadi</cp:lastModifiedBy>
  <cp:revision>8</cp:revision>
  <dcterms:created xsi:type="dcterms:W3CDTF">2020-12-31T15:11:03Z</dcterms:created>
  <dcterms:modified xsi:type="dcterms:W3CDTF">2021-05-14T20:13:17Z</dcterms:modified>
</cp:coreProperties>
</file>