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TM++wpqEXhgtLryuJgrmaBRjS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BF476E4-CF4C-4818-BD03-C62D67D1B306}">
  <a:tblStyle styleId="{2BF476E4-CF4C-4818-BD03-C62D67D1B30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0"/>
    <p:restoredTop sz="94761"/>
  </p:normalViewPr>
  <p:slideViewPr>
    <p:cSldViewPr snapToGrid="0">
      <p:cViewPr varScale="1">
        <p:scale>
          <a:sx n="48" d="100"/>
          <a:sy n="48" d="100"/>
        </p:scale>
        <p:origin x="2274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2E3034C3-B654-4792-A541-92B574AD526A}"/>
    <pc:docChg chg="modSld">
      <pc:chgData name="Tori Mirsadjadi (she/her/hers)" userId="829506b3-188b-40ef-b775-a5ec767efb4e" providerId="ADAL" clId="{2E3034C3-B654-4792-A541-92B574AD526A}" dt="2022-01-28T23:02:05.252" v="10" actId="20577"/>
      <pc:docMkLst>
        <pc:docMk/>
      </pc:docMkLst>
      <pc:sldChg chg="modSp mod">
        <pc:chgData name="Tori Mirsadjadi (she/her/hers)" userId="829506b3-188b-40ef-b775-a5ec767efb4e" providerId="ADAL" clId="{2E3034C3-B654-4792-A541-92B574AD526A}" dt="2022-01-28T23:02:05.252" v="10" actId="20577"/>
        <pc:sldMkLst>
          <pc:docMk/>
          <pc:sldMk cId="1882136445" sldId="260"/>
        </pc:sldMkLst>
        <pc:spChg chg="mod">
          <ac:chgData name="Tori Mirsadjadi (she/her/hers)" userId="829506b3-188b-40ef-b775-a5ec767efb4e" providerId="ADAL" clId="{2E3034C3-B654-4792-A541-92B574AD526A}" dt="2022-01-28T23:02:05.252" v="10" actId="20577"/>
          <ac:spMkLst>
            <pc:docMk/>
            <pc:sldMk cId="1882136445" sldId="260"/>
            <ac:spMk id="6" creationId="{EB0758D9-F77A-444C-9318-0D641F25E9BA}"/>
          </ac:spMkLst>
        </pc:spChg>
      </pc:sldChg>
    </pc:docChg>
  </pc:docChgLst>
  <pc:docChgLst>
    <pc:chgData name="Tori Mirsadjadi (she/her/hers)" userId="829506b3-188b-40ef-b775-a5ec767efb4e" providerId="ADAL" clId="{37F18756-01C5-48CE-92FE-C388B3D67C06}"/>
    <pc:docChg chg="modSld">
      <pc:chgData name="Tori Mirsadjadi (she/her/hers)" userId="829506b3-188b-40ef-b775-a5ec767efb4e" providerId="ADAL" clId="{37F18756-01C5-48CE-92FE-C388B3D67C06}" dt="2021-12-17T00:31:25.743" v="53" actId="20577"/>
      <pc:docMkLst>
        <pc:docMk/>
      </pc:docMkLst>
      <pc:sldChg chg="modSp mod">
        <pc:chgData name="Tori Mirsadjadi (she/her/hers)" userId="829506b3-188b-40ef-b775-a5ec767efb4e" providerId="ADAL" clId="{37F18756-01C5-48CE-92FE-C388B3D67C06}" dt="2021-12-17T00:29:56.564" v="19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37F18756-01C5-48CE-92FE-C388B3D67C06}" dt="2021-12-17T00:28:19.654" v="5" actId="20577"/>
          <ac:spMkLst>
            <pc:docMk/>
            <pc:sldMk cId="0" sldId="256"/>
            <ac:spMk id="4" creationId="{3FD8CCC1-4BA5-B248-997D-880B6B1EE662}"/>
          </ac:spMkLst>
        </pc:spChg>
        <pc:spChg chg="mod">
          <ac:chgData name="Tori Mirsadjadi (she/her/hers)" userId="829506b3-188b-40ef-b775-a5ec767efb4e" providerId="ADAL" clId="{37F18756-01C5-48CE-92FE-C388B3D67C06}" dt="2021-12-17T00:28:28.232" v="6" actId="114"/>
          <ac:spMkLst>
            <pc:docMk/>
            <pc:sldMk cId="0" sldId="256"/>
            <ac:spMk id="19" creationId="{C2138342-B411-2E49-92AF-100F3F91DE31}"/>
          </ac:spMkLst>
        </pc:spChg>
        <pc:graphicFrameChg chg="mod">
          <ac:chgData name="Tori Mirsadjadi (she/her/hers)" userId="829506b3-188b-40ef-b775-a5ec767efb4e" providerId="ADAL" clId="{37F18756-01C5-48CE-92FE-C388B3D67C06}" dt="2021-12-17T00:29:56.564" v="19" actId="20577"/>
          <ac:graphicFrameMkLst>
            <pc:docMk/>
            <pc:sldMk cId="0" sldId="256"/>
            <ac:graphicFrameMk id="87" creationId="{00000000-0000-0000-0000-000000000000}"/>
          </ac:graphicFrameMkLst>
        </pc:graphicFrameChg>
      </pc:sldChg>
      <pc:sldChg chg="modSp mod">
        <pc:chgData name="Tori Mirsadjadi (she/her/hers)" userId="829506b3-188b-40ef-b775-a5ec767efb4e" providerId="ADAL" clId="{37F18756-01C5-48CE-92FE-C388B3D67C06}" dt="2021-12-17T00:29:25.747" v="17" actId="20577"/>
        <pc:sldMkLst>
          <pc:docMk/>
          <pc:sldMk cId="3862268236" sldId="257"/>
        </pc:sldMkLst>
        <pc:spChg chg="mod">
          <ac:chgData name="Tori Mirsadjadi (she/her/hers)" userId="829506b3-188b-40ef-b775-a5ec767efb4e" providerId="ADAL" clId="{37F18756-01C5-48CE-92FE-C388B3D67C06}" dt="2021-12-17T00:29:25.747" v="17" actId="20577"/>
          <ac:spMkLst>
            <pc:docMk/>
            <pc:sldMk cId="3862268236" sldId="257"/>
            <ac:spMk id="6" creationId="{F84DB915-9414-AB45-934D-4624E0A1BF7C}"/>
          </ac:spMkLst>
        </pc:spChg>
        <pc:spChg chg="mod">
          <ac:chgData name="Tori Mirsadjadi (she/her/hers)" userId="829506b3-188b-40ef-b775-a5ec767efb4e" providerId="ADAL" clId="{37F18756-01C5-48CE-92FE-C388B3D67C06}" dt="2021-12-17T00:29:11.494" v="16" actId="20577"/>
          <ac:spMkLst>
            <pc:docMk/>
            <pc:sldMk cId="3862268236" sldId="257"/>
            <ac:spMk id="86" creationId="{00000000-0000-0000-0000-000000000000}"/>
          </ac:spMkLst>
        </pc:spChg>
      </pc:sldChg>
      <pc:sldChg chg="modSp mod">
        <pc:chgData name="Tori Mirsadjadi (she/her/hers)" userId="829506b3-188b-40ef-b775-a5ec767efb4e" providerId="ADAL" clId="{37F18756-01C5-48CE-92FE-C388B3D67C06}" dt="2021-12-17T00:30:53.474" v="39" actId="20577"/>
        <pc:sldMkLst>
          <pc:docMk/>
          <pc:sldMk cId="3260274991" sldId="258"/>
        </pc:sldMkLst>
        <pc:spChg chg="mod">
          <ac:chgData name="Tori Mirsadjadi (she/her/hers)" userId="829506b3-188b-40ef-b775-a5ec767efb4e" providerId="ADAL" clId="{37F18756-01C5-48CE-92FE-C388B3D67C06}" dt="2021-12-17T00:30:41.926" v="34" actId="20577"/>
          <ac:spMkLst>
            <pc:docMk/>
            <pc:sldMk cId="3260274991" sldId="258"/>
            <ac:spMk id="2" creationId="{42CC6644-09F7-934F-8C0A-07169F4BB24F}"/>
          </ac:spMkLst>
        </pc:spChg>
        <pc:spChg chg="mod">
          <ac:chgData name="Tori Mirsadjadi (she/her/hers)" userId="829506b3-188b-40ef-b775-a5ec767efb4e" providerId="ADAL" clId="{37F18756-01C5-48CE-92FE-C388B3D67C06}" dt="2021-12-17T00:30:35.007" v="30" actId="20577"/>
          <ac:spMkLst>
            <pc:docMk/>
            <pc:sldMk cId="3260274991" sldId="258"/>
            <ac:spMk id="86" creationId="{00000000-0000-0000-0000-000000000000}"/>
          </ac:spMkLst>
        </pc:spChg>
        <pc:graphicFrameChg chg="mod modGraphic">
          <ac:chgData name="Tori Mirsadjadi (she/her/hers)" userId="829506b3-188b-40ef-b775-a5ec767efb4e" providerId="ADAL" clId="{37F18756-01C5-48CE-92FE-C388B3D67C06}" dt="2021-12-17T00:30:53.474" v="39" actId="20577"/>
          <ac:graphicFrameMkLst>
            <pc:docMk/>
            <pc:sldMk cId="3260274991" sldId="258"/>
            <ac:graphicFrameMk id="9" creationId="{A77FA7BD-F0A2-954A-BCEF-6CA7A7120932}"/>
          </ac:graphicFrameMkLst>
        </pc:graphicFrameChg>
      </pc:sldChg>
      <pc:sldChg chg="modSp mod">
        <pc:chgData name="Tori Mirsadjadi (she/her/hers)" userId="829506b3-188b-40ef-b775-a5ec767efb4e" providerId="ADAL" clId="{37F18756-01C5-48CE-92FE-C388B3D67C06}" dt="2021-12-17T00:31:25.743" v="53" actId="20577"/>
        <pc:sldMkLst>
          <pc:docMk/>
          <pc:sldMk cId="1882136445" sldId="260"/>
        </pc:sldMkLst>
        <pc:spChg chg="mod">
          <ac:chgData name="Tori Mirsadjadi (she/her/hers)" userId="829506b3-188b-40ef-b775-a5ec767efb4e" providerId="ADAL" clId="{37F18756-01C5-48CE-92FE-C388B3D67C06}" dt="2021-12-17T00:31:06.811" v="45" actId="20577"/>
          <ac:spMkLst>
            <pc:docMk/>
            <pc:sldMk cId="1882136445" sldId="260"/>
            <ac:spMk id="23" creationId="{021CD94E-092D-D748-9072-68F17EDF04FC}"/>
          </ac:spMkLst>
        </pc:spChg>
        <pc:spChg chg="mod">
          <ac:chgData name="Tori Mirsadjadi (she/her/hers)" userId="829506b3-188b-40ef-b775-a5ec767efb4e" providerId="ADAL" clId="{37F18756-01C5-48CE-92FE-C388B3D67C06}" dt="2021-12-17T00:31:25.743" v="53" actId="20577"/>
          <ac:spMkLst>
            <pc:docMk/>
            <pc:sldMk cId="1882136445" sldId="260"/>
            <ac:spMk id="8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285259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0609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37689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2264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98502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14000"/>
          </a:schemeClr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268941" y="156982"/>
            <a:ext cx="6408900" cy="925134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Standard Algorithm </a:t>
            </a:r>
            <a:br>
              <a:rPr lang="en-US" sz="3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 Multiplying 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Fractions 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268941" y="1164222"/>
            <a:ext cx="6408900" cy="77670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400"/>
            </a:pPr>
            <a:r>
              <a:rPr lang="en-US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What it is</a:t>
            </a:r>
            <a:r>
              <a:rPr lang="en-US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: Multiplying fractions involves multiplying the numerators across and then the denominators across and simplifying if necessary. Multiplication is about finding how many groups (or rows) of a given number in a group (or column). Here are some illustrations: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7" name="Google Shape;87;p1"/>
              <p:cNvGraphicFramePr/>
              <p:nvPr>
                <p:extLst>
                  <p:ext uri="{D42A27DB-BD31-4B8C-83A1-F6EECF244321}">
                    <p14:modId xmlns:p14="http://schemas.microsoft.com/office/powerpoint/2010/main" val="2069390112"/>
                  </p:ext>
                </p:extLst>
              </p:nvPr>
            </p:nvGraphicFramePr>
            <p:xfrm>
              <a:off x="374504" y="2239904"/>
              <a:ext cx="6197774" cy="5320623"/>
            </p:xfrm>
            <a:graphic>
              <a:graphicData uri="http://schemas.openxmlformats.org/drawingml/2006/table">
                <a:tbl>
                  <a:tblPr>
                    <a:noFill/>
                    <a:tableStyleId>{2BF476E4-CF4C-4818-BD03-C62D67D1B306}</a:tableStyleId>
                  </a:tblPr>
                  <a:tblGrid>
                    <a:gridCol w="370684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490932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98111"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b="1" u="none" strike="noStrike" cap="none" dirty="0"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looks like:</a:t>
                          </a:r>
                        </a:p>
                      </a:txBody>
                      <a:tcPr marL="91425" marR="91425" marT="91425" marB="91425">
                        <a:lnL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b="1" dirty="0">
                              <a:solidFill>
                                <a:schemeClr val="dk1"/>
                              </a:solidFill>
                              <a:latin typeface="Calibri"/>
                              <a:cs typeface="Calibri"/>
                              <a:sym typeface="Calibri"/>
                            </a:rPr>
                            <a:t>What it sounds like:</a:t>
                          </a:r>
                          <a:endParaRPr sz="1200" b="1" dirty="0">
                            <a:solidFill>
                              <a:schemeClr val="dk1"/>
                            </a:solidFill>
                            <a:latin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8013008"/>
                      </a:ext>
                    </a:extLst>
                  </a:tr>
                  <a:tr h="1243331">
                    <a:tc>
                      <a:txBody>
                        <a:bodyPr/>
                        <a:lstStyle/>
                        <a:p>
                          <a:pPr marL="0" lvl="1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 3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 </m:t>
                                  </m:r>
                                  <m:r>
                                    <a:rPr lang="ar-AE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ar-AE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 = ?</a:t>
                          </a:r>
                        </a:p>
                        <a:p>
                          <a:pPr marL="0" lvl="1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 </m:t>
                                  </m:r>
                                  <m:r>
                                    <a:rPr lang="ar-AE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 </m:t>
                                  </m:r>
                                  <m:r>
                                    <a:rPr lang="ar-AE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ar-AE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 =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0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  </m:t>
                              </m:r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ar-AE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=  2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+mj-lt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endParaRPr lang="en-US" sz="140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+mj-lt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Three groups of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 </m:t>
                                  </m:r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is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200" baseline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or 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.</a:t>
                          </a:r>
                          <a:endParaRPr lang="en-US" sz="1200" dirty="0">
                            <a:solidFill>
                              <a:schemeClr val="dk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479181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400" b="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i="0" u="none" strike="noStrike" cap="none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sz="1400" b="0" i="0" u="none" strike="noStrike" cap="none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i="0" u="none" strike="noStrike" cap="none" dirty="0">
                              <a:solidFill>
                                <a:srgbClr val="000000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Arial"/>
                              <a:cs typeface="Arial"/>
                              <a:sym typeface="Arial"/>
                            </a:rPr>
                            <a:t> = </a:t>
                          </a:r>
                          <a:endParaRPr lang="en-US" sz="140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+mj-lt"/>
                            <a:ea typeface="Calibri"/>
                            <a:cs typeface="Calibri"/>
                            <a:sym typeface="Calibri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40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+mj-lt"/>
                            <a:ea typeface="Calibri"/>
                            <a:cs typeface="Calibri"/>
                            <a:sym typeface="Calibri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400" dirty="0">
                            <a:highlight>
                              <a:srgbClr val="FFFFFF"/>
                            </a:highlight>
                            <a:latin typeface="+mj-lt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400" dirty="0">
                            <a:highlight>
                              <a:srgbClr val="FFFFFF"/>
                            </a:highlight>
                            <a:latin typeface="+mj-lt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400" dirty="0">
                            <a:highlight>
                              <a:srgbClr val="FFFFFF"/>
                            </a:highlight>
                            <a:latin typeface="+mj-lt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400" dirty="0">
                            <a:highlight>
                              <a:srgbClr val="FFFFFF"/>
                            </a:highlight>
                            <a:latin typeface="+mj-lt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400" i="1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+mj-lt"/>
                            <a:cs typeface="Calibri"/>
                            <a:sym typeface="Calibri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40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+mj-lt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200" b="0" i="0" u="none" strike="noStrike" cap="none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Arial"/>
                            <a:ea typeface="Calibri"/>
                            <a:cs typeface="Calibri"/>
                            <a:sym typeface="Calibri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200" b="0" i="0" u="none" strike="noStrike" cap="none" dirty="0">
                            <a:solidFill>
                              <a:srgbClr val="000000"/>
                            </a:solidFill>
                            <a:highlight>
                              <a:srgbClr val="FFFFFF"/>
                            </a:highlight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200" b="0" i="0" u="none" strike="noStrike" cap="none" dirty="0">
                            <a:solidFill>
                              <a:srgbClr val="000000"/>
                            </a:solidFill>
                            <a:highlight>
                              <a:srgbClr val="FFFFFF"/>
                            </a:highlight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200" b="0" i="0" u="none" strike="noStrike" cap="none" dirty="0">
                            <a:solidFill>
                              <a:srgbClr val="000000"/>
                            </a:solidFill>
                            <a:highlight>
                              <a:srgbClr val="FFFFFF"/>
                            </a:highlight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b="0" i="0" u="none" strike="noStrike" cap="none" dirty="0">
                              <a:solidFill>
                                <a:srgbClr val="000000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Arial"/>
                              <a:cs typeface="Arial"/>
                              <a:sym typeface="Arial"/>
                            </a:rPr>
                            <a:t>The shaded part will be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b="0" i="0" u="none" strike="noStrike" cap="none" dirty="0">
                              <a:solidFill>
                                <a:srgbClr val="000000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Arial"/>
                              <a:cs typeface="Arial"/>
                              <a:sym typeface="Arial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Arial"/>
                                  <a:cs typeface="Arial"/>
                                  <a:sym typeface="Arial"/>
                                </a:rPr>
                                <m:t>2</m:t>
                              </m:r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Arial"/>
                                  <a:cs typeface="Arial"/>
                                  <a:sym typeface="Arial"/>
                                </a:rPr>
                                <m:t> × </m:t>
                              </m:r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3</m:t>
                              </m:r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=</m:t>
                              </m:r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6</m:t>
                              </m:r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. </m:t>
                              </m:r>
                            </m:oMath>
                          </a14:m>
                          <a:endParaRPr lang="en-US" sz="1200" b="0" i="0" u="none" strike="noStrike" cap="none" dirty="0">
                            <a:solidFill>
                              <a:srgbClr val="000000"/>
                            </a:solidFill>
                            <a:highlight>
                              <a:srgbClr val="FFFFFF"/>
                            </a:highlight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200" b="0" i="0" u="none" strike="noStrike" cap="none" dirty="0">
                            <a:solidFill>
                              <a:srgbClr val="000000"/>
                            </a:solidFill>
                            <a:highlight>
                              <a:srgbClr val="FFFFFF"/>
                            </a:highlight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b="0" i="0" u="none" strike="noStrike" cap="none" dirty="0">
                              <a:solidFill>
                                <a:srgbClr val="000000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Arial"/>
                              <a:cs typeface="Arial"/>
                              <a:sym typeface="Arial"/>
                            </a:rPr>
                            <a:t>The whole will be partitioned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b="0" i="0" u="none" strike="noStrike" cap="none" dirty="0">
                              <a:solidFill>
                                <a:srgbClr val="000000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Arial"/>
                              <a:cs typeface="Arial"/>
                              <a:sym typeface="Arial"/>
                            </a:rPr>
                            <a:t>into </a:t>
                          </a:r>
                          <a14:m>
                            <m:oMath xmlns:m="http://schemas.openxmlformats.org/officeDocument/2006/math"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Arial"/>
                                  <a:cs typeface="Arial"/>
                                  <a:sym typeface="Arial"/>
                                </a:rPr>
                                <m:t>3</m:t>
                              </m:r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×</m:t>
                              </m:r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4</m:t>
                              </m:r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=</m:t>
                              </m:r>
                              <m:r>
                                <a:rPr lang="en-US" sz="1200" b="0" i="1" u="none" strike="noStrike" cap="none" smtClean="0">
                                  <a:solidFill>
                                    <a:srgbClr val="000000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  <a:sym typeface="Arial"/>
                                </a:rPr>
                                <m:t>12</m:t>
                              </m:r>
                            </m:oMath>
                          </a14:m>
                          <a:r>
                            <a:rPr lang="en-US" sz="1200" b="0" i="0" u="none" strike="noStrike" cap="none" dirty="0">
                              <a:solidFill>
                                <a:srgbClr val="000000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Cambria Math" panose="02040503050406030204" pitchFamily="18" charset="0"/>
                              <a:cs typeface="Arial"/>
                              <a:sym typeface="Arial"/>
                            </a:rPr>
                            <a:t> parts.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200" b="0" i="0" u="none" strike="noStrike" cap="none" dirty="0">
                            <a:solidFill>
                              <a:srgbClr val="000000"/>
                            </a:solidFill>
                            <a:highlight>
                              <a:srgbClr val="FFFFFF"/>
                            </a:highlight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b="0" i="0" u="none" strike="noStrike" cap="none" dirty="0">
                              <a:solidFill>
                                <a:srgbClr val="000000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Arial"/>
                              <a:cs typeface="Arial"/>
                              <a:sym typeface="Arial"/>
                            </a:rPr>
                            <a:t>The answer is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200" i="1" smtClean="0"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US" sz="1200" b="0" i="1" smtClean="0"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1200" b="0" i="0" smtClean="0"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</a:rPr>
                                <m:t>or</m:t>
                              </m:r>
                              <m:r>
                                <a:rPr lang="en-US" sz="1200" b="0" i="1" smtClean="0"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1200" b="0" i="1" smtClean="0"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b="0" i="0" u="none" strike="noStrike" cap="none" dirty="0">
                              <a:solidFill>
                                <a:srgbClr val="000000"/>
                              </a:solidFill>
                              <a:highlight>
                                <a:srgbClr val="FFFFFF"/>
                              </a:highlight>
                              <a:latin typeface="Arial"/>
                              <a:ea typeface="Arial"/>
                              <a:cs typeface="Arial"/>
                              <a:sym typeface="Arial"/>
                            </a:rPr>
                            <a:t>.</a:t>
                          </a:r>
                        </a:p>
                        <a:p>
                          <a:pPr lvl="0">
                            <a:lnSpc>
                              <a:spcPct val="100000"/>
                            </a:lnSpc>
                            <a:buClr>
                              <a:schemeClr val="dk1"/>
                            </a:buClr>
                            <a:buSzPts val="1100"/>
                            <a:defRPr/>
                          </a:pPr>
                          <a:endParaRPr lang="en-US" sz="1200" i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/>
                            <a:cs typeface="Calibri"/>
                            <a:sym typeface="Calibri"/>
                          </a:endParaRPr>
                        </a:p>
                        <a:p>
                          <a:pPr lvl="0">
                            <a:lnSpc>
                              <a:spcPct val="100000"/>
                            </a:lnSpc>
                            <a:buClr>
                              <a:schemeClr val="dk1"/>
                            </a:buClr>
                            <a:buSzPts val="1100"/>
                            <a:defRPr/>
                          </a:pPr>
                          <a:endParaRPr lang="en-US" sz="1200" i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00984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7" name="Google Shape;87;p1"/>
              <p:cNvGraphicFramePr/>
              <p:nvPr>
                <p:extLst>
                  <p:ext uri="{D42A27DB-BD31-4B8C-83A1-F6EECF244321}">
                    <p14:modId xmlns:p14="http://schemas.microsoft.com/office/powerpoint/2010/main" val="2069390112"/>
                  </p:ext>
                </p:extLst>
              </p:nvPr>
            </p:nvGraphicFramePr>
            <p:xfrm>
              <a:off x="374504" y="2239904"/>
              <a:ext cx="6197774" cy="5320623"/>
            </p:xfrm>
            <a:graphic>
              <a:graphicData uri="http://schemas.openxmlformats.org/drawingml/2006/table">
                <a:tbl>
                  <a:tblPr>
                    <a:noFill/>
                    <a:tableStyleId>{2BF476E4-CF4C-4818-BD03-C62D67D1B306}</a:tableStyleId>
                  </a:tblPr>
                  <a:tblGrid>
                    <a:gridCol w="370684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1"/>
                        </a:ext>
                      </a:extLst>
                    </a:gridCol>
                    <a:gridCol w="249093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2"/>
                        </a:ext>
                      </a:extLst>
                    </a:gridCol>
                  </a:tblGrid>
                  <a:tr h="598111"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b="1" u="none" strike="noStrike" cap="none" dirty="0"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looks like:</a:t>
                          </a:r>
                        </a:p>
                      </a:txBody>
                      <a:tcPr marL="91425" marR="91425" marT="91425" marB="91425">
                        <a:lnL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b="1" dirty="0">
                              <a:solidFill>
                                <a:schemeClr val="dk1"/>
                              </a:solidFill>
                              <a:latin typeface="Calibri"/>
                              <a:cs typeface="Calibri"/>
                              <a:sym typeface="Calibri"/>
                            </a:rPr>
                            <a:t>What </a:t>
                          </a:r>
                          <a:r>
                            <a:rPr lang="en-US" sz="1200" b="1" dirty="0" smtClean="0">
                              <a:solidFill>
                                <a:schemeClr val="dk1"/>
                              </a:solidFill>
                              <a:latin typeface="Calibri"/>
                              <a:cs typeface="Calibri"/>
                              <a:sym typeface="Calibri"/>
                            </a:rPr>
                            <a:t>it </a:t>
                          </a:r>
                          <a:r>
                            <a:rPr lang="en-US" sz="1200" b="1" dirty="0">
                              <a:solidFill>
                                <a:schemeClr val="dk1"/>
                              </a:solidFill>
                              <a:latin typeface="Calibri"/>
                              <a:cs typeface="Calibri"/>
                              <a:sym typeface="Calibri"/>
                            </a:rPr>
                            <a:t>sounds like:</a:t>
                          </a:r>
                          <a:endParaRPr sz="1200" b="1" dirty="0">
                            <a:solidFill>
                              <a:schemeClr val="dk1"/>
                            </a:solidFill>
                            <a:latin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988013008"/>
                      </a:ext>
                    </a:extLst>
                  </a:tr>
                  <a:tr h="12433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3"/>
                          <a:stretch>
                            <a:fillRect t="-48039" r="-67323" b="-280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3"/>
                          <a:stretch>
                            <a:fillRect l="-148900" t="-48039" r="-244" b="-2808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0"/>
                      </a:ext>
                    </a:extLst>
                  </a:tr>
                  <a:tr h="347918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3"/>
                          <a:stretch>
                            <a:fillRect t="-52797" r="-67323" b="-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3"/>
                          <a:stretch>
                            <a:fillRect l="-148900" t="-52797" r="-244" b="-1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1009842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3FD8CCC1-4BA5-B248-997D-880B6B1EE662}"/>
              </a:ext>
            </a:extLst>
          </p:cNvPr>
          <p:cNvSpPr/>
          <p:nvPr/>
        </p:nvSpPr>
        <p:spPr>
          <a:xfrm>
            <a:off x="330111" y="8101914"/>
            <a:ext cx="62302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it’s useful: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This algorithm is often the most efficient option when multiplying two fractions, unless they are a special case.</a:t>
            </a: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86D76B1-5074-6B40-8E46-45D322A065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221795"/>
              </p:ext>
            </p:extLst>
          </p:nvPr>
        </p:nvGraphicFramePr>
        <p:xfrm>
          <a:off x="2024296" y="4356201"/>
          <a:ext cx="1361587" cy="938640"/>
        </p:xfrm>
        <a:graphic>
          <a:graphicData uri="http://schemas.openxmlformats.org/drawingml/2006/table">
            <a:tbl>
              <a:tblPr firstRow="1" bandRow="1">
                <a:tableStyleId>{2BF476E4-CF4C-4818-BD03-C62D67D1B306}</a:tableStyleId>
              </a:tblPr>
              <a:tblGrid>
                <a:gridCol w="340397">
                  <a:extLst>
                    <a:ext uri="{9D8B030D-6E8A-4147-A177-3AD203B41FA5}">
                      <a16:colId xmlns:a16="http://schemas.microsoft.com/office/drawing/2014/main" val="1095277512"/>
                    </a:ext>
                  </a:extLst>
                </a:gridCol>
                <a:gridCol w="363774">
                  <a:extLst>
                    <a:ext uri="{9D8B030D-6E8A-4147-A177-3AD203B41FA5}">
                      <a16:colId xmlns:a16="http://schemas.microsoft.com/office/drawing/2014/main" val="295563874"/>
                    </a:ext>
                  </a:extLst>
                </a:gridCol>
                <a:gridCol w="317019">
                  <a:extLst>
                    <a:ext uri="{9D8B030D-6E8A-4147-A177-3AD203B41FA5}">
                      <a16:colId xmlns:a16="http://schemas.microsoft.com/office/drawing/2014/main" val="3239118514"/>
                    </a:ext>
                  </a:extLst>
                </a:gridCol>
                <a:gridCol w="340397">
                  <a:extLst>
                    <a:ext uri="{9D8B030D-6E8A-4147-A177-3AD203B41FA5}">
                      <a16:colId xmlns:a16="http://schemas.microsoft.com/office/drawing/2014/main" val="2621513278"/>
                    </a:ext>
                  </a:extLst>
                </a:gridCol>
              </a:tblGrid>
              <a:tr h="2613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000754"/>
                  </a:ext>
                </a:extLst>
              </a:tr>
              <a:tr h="3290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751445"/>
                  </a:ext>
                </a:extLst>
              </a:tr>
              <a:tr h="2613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565540"/>
                  </a:ext>
                </a:extLst>
              </a:tr>
            </a:tbl>
          </a:graphicData>
        </a:graphic>
      </p:graphicFrame>
      <p:graphicFrame>
        <p:nvGraphicFramePr>
          <p:cNvPr id="17" name="Table 6">
            <a:extLst>
              <a:ext uri="{FF2B5EF4-FFF2-40B4-BE49-F238E27FC236}">
                <a16:creationId xmlns:a16="http://schemas.microsoft.com/office/drawing/2014/main" id="{84B8C331-3DAA-1B41-B8FB-BEA166A284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34421"/>
              </p:ext>
            </p:extLst>
          </p:nvPr>
        </p:nvGraphicFramePr>
        <p:xfrm>
          <a:off x="2024295" y="5565482"/>
          <a:ext cx="1361587" cy="914400"/>
        </p:xfrm>
        <a:graphic>
          <a:graphicData uri="http://schemas.openxmlformats.org/drawingml/2006/table">
            <a:tbl>
              <a:tblPr firstRow="1" bandRow="1">
                <a:tableStyleId>{2BF476E4-CF4C-4818-BD03-C62D67D1B306}</a:tableStyleId>
              </a:tblPr>
              <a:tblGrid>
                <a:gridCol w="323129">
                  <a:extLst>
                    <a:ext uri="{9D8B030D-6E8A-4147-A177-3AD203B41FA5}">
                      <a16:colId xmlns:a16="http://schemas.microsoft.com/office/drawing/2014/main" val="1095277512"/>
                    </a:ext>
                  </a:extLst>
                </a:gridCol>
                <a:gridCol w="357664">
                  <a:extLst>
                    <a:ext uri="{9D8B030D-6E8A-4147-A177-3AD203B41FA5}">
                      <a16:colId xmlns:a16="http://schemas.microsoft.com/office/drawing/2014/main" val="295563874"/>
                    </a:ext>
                  </a:extLst>
                </a:gridCol>
                <a:gridCol w="340397">
                  <a:extLst>
                    <a:ext uri="{9D8B030D-6E8A-4147-A177-3AD203B41FA5}">
                      <a16:colId xmlns:a16="http://schemas.microsoft.com/office/drawing/2014/main" val="3239118514"/>
                    </a:ext>
                  </a:extLst>
                </a:gridCol>
                <a:gridCol w="340397">
                  <a:extLst>
                    <a:ext uri="{9D8B030D-6E8A-4147-A177-3AD203B41FA5}">
                      <a16:colId xmlns:a16="http://schemas.microsoft.com/office/drawing/2014/main" val="2621513278"/>
                    </a:ext>
                  </a:extLst>
                </a:gridCol>
              </a:tblGrid>
              <a:tr h="2145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DnDiag">
                      <a:fgClr>
                        <a:schemeClr val="accent1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DnDiag">
                      <a:fgClr>
                        <a:schemeClr val="accent1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DnDiag">
                      <a:fgClr>
                        <a:schemeClr val="accent1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000754"/>
                  </a:ext>
                </a:extLst>
              </a:tr>
              <a:tr h="2552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DnDiag">
                      <a:fgClr>
                        <a:schemeClr val="accent1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DnDiag">
                      <a:fgClr>
                        <a:schemeClr val="accent1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DnDiag">
                      <a:fgClr>
                        <a:schemeClr val="accent1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751445"/>
                  </a:ext>
                </a:extLst>
              </a:tr>
              <a:tr h="2145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0003">
                          <a:srgbClr val="ABC0E4"/>
                        </a:gs>
                        <a:gs pos="0">
                          <a:schemeClr val="accent1">
                            <a:lumMod val="5000"/>
                            <a:lumOff val="95000"/>
                            <a:alpha val="25762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0003">
                          <a:srgbClr val="ABC0E4"/>
                        </a:gs>
                        <a:gs pos="0">
                          <a:schemeClr val="accent1">
                            <a:lumMod val="5000"/>
                            <a:lumOff val="95000"/>
                            <a:alpha val="25762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0003">
                          <a:srgbClr val="ABC0E4"/>
                        </a:gs>
                        <a:gs pos="0">
                          <a:schemeClr val="accent1">
                            <a:lumMod val="5000"/>
                            <a:lumOff val="95000"/>
                            <a:alpha val="25762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565540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17AFCA8A-82DF-014D-B9DF-560FC7B04E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3660" y="2975580"/>
            <a:ext cx="1765300" cy="7239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196D345-A938-3D45-91B3-59095B8E1B2D}"/>
                  </a:ext>
                </a:extLst>
              </p:cNvPr>
              <p:cNvSpPr/>
              <p:nvPr/>
            </p:nvSpPr>
            <p:spPr>
              <a:xfrm>
                <a:off x="845885" y="4578207"/>
                <a:ext cx="1093260" cy="5816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highlight>
                      <a:srgbClr val="FFFFFF"/>
                    </a:highlight>
                  </a:rPr>
                  <a:t> </a:t>
                </a:r>
                <a:r>
                  <a:rPr lang="en-US" sz="1200" dirty="0">
                    <a:highlight>
                      <a:srgbClr val="FFFFFF"/>
                    </a:highlight>
                  </a:rPr>
                  <a:t>of a whole is shaded. </a:t>
                </a:r>
                <a:endParaRPr lang="en-US" sz="1200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196D345-A938-3D45-91B3-59095B8E1B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885" y="4578207"/>
                <a:ext cx="1093260" cy="581634"/>
              </a:xfrm>
              <a:prstGeom prst="rect">
                <a:avLst/>
              </a:prstGeom>
              <a:blipFill rotWithShape="0">
                <a:blip r:embed="rId5"/>
                <a:stretch>
                  <a:fillRect l="-559" b="-7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B971400-8347-174F-8B42-E6407EFCC5BF}"/>
                  </a:ext>
                </a:extLst>
              </p:cNvPr>
              <p:cNvSpPr/>
              <p:nvPr/>
            </p:nvSpPr>
            <p:spPr>
              <a:xfrm>
                <a:off x="757396" y="5650062"/>
                <a:ext cx="1091069" cy="615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>
                    <a:solidFill>
                      <a:schemeClr val="dk1"/>
                    </a:solidFill>
                    <a:highlight>
                      <a:srgbClr val="FFFFFF"/>
                    </a:highlight>
                    <a:cs typeface="Calibri"/>
                    <a:sym typeface="Calibri"/>
                  </a:rPr>
                  <a:t>Now,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sz="12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2</m:t>
                        </m:r>
                      </m:num>
                      <m:den>
                        <m:r>
                          <a:rPr lang="en-US" sz="12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200" dirty="0">
                    <a:solidFill>
                      <a:schemeClr val="dk1"/>
                    </a:solidFill>
                    <a:highlight>
                      <a:srgbClr val="FFFFFF"/>
                    </a:highlight>
                    <a:ea typeface="Calibri"/>
                    <a:cs typeface="Calibri"/>
                    <a:sym typeface="Calibri"/>
                  </a:rPr>
                  <a:t> of the</a:t>
                </a:r>
                <a:r>
                  <a:rPr lang="en-US" sz="1200" dirty="0">
                    <a:solidFill>
                      <a:schemeClr val="dk1"/>
                    </a:solidFill>
                    <a:highlight>
                      <a:srgbClr val="FFFFFF"/>
                    </a:highlight>
                    <a:cs typeface="Calibri"/>
                    <a:sym typeface="Calibri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sz="12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3</m:t>
                        </m:r>
                      </m:num>
                      <m:den>
                        <m:r>
                          <a:rPr lang="en-US" sz="12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200" dirty="0">
                    <a:highlight>
                      <a:srgbClr val="FFFFFF"/>
                    </a:highlight>
                  </a:rPr>
                  <a:t> is dashed. </a:t>
                </a:r>
                <a:endParaRPr lang="en-US" sz="12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B971400-8347-174F-8B42-E6407EFCC5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396" y="5650062"/>
                <a:ext cx="1091069" cy="61555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2138342-B411-2E49-92AF-100F3F91DE31}"/>
                  </a:ext>
                </a:extLst>
              </p:cNvPr>
              <p:cNvSpPr/>
              <p:nvPr/>
            </p:nvSpPr>
            <p:spPr>
              <a:xfrm>
                <a:off x="1939144" y="6695809"/>
                <a:ext cx="1600469" cy="7228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>
                    <a:solidFill>
                      <a:schemeClr val="dk1"/>
                    </a:solidFill>
                    <a:highlight>
                      <a:srgbClr val="FFFFFF"/>
                    </a:highlight>
                    <a:cs typeface="Calibri"/>
                    <a:sym typeface="Calibri"/>
                  </a:rPr>
                  <a:t>Six </a:t>
                </a:r>
                <a:r>
                  <a:rPr lang="en-US" sz="1200" dirty="0">
                    <a:solidFill>
                      <a:schemeClr val="dk1"/>
                    </a:solidFill>
                    <a:highlight>
                      <a:srgbClr val="FFFFFF"/>
                    </a:highlight>
                    <a:ea typeface="Calibri"/>
                    <a:cs typeface="Calibri"/>
                    <a:sym typeface="Calibri"/>
                  </a:rPr>
                  <a:t>of the</a:t>
                </a:r>
                <a:r>
                  <a:rPr lang="en-US" sz="1200" dirty="0">
                    <a:solidFill>
                      <a:schemeClr val="dk1"/>
                    </a:solidFill>
                    <a:highlight>
                      <a:srgbClr val="FFFFFF"/>
                    </a:highlight>
                    <a:cs typeface="Calibri"/>
                    <a:sym typeface="Calibri"/>
                  </a:rPr>
                  <a:t> </a:t>
                </a:r>
                <a:r>
                  <a:rPr lang="en-US" sz="1200" dirty="0">
                    <a:highlight>
                      <a:srgbClr val="FFFFFF"/>
                    </a:highlight>
                  </a:rPr>
                  <a:t>twelfths are dashed. The answer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i="1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1200" b="0" i="1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1200" b="0" i="0" smtClean="0"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b="0" i="0" smtClean="0"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or</m:t>
                    </m:r>
                    <m:r>
                      <a:rPr lang="en-US" sz="1200" b="0" i="0" smtClean="0"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1200" b="0" i="1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200" b="0" i="1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200" dirty="0"/>
                  <a:t>.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2138342-B411-2E49-92AF-100F3F91DE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144" y="6695809"/>
                <a:ext cx="1600469" cy="722827"/>
              </a:xfrm>
              <a:prstGeom prst="rect">
                <a:avLst/>
              </a:prstGeom>
              <a:blipFill rotWithShape="0">
                <a:blip r:embed="rId7"/>
                <a:stretch>
                  <a:fillRect t="-840" b="-327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268941" y="225934"/>
            <a:ext cx="6408900" cy="925134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Standard Algorithm </a:t>
            </a:r>
            <a:br>
              <a:rPr lang="en-US" sz="3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 Multiplying Mixed Numbers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Google Shape;86;p1"/>
              <p:cNvSpPr/>
              <p:nvPr/>
            </p:nvSpPr>
            <p:spPr>
              <a:xfrm>
                <a:off x="268941" y="1151068"/>
                <a:ext cx="6408900" cy="77670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rial"/>
                  <a:buNone/>
                </a:pPr>
                <a:r>
                  <a:rPr lang="en-US" b="1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What it is</a:t>
                </a:r>
                <a:r>
                  <a:rPr lang="en-US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: This strategy relies on converting mixed numbers into fractions greater than a whole (improper fractions) before multiplying with the standard algorithm.</a:t>
                </a: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rial"/>
                  <a:buNone/>
                </a:pPr>
                <a:endPara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US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What it looks like: </a:t>
                </a:r>
              </a:p>
              <a:p>
                <a:pPr marL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-US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 </a:t>
                </a:r>
              </a:p>
              <a:p>
                <a:pPr marL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  <a:buSzPts val="1100"/>
                  <a:defRPr/>
                </a:pPr>
                <a:endParaRPr lang="en-US" b="1" dirty="0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  <a:buSzPts val="1100"/>
                  <a:defRPr/>
                </a:pPr>
                <a:endParaRPr lang="en-US" b="1" dirty="0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  <a:buSzPts val="1100"/>
                  <a:defRPr/>
                </a:pPr>
                <a:endParaRPr lang="en-US" b="1" dirty="0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  <a:buSzPts val="1100"/>
                  <a:defRPr/>
                </a:pPr>
                <a:endParaRPr lang="en-US" b="1" dirty="0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  <a:buSzPts val="1100"/>
                  <a:defRPr/>
                </a:pPr>
                <a:endParaRPr lang="en-US" b="1" dirty="0">
                  <a:solidFill>
                    <a:schemeClr val="dk1"/>
                  </a:solidFill>
                  <a:highlight>
                    <a:srgbClr val="FFFFFF"/>
                  </a:highlight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  <a:buSzPts val="1100"/>
                  <a:defRPr/>
                </a:pPr>
                <a:r>
                  <a:rPr lang="en-US" b="1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/>
                    <a:ea typeface="Calibri"/>
                    <a:cs typeface="Calibri"/>
                    <a:sym typeface="Calibri"/>
                  </a:rPr>
                  <a:t>What it sounds like: </a:t>
                </a:r>
                <a:r>
                  <a:rPr lang="en-US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/>
                    <a:ea typeface="Calibri"/>
                    <a:cs typeface="Calibri"/>
                    <a:sym typeface="Calibri"/>
                  </a:rPr>
                  <a:t>This problem is too complicated for a reasoning strategy, so I will change the mixed numbers to fractions. Then I will look to see if I can simplify before I multiply. Yes, 9 and 3 can both be divided by 3, and 8 and 4 can both be divided by 4. That leaves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2</m:t>
                    </m:r>
                    <m:r>
                      <a:rPr lang="en-US" b="0" i="1" smtClean="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mbria Math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r>
                      <a:rPr lang="en-US" b="0" i="1" smtClean="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/>
                        <a:sym typeface="Calibri"/>
                      </a:rPr>
                      <m:t>× 3, </m:t>
                    </m:r>
                  </m:oMath>
                </a14:m>
                <a:r>
                  <a:rPr lang="en-US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/>
                    <a:ea typeface="Calibri"/>
                    <a:cs typeface="Calibri"/>
                    <a:sym typeface="Calibri"/>
                  </a:rPr>
                  <a:t>which equals 6.</a:t>
                </a:r>
                <a:endParaRPr lang="en-US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</a:pPr>
                <a:endParaRPr lang="en-US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</a:pPr>
                <a:r>
                  <a:rPr lang="en-US" b="1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When it’s useful: </a:t>
                </a:r>
                <a:r>
                  <a:rPr lang="en-US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This algorithm is often the most efficient option when multiplying two mixed numbers.</a:t>
                </a:r>
              </a:p>
            </p:txBody>
          </p:sp>
        </mc:Choice>
        <mc:Fallback xmlns="">
          <p:sp>
            <p:nvSpPr>
              <p:cNvPr id="86" name="Google Shape;86;p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941" y="1151068"/>
                <a:ext cx="6408900" cy="7767000"/>
              </a:xfrm>
              <a:prstGeom prst="rect">
                <a:avLst/>
              </a:prstGeom>
              <a:blipFill rotWithShape="0">
                <a:blip r:embed="rId3"/>
                <a:stretch>
                  <a:fillRect l="-95" r="-379"/>
                </a:stretch>
              </a:blip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7271F353-EEE0-3E4C-A654-ABD7923B99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04" y="2619766"/>
            <a:ext cx="3591370" cy="22272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4A359B-B29B-574B-9D3C-EBBEF1E45B19}"/>
              </a:ext>
            </a:extLst>
          </p:cNvPr>
          <p:cNvSpPr txBox="1"/>
          <p:nvPr/>
        </p:nvSpPr>
        <p:spPr>
          <a:xfrm>
            <a:off x="4415883" y="457200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4DB915-9414-AB45-934D-4624E0A1BF7C}"/>
                  </a:ext>
                </a:extLst>
              </p:cNvPr>
              <p:cNvSpPr txBox="1"/>
              <p:nvPr/>
            </p:nvSpPr>
            <p:spPr>
              <a:xfrm>
                <a:off x="4132262" y="2616886"/>
                <a:ext cx="2085828" cy="2063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1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 </m:t>
                      </m:r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1600" b="1" dirty="0"/>
              </a:p>
              <a:p>
                <a:endParaRPr lang="en-US" dirty="0"/>
              </a:p>
              <a:p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Then you can choose to multiply the fractions, then simplify, or simplify then multiply, as shown here:</a:t>
                </a:r>
              </a:p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4DB915-9414-AB45-934D-4624E0A1B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262" y="2616886"/>
                <a:ext cx="2085828" cy="2063065"/>
              </a:xfrm>
              <a:prstGeom prst="rect">
                <a:avLst/>
              </a:prstGeom>
              <a:blipFill>
                <a:blip r:embed="rId5"/>
                <a:stretch>
                  <a:fillRect l="-8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>
            <a:extLst>
              <a:ext uri="{FF2B5EF4-FFF2-40B4-BE49-F238E27FC236}">
                <a16:creationId xmlns:a16="http://schemas.microsoft.com/office/drawing/2014/main" id="{AD33364A-40AE-D948-B75F-97E3F92E9E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416" y="4593210"/>
            <a:ext cx="1290970" cy="88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6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268941" y="225934"/>
            <a:ext cx="6408900" cy="925134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Standard Algorithm </a:t>
            </a:r>
            <a:br>
              <a:rPr lang="en-US" sz="3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 Dividing 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Fractions 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Google Shape;86;p1"/>
              <p:cNvSpPr/>
              <p:nvPr/>
            </p:nvSpPr>
            <p:spPr>
              <a:xfrm>
                <a:off x="268941" y="1151067"/>
                <a:ext cx="6408900" cy="77670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400"/>
                </a:pPr>
                <a:r>
                  <a:rPr lang="en-US" sz="1300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What it is: </a:t>
                </a:r>
                <a:r>
                  <a:rPr lang="en-US" sz="13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The standard algorithm in the United States, often called “invert and multiply,” changes a division problem into a related multiplication problem to solve it. The problem </a:t>
                </a:r>
                <a:r>
                  <a:rPr lang="en-US" sz="13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3 </a:t>
                </a:r>
                <a:r>
                  <a:rPr lang="ar-AE" sz="13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÷ </a:t>
                </a:r>
                <a:r>
                  <a:rPr lang="en-US" sz="13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sz="1300" b="0" i="1" smtClean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1</m:t>
                        </m:r>
                      </m:num>
                      <m:den>
                        <m:r>
                          <a:rPr lang="ar-AE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3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means, “How many fourths are in 3?” Think of servings of pizza. If a serving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1</m:t>
                        </m:r>
                      </m:num>
                      <m:den>
                        <m:r>
                          <a:rPr lang="ar-AE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3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of a pizza, then you can get 12 servings from 3 pizzas. The answer is found by multiplying by 4. Thus, it looks like invert and multiply.</a:t>
                </a:r>
              </a:p>
              <a:p>
                <a:pPr lvl="0">
                  <a:buClr>
                    <a:schemeClr val="dk1"/>
                  </a:buClr>
                  <a:buSzPts val="1400"/>
                </a:pPr>
                <a:endParaRPr lang="en-US" sz="13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0">
                  <a:buClr>
                    <a:schemeClr val="dk1"/>
                  </a:buClr>
                  <a:buSzPts val="1400"/>
                </a:pPr>
                <a:r>
                  <a:rPr lang="en-US" sz="13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If the numerator was a number other than 1, then it’s a little harder. For </a:t>
                </a:r>
                <a:r>
                  <a:rPr lang="en-US" sz="13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3</a:t>
                </a:r>
                <a:r>
                  <a:rPr lang="ar-AE" sz="13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÷ </a:t>
                </a:r>
                <a:r>
                  <a:rPr lang="en-US" sz="13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sz="1300" b="0" i="1" smtClean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3</m:t>
                        </m:r>
                      </m:num>
                      <m:den>
                        <m:r>
                          <a:rPr lang="ar-AE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3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think of servings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3</m:t>
                        </m:r>
                      </m:num>
                      <m:den>
                        <m:r>
                          <a:rPr lang="ar-AE" sz="1300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300" dirty="0"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</a:rPr>
                  <a:t> of a pizza. Now you take those 12 servings and group them by 3s (divide by 3) and you have 4 of these larger servings. Thus, </a:t>
                </a:r>
                <a:r>
                  <a:rPr lang="en-US" sz="1300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dividing a number by a fraction is the same as multiplying that number by the reciprocal of that fraction.</a:t>
                </a:r>
                <a:endParaRPr lang="en-US" sz="130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lvl="0">
                  <a:buClr>
                    <a:schemeClr val="dk1"/>
                  </a:buClr>
                  <a:buSzPts val="1400"/>
                </a:pPr>
                <a:endParaRPr lang="en-US" sz="1300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lvl="0">
                  <a:buClr>
                    <a:schemeClr val="dk1"/>
                  </a:buClr>
                  <a:buSzPts val="1400"/>
                </a:pPr>
                <a:r>
                  <a:rPr lang="en-US" sz="1300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Dividing mixed numbers involves changing mixed numbers into fractions greater than 1 (improper fractions). Then, the process is the same: multiply by the reciprocal of the divisor. Simplify first, if possible.</a:t>
                </a:r>
                <a:endParaRPr lang="en-US" sz="130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lvl="0">
                  <a:buClr>
                    <a:schemeClr val="dk1"/>
                  </a:buClr>
                  <a:buSzPts val="1400"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</p:txBody>
          </p:sp>
        </mc:Choice>
        <mc:Fallback xmlns="">
          <p:sp>
            <p:nvSpPr>
              <p:cNvPr id="86" name="Google Shape;86;p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941" y="1151067"/>
                <a:ext cx="6408900" cy="7767000"/>
              </a:xfrm>
              <a:prstGeom prst="rect">
                <a:avLst/>
              </a:prstGeom>
              <a:blipFill rotWithShape="0">
                <a:blip r:embed="rId3"/>
                <a:stretch>
                  <a:fillRect r="-189"/>
                </a:stretch>
              </a:blip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42CC6644-09F7-934F-8C0A-07169F4BB24F}"/>
              </a:ext>
            </a:extLst>
          </p:cNvPr>
          <p:cNvSpPr/>
          <p:nvPr/>
        </p:nvSpPr>
        <p:spPr>
          <a:xfrm>
            <a:off x="330421" y="6980739"/>
            <a:ext cx="62491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  <a:buClr>
                <a:schemeClr val="dk1"/>
              </a:buClr>
            </a:pPr>
            <a:endParaRPr lang="en-US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200000"/>
              </a:lnSpc>
              <a:buClr>
                <a:schemeClr val="dk1"/>
              </a:buClr>
            </a:pPr>
            <a:endParaRPr lang="en-US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Clr>
                <a:schemeClr val="dk1"/>
              </a:buClr>
            </a:pPr>
            <a:r>
              <a:rPr lang="en-US" sz="13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it’s useful: </a:t>
            </a: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algorithm is useful when the problem cannot be solved mentally using a reasoning strategy.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Google Shape;87;p1">
                <a:extLst>
                  <a:ext uri="{FF2B5EF4-FFF2-40B4-BE49-F238E27FC236}">
                    <a16:creationId xmlns:a16="http://schemas.microsoft.com/office/drawing/2014/main" id="{A77FA7BD-F0A2-954A-BCEF-6CA7A712093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871309325"/>
                  </p:ext>
                </p:extLst>
              </p:nvPr>
            </p:nvGraphicFramePr>
            <p:xfrm>
              <a:off x="330421" y="4816672"/>
              <a:ext cx="6266950" cy="2883158"/>
            </p:xfrm>
            <a:graphic>
              <a:graphicData uri="http://schemas.openxmlformats.org/drawingml/2006/table">
                <a:tbl>
                  <a:tblPr>
                    <a:noFill/>
                    <a:tableStyleId>{2BF476E4-CF4C-4818-BD03-C62D67D1B306}</a:tableStyleId>
                  </a:tblPr>
                  <a:tblGrid>
                    <a:gridCol w="17854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8147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b="1" u="none" strike="noStrike" cap="none" dirty="0"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looks like:</a:t>
                          </a: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b="1" dirty="0">
                              <a:solidFill>
                                <a:schemeClr val="dk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sounds like:</a:t>
                          </a:r>
                          <a:endParaRPr lang="ar-AE" sz="1200" b="1" dirty="0">
                            <a:solidFill>
                              <a:schemeClr val="dk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32088"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3 </a:t>
                          </a:r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÷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=</a:t>
                          </a:r>
                          <a:r>
                            <a:rPr lang="en-US" sz="1200" baseline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</a:t>
                          </a:r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?</a:t>
                          </a:r>
                        </a:p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</a:t>
                          </a:r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3 </a:t>
                          </a:r>
                          <a14:m>
                            <m:oMath xmlns:m="http://schemas.openxmlformats.org/officeDocument/2006/math">
                              <m:r>
                                <a:rPr lang="ar-AE" sz="1200" b="0" i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 </m:t>
                              </m:r>
                              <m:r>
                                <a:rPr lang="ar-AE" sz="1200" b="0" i="1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×</m:t>
                              </m:r>
                              <m:r>
                                <a:rPr lang="ar-AE" sz="1200" b="0" i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= ?</a:t>
                          </a:r>
                          <a:endParaRPr lang="ar-AE" sz="120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 panose="020F0502020204030204" pitchFamily="34" charset="0"/>
                            <a:ea typeface="Calibri"/>
                            <a:cs typeface="Calibri" panose="020F0502020204030204" pitchFamily="34" charset="0"/>
                            <a:sym typeface="Calibri"/>
                          </a:endParaRPr>
                        </a:p>
                        <a:p>
                          <a:pPr marL="0" lvl="1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lang="en-US" sz="120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  <a:p>
                          <a:pPr marL="0" lvl="1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2</a:t>
                          </a:r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÷ 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1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=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?</a:t>
                          </a:r>
                        </a:p>
                        <a:p>
                          <a:pPr marL="0" lvl="1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cs typeface="Calibri"/>
                              <a:sym typeface="Calibri"/>
                            </a:rPr>
                            <a:t>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1200" b="0" i="0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   </m:t>
                              </m:r>
                            </m:oMath>
                          </a14:m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÷</a:t>
                          </a:r>
                          <a14:m>
                            <m:oMath xmlns:m="http://schemas.openxmlformats.org/officeDocument/2006/math">
                              <m:r>
                                <a:rPr lang="en-US" sz="1200" b="0" i="0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200" baseline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= ?</a:t>
                          </a:r>
                        </a:p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cs typeface="Calibri"/>
                              <a:sym typeface="Calibri"/>
                            </a:rPr>
                            <a:t>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1200" b="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 </m:t>
                              </m:r>
                              <m:r>
                                <a:rPr lang="en-US" sz="1200" b="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× </m:t>
                              </m:r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baseline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= ?</a:t>
                          </a:r>
                          <a:endParaRPr lang="ar-AE" sz="120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lang="en-US" sz="1200" dirty="0">
                            <a:highlight>
                              <a:srgbClr val="FFFFFF"/>
                            </a:highlight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dirty="0"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 am not sure how many three-fourths are in 3, so I will multiply by the reciprocal. Now I can solve this easily. Three times four is 12 and 12 divided by 3 is 4.</a:t>
                          </a: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lang="en-US" sz="1200" dirty="0">
                            <a:highlight>
                              <a:srgbClr val="FFFFFF"/>
                            </a:highlight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lang="en-US" sz="1200" dirty="0">
                            <a:highlight>
                              <a:srgbClr val="FFFFFF"/>
                            </a:highlight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dirty="0"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With mixed numbers, it is easier to convert them into fractions.</a:t>
                          </a: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With my new division expression, I change it to multiplication. Then, I look to see if I can simplify before I multiply. I cannot, so I multiply the numerators and multiply the denominators to get my answer.</a:t>
                          </a: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lang="en-US" sz="1200" baseline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 panose="020F0502020204030204" pitchFamily="34" charset="0"/>
                            <a:ea typeface="Calibri"/>
                            <a:cs typeface="Calibri" panose="020F0502020204030204" pitchFamily="34" charset="0"/>
                            <a:sym typeface="Calibri"/>
                          </a:endParaRP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cs typeface="Calibri" panose="020F0502020204030204" pitchFamily="34" charset="0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ar-AE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1200" b="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 </m:t>
                              </m:r>
                              <m:r>
                                <a:rPr lang="en-US" sz="1200" b="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× </m:t>
                              </m:r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200" baseline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 = </a:t>
                          </a:r>
                          <a: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 panose="020F0502020204030204" pitchFamily="34" charset="0"/>
                              <a:cs typeface="Calibri" panose="020F0502020204030204" pitchFamily="34" charset="0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16</m:t>
                                  </m:r>
                                </m:den>
                              </m:f>
                              <m:r>
                                <a:rPr lang="en-US" sz="1200" b="0" i="0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 =</m:t>
                              </m:r>
                              <m:r>
                                <a:rPr lang="en-US" sz="1200" b="0" i="0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1</m:t>
                              </m:r>
                              <m:f>
                                <m:fPr>
                                  <m:ctrlPr>
                                    <a:rPr lang="ar-AE" sz="12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16</m:t>
                                  </m:r>
                                </m:den>
                              </m:f>
                            </m:oMath>
                          </a14:m>
                          <a:endParaRPr lang="en-US" sz="1200" dirty="0">
                            <a:highlight>
                              <a:srgbClr val="FFFFFF"/>
                            </a:highlight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Google Shape;87;p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77FA7BD-F0A2-954A-BCEF-6CA7A712093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871309325"/>
                  </p:ext>
                </p:extLst>
              </p:nvPr>
            </p:nvGraphicFramePr>
            <p:xfrm>
              <a:off x="330421" y="4816672"/>
              <a:ext cx="6266950" cy="2911479"/>
            </p:xfrm>
            <a:graphic>
              <a:graphicData uri="http://schemas.openxmlformats.org/drawingml/2006/table">
                <a:tbl>
                  <a:tblPr>
                    <a:noFill/>
                    <a:tableStyleId>{2BF476E4-CF4C-4818-BD03-C62D67D1B306}</a:tableStyleId>
                  </a:tblPr>
                  <a:tblGrid>
                    <a:gridCol w="178547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0"/>
                        </a:ext>
                      </a:extLst>
                    </a:gridCol>
                    <a:gridCol w="4481479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2"/>
                        </a:ext>
                      </a:extLst>
                    </a:gridCol>
                  </a:tblGrid>
                  <a:tr h="457170"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200" b="1" u="none" strike="noStrike" cap="none" dirty="0"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looks like:</a:t>
                          </a: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200" b="1" dirty="0">
                              <a:solidFill>
                                <a:schemeClr val="dk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sounds like:</a:t>
                          </a:r>
                          <a:endParaRPr lang="ar-AE" sz="1200" b="1" dirty="0">
                            <a:solidFill>
                              <a:schemeClr val="dk1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0"/>
                      </a:ext>
                    </a:extLst>
                  </a:tr>
                  <a:tr h="24543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4"/>
                          <a:stretch>
                            <a:fillRect l="-341" t="-18859" r="-251536" b="-81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4"/>
                          <a:stretch>
                            <a:fillRect l="-39946" t="-18859" r="-136" b="-81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60274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Google Shape;86;p1"/>
              <p:cNvSpPr/>
              <p:nvPr/>
            </p:nvSpPr>
            <p:spPr>
              <a:xfrm>
                <a:off x="224549" y="1377000"/>
                <a:ext cx="6408900" cy="7325502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endPara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</a:pPr>
                <a:r>
                  <a:rPr lang="en-US" b="1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What it is: </a:t>
                </a:r>
                <a:r>
                  <a:rPr lang="en-US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Dividing by common denominator is an underused algorithm that is efficient and well connected to models. If there is a common denominator, you can divide just the numerators and get the quotient.</a:t>
                </a:r>
              </a:p>
              <a:p>
                <a:pPr lvl="0">
                  <a:buClr>
                    <a:schemeClr val="dk1"/>
                  </a:buClr>
                </a:pPr>
                <a:endPara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</a:pPr>
                <a:r>
                  <a:rPr lang="en-US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For example, in the problem below, the question is, how many 7 fourths are in 13 fourths? The quotient is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6</m:t>
                        </m:r>
                      </m:num>
                      <m:den>
                        <m:r>
                          <a:rPr lang="en-US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.</a:t>
                </a:r>
              </a:p>
              <a:p>
                <a:pPr lvl="0">
                  <a:buClr>
                    <a:schemeClr val="dk1"/>
                  </a:buClr>
                </a:pPr>
                <a:endPara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</a:pPr>
                <a:r>
                  <a:rPr lang="en-US" b="1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What it looks and sounds like:</a:t>
                </a:r>
              </a:p>
              <a:p>
                <a:pPr lvl="0">
                  <a:buClr>
                    <a:schemeClr val="dk1"/>
                  </a:buClr>
                </a:pPr>
                <a:endPara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lvl="0">
                  <a:buClr>
                    <a:schemeClr val="dk1"/>
                  </a:buClr>
                </a:pPr>
                <a:endPara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endPara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endPara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fontAlgn="t"/>
                <a:endParaRPr lang="en-US" dirty="0"/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endParaRPr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mc:Choice>
        <mc:Fallback xmlns="">
          <p:sp>
            <p:nvSpPr>
              <p:cNvPr id="86" name="Google Shape;86;p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549" y="1377000"/>
                <a:ext cx="6408900" cy="7325502"/>
              </a:xfrm>
              <a:prstGeom prst="rect">
                <a:avLst/>
              </a:prstGeom>
              <a:blipFill rotWithShape="0">
                <a:blip r:embed="rId3"/>
                <a:stretch>
                  <a:fillRect l="-95"/>
                </a:stretch>
              </a:blip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Google Shape;85;p1">
            <a:extLst>
              <a:ext uri="{FF2B5EF4-FFF2-40B4-BE49-F238E27FC236}">
                <a16:creationId xmlns:a16="http://schemas.microsoft.com/office/drawing/2014/main" id="{EB0758D9-F77A-444C-9318-0D641F25E9BA}"/>
              </a:ext>
            </a:extLst>
          </p:cNvPr>
          <p:cNvSpPr/>
          <p:nvPr/>
        </p:nvSpPr>
        <p:spPr>
          <a:xfrm>
            <a:off x="224550" y="228426"/>
            <a:ext cx="6408900" cy="925134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Dividing Fractions Using </a:t>
            </a:r>
            <a:r>
              <a:rPr lang="en-US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Common Denominators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Google Shape;87;p1">
                <a:extLst>
                  <a:ext uri="{FF2B5EF4-FFF2-40B4-BE49-F238E27FC236}">
                    <a16:creationId xmlns:a16="http://schemas.microsoft.com/office/drawing/2014/main" id="{94331634-A8D1-2641-A719-3E00F55876A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708966512"/>
                  </p:ext>
                </p:extLst>
              </p:nvPr>
            </p:nvGraphicFramePr>
            <p:xfrm>
              <a:off x="320034" y="3438198"/>
              <a:ext cx="6217932" cy="3784160"/>
            </p:xfrm>
            <a:graphic>
              <a:graphicData uri="http://schemas.openxmlformats.org/drawingml/2006/table">
                <a:tbl>
                  <a:tblPr>
                    <a:noFill/>
                    <a:tableStyleId>{2BF476E4-CF4C-4818-BD03-C62D67D1B306}</a:tableStyleId>
                  </a:tblPr>
                  <a:tblGrid>
                    <a:gridCol w="121883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999098">
                      <a:extLst>
                        <a:ext uri="{9D8B030D-6E8A-4147-A177-3AD203B41FA5}">
                          <a16:colId xmlns:a16="http://schemas.microsoft.com/office/drawing/2014/main" val="2381335479"/>
                        </a:ext>
                      </a:extLst>
                    </a:gridCol>
                  </a:tblGrid>
                  <a:tr h="1414985">
                    <a:tc gridSpan="2"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3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 </a:t>
                          </a: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ar-AE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÷</a:t>
                          </a: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ar-AE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1</a:t>
                          </a:r>
                          <a:r>
                            <a:rPr lang="ar-AE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=</a:t>
                          </a:r>
                          <a:r>
                            <a:rPr lang="ar-AE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?</a:t>
                          </a:r>
                          <a:br>
                            <a:rPr lang="en-US" sz="12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</a:b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40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ar-AE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÷</a:t>
                          </a: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ar-AE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1400" b="0" i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</a:t>
                          </a: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= 13 </a:t>
                          </a:r>
                          <a:r>
                            <a:rPr lang="ar-AE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÷</a:t>
                          </a: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7</a:t>
                          </a:r>
                        </a:p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              = 1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sz="1400" b="0" i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              </a:t>
                          </a: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Now that it is all in fourths, I am finding</a:t>
                          </a:r>
                          <a:r>
                            <a:rPr lang="en-US" sz="1400" i="0" baseline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how many 7s in 13.</a:t>
                          </a:r>
                          <a:endParaRPr lang="en-US" sz="1400" i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280954"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1400" b="0" i="0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4</m:t>
                              </m:r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1400" i="0" dirty="0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1400" i="1" dirty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dirty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1400" b="0" i="1" dirty="0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 =</a:t>
                          </a:r>
                        </a:p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400" i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/>
                            <a:sym typeface="Calibri"/>
                          </a:endParaRPr>
                        </a:p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140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= </a:t>
                          </a:r>
                        </a:p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endParaRPr lang="en-US" sz="1400" i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/>
                            <a:sym typeface="Calibri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28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US" sz="140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  <a:t> = </a:t>
                          </a: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i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/>
                            <a:sym typeface="Calibri"/>
                          </a:endParaRP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endParaRPr lang="en-US" sz="1200" i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I don’t know</a:t>
                          </a:r>
                          <a:r>
                            <a:rPr lang="en-US" sz="1400" i="0" baseline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a reasoning strategy for this problem, so I am going to change to fractions.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endParaRPr lang="en-US" sz="1400" i="0" baseline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1400" i="0" baseline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I notice that it is not hard to find a common denominator. I am going to solve that way.</a:t>
                          </a:r>
                          <a:endParaRPr lang="en-US" sz="1400" i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i="0" dirty="0">
                            <a:solidFill>
                              <a:schemeClr val="dk1"/>
                            </a:solidFill>
                            <a:highlight>
                              <a:srgbClr val="FFFFFF"/>
                            </a:highlight>
                            <a:latin typeface="Calibri"/>
                            <a:cs typeface="Calibri"/>
                            <a:sym typeface="Calibri"/>
                          </a:endParaRPr>
                        </a:p>
                        <a:p>
                          <a:pPr marL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cs typeface="Calibri"/>
                              <a:sym typeface="Calibri"/>
                            </a:rPr>
                            <a:t>Now I can just focus on the numerators, 28 ÷ 5. That equals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smtClean="0">
                                  <a:solidFill>
                                    <a:schemeClr val="dk1"/>
                                  </a:solidFill>
                                  <a:highlight>
                                    <a:srgbClr val="FFFFFF"/>
                                  </a:highlight>
                                  <a:latin typeface="Cambria Math" panose="02040503050406030204" pitchFamily="18" charset="0"/>
                                  <a:cs typeface="Calibri"/>
                                  <a:sym typeface="Calibri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dk1"/>
                                      </a:solidFill>
                                      <a:highlight>
                                        <a:srgbClr val="FFFFFF"/>
                                      </a:highlight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i="0" dirty="0">
                              <a:solidFill>
                                <a:schemeClr val="dk1"/>
                              </a:solidFill>
                              <a:highlight>
                                <a:srgbClr val="FFFFFF"/>
                              </a:highlight>
                              <a:latin typeface="Calibri"/>
                              <a:cs typeface="Calibri"/>
                              <a:sym typeface="Calibri"/>
                            </a:rPr>
                            <a:t>.</a:t>
                          </a:r>
                        </a:p>
                      </a:txBody>
                      <a:tcPr marL="91425" marR="91425" marT="91425" marB="91425">
                        <a:lnL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0559424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Google Shape;87;p1">
                <a:extLst>
                  <a:ext uri="{FF2B5EF4-FFF2-40B4-BE49-F238E27FC236}">
                    <a16:creationId xmlns:a16="http://schemas.microsoft.com/office/drawing/2014/main" id="{94331634-A8D1-2641-A719-3E00F55876A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708966512"/>
                  </p:ext>
                </p:extLst>
              </p:nvPr>
            </p:nvGraphicFramePr>
            <p:xfrm>
              <a:off x="320034" y="3438198"/>
              <a:ext cx="6217932" cy="3784160"/>
            </p:xfrm>
            <a:graphic>
              <a:graphicData uri="http://schemas.openxmlformats.org/drawingml/2006/table">
                <a:tbl>
                  <a:tblPr>
                    <a:noFill/>
                    <a:tableStyleId>{2BF476E4-CF4C-4818-BD03-C62D67D1B306}</a:tableStyleId>
                  </a:tblPr>
                  <a:tblGrid>
                    <a:gridCol w="121883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999098">
                      <a:extLst>
                        <a:ext uri="{9D8B030D-6E8A-4147-A177-3AD203B41FA5}">
                          <a16:colId xmlns:a16="http://schemas.microsoft.com/office/drawing/2014/main" val="2381335479"/>
                        </a:ext>
                      </a:extLst>
                    </a:gridCol>
                  </a:tblGrid>
                  <a:tr h="1503206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4"/>
                          <a:stretch>
                            <a:fillRect l="-204" r="-204" b="-15210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28095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4"/>
                          <a:stretch>
                            <a:fillRect l="-1042" t="-66111" r="-411458" b="-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 algn="ctr">
                          <a:noFill/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4"/>
                          <a:stretch>
                            <a:fillRect l="-24619" t="-66111" r="-254" b="-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05594249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6194CF1-8B83-2543-9082-A9A1A2B2C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731896"/>
              </p:ext>
            </p:extLst>
          </p:nvPr>
        </p:nvGraphicFramePr>
        <p:xfrm>
          <a:off x="2098839" y="3886882"/>
          <a:ext cx="833120" cy="304800"/>
        </p:xfrm>
        <a:graphic>
          <a:graphicData uri="http://schemas.openxmlformats.org/drawingml/2006/table">
            <a:tbl>
              <a:tblPr firstRow="1" bandRow="1">
                <a:tableStyleId>{2BF476E4-CF4C-4818-BD03-C62D67D1B306}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59645753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7265962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637429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00784466"/>
                    </a:ext>
                  </a:extLst>
                </a:gridCol>
              </a:tblGrid>
              <a:tr h="26116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764102"/>
                  </a:ext>
                </a:extLst>
              </a:tr>
            </a:tbl>
          </a:graphicData>
        </a:graphic>
      </p:graphicFrame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30DF1C98-7D24-8C45-9B05-81ADEE12B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253147"/>
              </p:ext>
            </p:extLst>
          </p:nvPr>
        </p:nvGraphicFramePr>
        <p:xfrm>
          <a:off x="3029117" y="3886882"/>
          <a:ext cx="833120" cy="304800"/>
        </p:xfrm>
        <a:graphic>
          <a:graphicData uri="http://schemas.openxmlformats.org/drawingml/2006/table">
            <a:tbl>
              <a:tblPr firstRow="1" bandRow="1">
                <a:tableStyleId>{2BF476E4-CF4C-4818-BD03-C62D67D1B306}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59645753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7265962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637429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00784466"/>
                    </a:ext>
                  </a:extLst>
                </a:gridCol>
              </a:tblGrid>
              <a:tr h="26116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764102"/>
                  </a:ext>
                </a:extLst>
              </a:tr>
            </a:tbl>
          </a:graphicData>
        </a:graphic>
      </p:graphicFrame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41F535DF-BDAD-7647-8588-9BAF44B27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800146"/>
              </p:ext>
            </p:extLst>
          </p:nvPr>
        </p:nvGraphicFramePr>
        <p:xfrm>
          <a:off x="3980172" y="3886882"/>
          <a:ext cx="833120" cy="304800"/>
        </p:xfrm>
        <a:graphic>
          <a:graphicData uri="http://schemas.openxmlformats.org/drawingml/2006/table">
            <a:tbl>
              <a:tblPr firstRow="1" bandRow="1">
                <a:tableStyleId>{2BF476E4-CF4C-4818-BD03-C62D67D1B306}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59645753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7265962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637429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00784466"/>
                    </a:ext>
                  </a:extLst>
                </a:gridCol>
              </a:tblGrid>
              <a:tr h="2611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764102"/>
                  </a:ext>
                </a:extLst>
              </a:tr>
            </a:tbl>
          </a:graphicData>
        </a:graphic>
      </p:graphicFrame>
      <p:graphicFrame>
        <p:nvGraphicFramePr>
          <p:cNvPr id="11" name="Table 2">
            <a:extLst>
              <a:ext uri="{FF2B5EF4-FFF2-40B4-BE49-F238E27FC236}">
                <a16:creationId xmlns:a16="http://schemas.microsoft.com/office/drawing/2014/main" id="{7CE0C1D7-55FB-564F-9535-50028F5D16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407927"/>
              </p:ext>
            </p:extLst>
          </p:nvPr>
        </p:nvGraphicFramePr>
        <p:xfrm>
          <a:off x="4931227" y="3886882"/>
          <a:ext cx="833120" cy="304800"/>
        </p:xfrm>
        <a:graphic>
          <a:graphicData uri="http://schemas.openxmlformats.org/drawingml/2006/table">
            <a:tbl>
              <a:tblPr firstRow="1" bandRow="1">
                <a:tableStyleId>{2BF476E4-CF4C-4818-BD03-C62D67D1B306}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59645753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7265962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1637429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00784466"/>
                    </a:ext>
                  </a:extLst>
                </a:gridCol>
              </a:tblGrid>
              <a:tr h="26116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764102"/>
                  </a:ext>
                </a:extLst>
              </a:tr>
            </a:tbl>
          </a:graphicData>
        </a:graphic>
      </p:graphicFrame>
      <p:cxnSp>
        <p:nvCxnSpPr>
          <p:cNvPr id="4" name="Elbow Connector 3">
            <a:extLst>
              <a:ext uri="{FF2B5EF4-FFF2-40B4-BE49-F238E27FC236}">
                <a16:creationId xmlns:a16="http://schemas.microsoft.com/office/drawing/2014/main" id="{4CC6E81A-7D36-2144-B95E-0A827968D5A9}"/>
              </a:ext>
            </a:extLst>
          </p:cNvPr>
          <p:cNvCxnSpPr>
            <a:cxnSpLocks/>
          </p:cNvCxnSpPr>
          <p:nvPr/>
        </p:nvCxnSpPr>
        <p:spPr>
          <a:xfrm>
            <a:off x="2152742" y="4202725"/>
            <a:ext cx="728662" cy="175467"/>
          </a:xfrm>
          <a:prstGeom prst="bentConnector3">
            <a:avLst>
              <a:gd name="adj1" fmla="val 98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168787F2-715C-B240-AB24-58DDFB4CD710}"/>
              </a:ext>
            </a:extLst>
          </p:cNvPr>
          <p:cNvCxnSpPr>
            <a:cxnSpLocks/>
          </p:cNvCxnSpPr>
          <p:nvPr/>
        </p:nvCxnSpPr>
        <p:spPr>
          <a:xfrm rot="10800000" flipV="1">
            <a:off x="3179914" y="4290457"/>
            <a:ext cx="374530" cy="118949"/>
          </a:xfrm>
          <a:prstGeom prst="bentConnector3">
            <a:avLst>
              <a:gd name="adj1" fmla="val 408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82000F67-A22B-BC45-9A74-EDA9B6AA7692}"/>
              </a:ext>
            </a:extLst>
          </p:cNvPr>
          <p:cNvSpPr/>
          <p:nvPr/>
        </p:nvSpPr>
        <p:spPr>
          <a:xfrm>
            <a:off x="2120686" y="3845400"/>
            <a:ext cx="1580991" cy="387764"/>
          </a:xfrm>
          <a:prstGeom prst="rect">
            <a:avLst/>
          </a:prstGeom>
          <a:noFill/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1CD94E-092D-D748-9072-68F17EDF04FC}"/>
              </a:ext>
            </a:extLst>
          </p:cNvPr>
          <p:cNvSpPr txBox="1"/>
          <p:nvPr/>
        </p:nvSpPr>
        <p:spPr>
          <a:xfrm>
            <a:off x="265263" y="7483517"/>
            <a:ext cx="582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chemeClr val="dk1"/>
              </a:buClr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it’s useful: 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strategy is useful when the problem already has a common denominator, or it is not difficult to find common denominators.</a:t>
            </a:r>
          </a:p>
        </p:txBody>
      </p:sp>
    </p:spTree>
    <p:extLst>
      <p:ext uri="{BB962C8B-B14F-4D97-AF65-F5344CB8AC3E}">
        <p14:creationId xmlns:p14="http://schemas.microsoft.com/office/powerpoint/2010/main" val="1882136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9259</TotalTime>
  <Words>923</Words>
  <Application>Microsoft Office PowerPoint</Application>
  <PresentationFormat>On-screen Show (4:3)</PresentationFormat>
  <Paragraphs>105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58</cp:revision>
  <dcterms:created xsi:type="dcterms:W3CDTF">2021-01-10T13:40:23Z</dcterms:created>
  <dcterms:modified xsi:type="dcterms:W3CDTF">2022-01-28T23:02:08Z</dcterms:modified>
</cp:coreProperties>
</file>