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6B9B42-C8B6-417D-8EE8-691B8342E65E}">
  <a:tblStyle styleId="{CA6B9B42-C8B6-417D-8EE8-691B8342E65E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53" d="100"/>
          <a:sy n="53" d="100"/>
        </p:scale>
        <p:origin x="7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" name="Google Shape;94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Pick 2 Transformation Cards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90" name="Google Shape;90;p13"/>
              <p:cNvGraphicFramePr/>
              <p:nvPr>
                <p:extLst>
                  <p:ext uri="{D42A27DB-BD31-4B8C-83A1-F6EECF244321}">
                    <p14:modId xmlns:p14="http://schemas.microsoft.com/office/powerpoint/2010/main" val="3877256872"/>
                  </p:ext>
                </p:extLst>
              </p:nvPr>
            </p:nvGraphicFramePr>
            <p:xfrm>
              <a:off x="135467" y="867224"/>
              <a:ext cx="8873100" cy="5731600"/>
            </p:xfrm>
            <a:graphic>
              <a:graphicData uri="http://schemas.openxmlformats.org/drawingml/2006/table">
                <a:tbl>
                  <a:tblPr firstRow="1" bandRow="1">
                    <a:noFill/>
                    <a:tableStyleId>{CA6B9B42-C8B6-417D-8EE8-691B8342E65E}</a:tableStyleId>
                  </a:tblPr>
                  <a:tblGrid>
                    <a:gridCol w="22182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1827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1827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21827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643500">
                    <a:tc gridSpan="2"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+12=8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oMath>
                            </m:oMathPara>
                          </a14:m>
                          <a:endParaRPr sz="1600" u="none" strike="noStrike" cap="none" dirty="0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(2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+4)=10</m:t>
                                </m:r>
                              </m:oMath>
                            </m:oMathPara>
                          </a14:m>
                          <a:endParaRPr sz="1600" u="none" strike="noStrike" cap="none" dirty="0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220775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u="none" strike="noStrike" cap="none" dirty="0"/>
                            <a:t>Option A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u="none" strike="noStrike" cap="none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+4</m:t>
                                    </m:r>
                                  </m:e>
                                </m:d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=8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oMath>
                            </m:oMathPara>
                          </a14:m>
                          <a:endParaRPr sz="1400" u="none" strike="noStrike" cap="none" dirty="0"/>
                        </a:p>
                      </a:txBody>
                      <a:tcPr marL="63500" marR="63500" marT="63500" marB="63500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u="none" strike="noStrike" cap="none" dirty="0"/>
                            <a:t>Option B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u="none" strike="noStrike" cap="none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+12=8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oMath>
                            </m:oMathPara>
                          </a14:m>
                          <a:endParaRPr lang="en-US" sz="1400" b="0" u="none" strike="noStrike" cap="none" dirty="0"/>
                        </a:p>
                      </a:txBody>
                      <a:tcPr marL="63500" marR="63500" marT="63500" marB="63500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u="none" strike="noStrike" cap="none" dirty="0"/>
                            <a:t>Option A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u="none" strike="noStrike" cap="none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d>
                                <m:f>
                                  <m:f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d>
                                  <m:d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+4</m:t>
                                    </m:r>
                                  </m:e>
                                </m:d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d>
                                  <m:d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d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sz="1400" u="none" strike="noStrike" cap="none" dirty="0"/>
                        </a:p>
                      </a:txBody>
                      <a:tcPr marL="63500" marR="63500" marT="63500" marB="63500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u="none" strike="noStrike" cap="none" dirty="0"/>
                            <a:t>Option B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u="none" strike="noStrike" cap="none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d>
                                  <m:d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d>
                                  <m:d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</m:d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=10</m:t>
                                </m:r>
                              </m:oMath>
                            </m:oMathPara>
                          </a14:m>
                          <a:endParaRPr lang="en-US" sz="1400" b="0" u="none" strike="noStrike" cap="none" dirty="0"/>
                        </a:p>
                      </a:txBody>
                      <a:tcPr marL="63500" marR="63500" marT="63500" marB="63500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46550">
                    <a:tc gridSpan="2"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17=</m:t>
                                </m:r>
                                <m:r>
                                  <m:rPr>
                                    <m:nor/>
                                  </m:rPr>
                                  <a:rPr lang="en-US" sz="1600" b="1" dirty="0" smtClean="0">
                                    <a:solidFill>
                                      <a:schemeClr val="tx1"/>
                                    </a:solidFill>
                                  </a:rPr>
                                  <m:t>⁻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−11</m:t>
                                </m:r>
                              </m:oMath>
                            </m:oMathPara>
                          </a14:m>
                          <a:endParaRPr sz="1600" u="none" strike="noStrike" cap="none" dirty="0"/>
                        </a:p>
                      </a:txBody>
                      <a:tcPr marL="63500" marR="63500" marT="63500" marB="63500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5(2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+2)=40</m:t>
                                </m:r>
                              </m:oMath>
                            </m:oMathPara>
                          </a14:m>
                          <a:endParaRPr sz="1600" u="none" strike="noStrike" cap="none" dirty="0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220775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u="none" strike="noStrike" cap="none" dirty="0"/>
                            <a:t>Option A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u="none" strike="noStrike" cap="none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1400" b="1" dirty="0" smtClean="0">
                                        <a:solidFill>
                                          <a:schemeClr val="tx1"/>
                                        </a:solidFill>
                                      </a:rPr>
                                      <m:t>⁻</m:t>
                                    </m:r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17=(</m:t>
                                </m:r>
                                <m:r>
                                  <m:rPr>
                                    <m:nor/>
                                  </m:rPr>
                                  <a:rPr lang="en-US" sz="1400" b="1" dirty="0" smtClean="0">
                                    <a:solidFill>
                                      <a:schemeClr val="tx1"/>
                                    </a:solidFill>
                                  </a:rPr>
                                  <m:t>⁻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1)(</m:t>
                                </m:r>
                                <m:r>
                                  <m:rPr>
                                    <m:nor/>
                                  </m:rPr>
                                  <a:rPr lang="en-US" sz="1400" b="1" dirty="0" smtClean="0">
                                    <a:solidFill>
                                      <a:schemeClr val="tx1"/>
                                    </a:solidFill>
                                  </a:rPr>
                                  <m:t>⁻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−11)</m:t>
                                </m:r>
                              </m:oMath>
                            </m:oMathPara>
                          </a14:m>
                          <a:endParaRPr sz="1400" u="none" strike="noStrike" cap="none" dirty="0"/>
                        </a:p>
                      </a:txBody>
                      <a:tcPr marL="63500" marR="63500" marT="63500" marB="63500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u="none" strike="noStrike" cap="none" dirty="0"/>
                            <a:t>Option B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u="none" strike="noStrike" cap="none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17=−2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−11</m:t>
                                </m:r>
                              </m:oMath>
                            </m:oMathPara>
                          </a14:m>
                          <a:endParaRPr lang="en-US" sz="1400" b="0" u="none" strike="noStrike" cap="none" dirty="0"/>
                        </a:p>
                      </a:txBody>
                      <a:tcPr marL="63500" marR="63500" marT="63500" marB="63500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u="none" strike="noStrike" cap="none" dirty="0"/>
                            <a:t>Option A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u="none" strike="noStrike" cap="none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d>
                                  <m:d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e>
                                </m:d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+5(2)=40</m:t>
                                </m:r>
                              </m:oMath>
                            </m:oMathPara>
                          </a14:m>
                          <a:endParaRPr sz="1400" u="none" strike="noStrike" cap="none" dirty="0"/>
                        </a:p>
                      </a:txBody>
                      <a:tcPr marL="63500" marR="63500" marT="63500" marB="63500">
                        <a:lnL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u="none" strike="noStrike" cap="none" dirty="0"/>
                            <a:t>Option B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u="none" strike="noStrike" cap="none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5(2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+2)=5(8)</m:t>
                                </m:r>
                              </m:oMath>
                            </m:oMathPara>
                          </a14:m>
                          <a:endParaRPr lang="en-US" sz="1400" b="0" u="none" strike="noStrike" cap="none" dirty="0"/>
                        </a:p>
                      </a:txBody>
                      <a:tcPr marL="63500" marR="63500" marT="63500" marB="63500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90" name="Google Shape;90;p13"/>
              <p:cNvGraphicFramePr/>
              <p:nvPr>
                <p:extLst>
                  <p:ext uri="{D42A27DB-BD31-4B8C-83A1-F6EECF244321}">
                    <p14:modId xmlns:p14="http://schemas.microsoft.com/office/powerpoint/2010/main" val="3877256872"/>
                  </p:ext>
                </p:extLst>
              </p:nvPr>
            </p:nvGraphicFramePr>
            <p:xfrm>
              <a:off x="135467" y="867224"/>
              <a:ext cx="8873100" cy="5731600"/>
            </p:xfrm>
            <a:graphic>
              <a:graphicData uri="http://schemas.openxmlformats.org/drawingml/2006/table">
                <a:tbl>
                  <a:tblPr firstRow="1" bandRow="1">
                    <a:noFill/>
                    <a:tableStyleId>{CA6B9B42-C8B6-417D-8EE8-691B8342E65E}</a:tableStyleId>
                  </a:tblPr>
                  <a:tblGrid>
                    <a:gridCol w="22182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1827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1827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21827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6435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37" t="-943" r="-100275" b="-78962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137" t="-943" r="-275" b="-78962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2207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275" t="-29396" r="-300549" b="-1299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275" t="-29396" r="-200549" b="-1299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200275" t="-29396" r="-100549" b="-1299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00275" t="-29396" r="-549" b="-1299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4655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37" t="-444340" r="-100275" b="-34622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137" t="-444340" r="-275" b="-34622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2207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275" t="-158082" r="-300549" b="-5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275" t="-158082" r="-200549" b="-5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>
                        <a:lnL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200275" t="-158082" r="-100549" b="-5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00275" t="-158082" r="-549" b="-5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F89C728-D533-5825-E217-44B74576EA52}"/>
                  </a:ext>
                </a:extLst>
              </p:cNvPr>
              <p:cNvSpPr txBox="1"/>
              <p:nvPr/>
            </p:nvSpPr>
            <p:spPr>
              <a:xfrm>
                <a:off x="2442258" y="2164466"/>
                <a:ext cx="70605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1" dirty="0">
                          <a:solidFill>
                            <a:schemeClr val="tx1"/>
                          </a:solidFill>
                        </a:rPr>
                        <m:t>⁻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F89C728-D533-5825-E217-44B74576EA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258" y="2164466"/>
                <a:ext cx="706055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AA216E9-C37C-C1A1-E387-61C2C60AEB77}"/>
                  </a:ext>
                </a:extLst>
              </p:cNvPr>
              <p:cNvSpPr txBox="1"/>
              <p:nvPr/>
            </p:nvSpPr>
            <p:spPr>
              <a:xfrm>
                <a:off x="3300714" y="2164466"/>
                <a:ext cx="70605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1" dirty="0">
                          <a:solidFill>
                            <a:schemeClr val="tx1"/>
                          </a:solidFill>
                        </a:rPr>
                        <m:t>⁻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AA216E9-C37C-C1A1-E387-61C2C60AE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714" y="2164466"/>
                <a:ext cx="706055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3669C29-E3D4-70CA-C5E1-E1237C533E06}"/>
                  </a:ext>
                </a:extLst>
              </p:cNvPr>
              <p:cNvSpPr txBox="1"/>
              <p:nvPr/>
            </p:nvSpPr>
            <p:spPr>
              <a:xfrm>
                <a:off x="2548359" y="5048491"/>
                <a:ext cx="70605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3669C29-E3D4-70CA-C5E1-E1237C533E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8359" y="5048491"/>
                <a:ext cx="706055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1C9819C-F56F-833C-9BB3-2562EA90D340}"/>
                  </a:ext>
                </a:extLst>
              </p:cNvPr>
              <p:cNvSpPr txBox="1"/>
              <p:nvPr/>
            </p:nvSpPr>
            <p:spPr>
              <a:xfrm>
                <a:off x="3522561" y="5045812"/>
                <a:ext cx="70605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1C9819C-F56F-833C-9BB3-2562EA90D3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2561" y="5045812"/>
                <a:ext cx="706055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Pick </a:t>
            </a:r>
            <a:r>
              <a:rPr lang="en-US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Transformation Cards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Google Shape;90;p13">
                <a:extLst>
                  <a:ext uri="{FF2B5EF4-FFF2-40B4-BE49-F238E27FC236}">
                    <a16:creationId xmlns:a16="http://schemas.microsoft.com/office/drawing/2014/main" id="{A5CD9270-9A2D-4C71-FE3E-59EF58875BE8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263603100"/>
                  </p:ext>
                </p:extLst>
              </p:nvPr>
            </p:nvGraphicFramePr>
            <p:xfrm>
              <a:off x="135467" y="867224"/>
              <a:ext cx="8873100" cy="5731600"/>
            </p:xfrm>
            <a:graphic>
              <a:graphicData uri="http://schemas.openxmlformats.org/drawingml/2006/table">
                <a:tbl>
                  <a:tblPr firstRow="1" bandRow="1">
                    <a:noFill/>
                    <a:tableStyleId>{CA6B9B42-C8B6-417D-8EE8-691B8342E65E}</a:tableStyleId>
                  </a:tblPr>
                  <a:tblGrid>
                    <a:gridCol w="22182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1827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1827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21827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643500">
                    <a:tc gridSpan="2"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−8+2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=5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+7−2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oMath>
                            </m:oMathPara>
                          </a14:m>
                          <a:endParaRPr sz="1600" u="none" strike="noStrike" cap="none" dirty="0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d>
                                  <m:dPr>
                                    <m:ctrlPr>
                                      <a:rPr lang="en-US" sz="16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sz="16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16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+1</m:t>
                                    </m:r>
                                  </m:e>
                                </m:d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=19</m:t>
                                </m:r>
                              </m:oMath>
                            </m:oMathPara>
                          </a14:m>
                          <a:endParaRPr sz="1600" u="none" strike="noStrike" cap="none" dirty="0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220775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u="none" strike="noStrike" cap="none" dirty="0"/>
                            <a:t>Option A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u="none" strike="noStrike" cap="none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−8=3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+7</m:t>
                                </m:r>
                              </m:oMath>
                            </m:oMathPara>
                          </a14:m>
                          <a:endParaRPr sz="1400" u="none" strike="noStrike" cap="none" dirty="0"/>
                        </a:p>
                      </a:txBody>
                      <a:tcPr marL="63500" marR="63500" marT="63500" marB="63500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u="none" strike="noStrike" cap="none" dirty="0"/>
                            <a:t>Option B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u="none" strike="noStrike" cap="none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−8+2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=5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+7−2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oMath>
                            </m:oMathPara>
                          </a14:m>
                          <a:endParaRPr lang="en-US" sz="1400" b="0" u="none" strike="noStrike" cap="none" dirty="0"/>
                        </a:p>
                      </a:txBody>
                      <a:tcPr marL="63500" marR="63500" marT="63500" marB="63500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u="none" strike="noStrike" cap="none" dirty="0"/>
                            <a:t>Option A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u="none" strike="noStrike" cap="none" dirty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d>
                                  <m:d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+1</m:t>
                                    </m:r>
                                  </m:e>
                                </m:d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=19</m:t>
                                </m:r>
                              </m:oMath>
                            </m:oMathPara>
                          </a14:m>
                          <a:endParaRPr lang="en-US" sz="1400" b="0" u="none" strike="noStrike" cap="none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400" u="none" strike="noStrike" cap="none" dirty="0"/>
                        </a:p>
                      </a:txBody>
                      <a:tcPr marL="63500" marR="63500" marT="63500" marB="63500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u="none" strike="noStrike" cap="none" dirty="0"/>
                            <a:t>Option B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u="none" strike="noStrike" cap="none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d>
                                  <m:d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  <m:d>
                                  <m:d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=19</m:t>
                                </m:r>
                              </m:oMath>
                            </m:oMathPara>
                          </a14:m>
                          <a:endParaRPr lang="en-US" sz="1400" b="0" u="none" strike="noStrike" cap="none" dirty="0"/>
                        </a:p>
                      </a:txBody>
                      <a:tcPr marL="63500" marR="63500" marT="63500" marB="63500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46550">
                    <a:tc gridSpan="2"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num>
                                  <m:den>
                                    <m:r>
                                      <a:rPr lang="en-US" sz="16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+7=</m:t>
                                </m:r>
                                <m:r>
                                  <m:rPr>
                                    <m:nor/>
                                  </m:rPr>
                                  <a:rPr lang="en-US" sz="1600" b="1" dirty="0" smtClean="0">
                                    <a:solidFill>
                                      <a:schemeClr val="tx1"/>
                                    </a:solidFill>
                                  </a:rPr>
                                  <m:t>⁻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2+5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sz="1600" u="none" strike="noStrike" cap="none" dirty="0"/>
                        </a:p>
                      </a:txBody>
                      <a:tcPr marL="63500" marR="63500" marT="63500" marB="63500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1600" b="1" dirty="0" smtClean="0">
                                    <a:solidFill>
                                      <a:schemeClr val="tx1"/>
                                    </a:solidFill>
                                  </a:rPr>
                                  <m:t>⁻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n-US" sz="16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+24=48</m:t>
                                </m:r>
                              </m:oMath>
                            </m:oMathPara>
                          </a14:m>
                          <a:endParaRPr sz="1600" u="none" strike="noStrike" cap="none" dirty="0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220775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u="none" strike="noStrike" cap="none" dirty="0"/>
                            <a:t>Option A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u="none" strike="noStrike" cap="none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d>
                                  <m:d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1400" b="0" i="1" u="none" strike="noStrike" cap="none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400" b="0" i="1" u="none" strike="noStrike" cap="none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num>
                                      <m:den>
                                        <m:r>
                                          <a:rPr lang="en-US" sz="1400" b="0" i="1" u="none" strike="noStrike" cap="none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+7</m:t>
                                    </m:r>
                                  </m:e>
                                </m:d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=2(−2+</m:t>
                                </m:r>
                                <m:r>
                                  <a:rPr lang="en-US" sz="1400" b="0" i="0" u="none" strike="noStrike" cap="none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1400" b="0" i="0" u="none" strike="noStrike" cap="none" smtClean="0">
                                    <a:latin typeface="Cambria Math" panose="02040503050406030204" pitchFamily="18" charset="0"/>
                                  </a:rPr>
                                  <m:t>t</m:t>
                                </m:r>
                                <m:r>
                                  <a:rPr lang="en-US" sz="1400" b="0" i="0" u="none" strike="noStrike" cap="none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sz="1400" u="none" strike="noStrike" cap="none" dirty="0"/>
                        </a:p>
                      </a:txBody>
                      <a:tcPr marL="63500" marR="63500" marT="63500" marB="63500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u="none" strike="noStrike" cap="none" dirty="0"/>
                            <a:t>Option B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u="none" strike="noStrike" cap="none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num>
                                  <m:den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+7=−2+5</m:t>
                                </m:r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en-US" sz="1400" b="0" u="none" strike="noStrike" cap="none" dirty="0"/>
                        </a:p>
                      </a:txBody>
                      <a:tcPr marL="63500" marR="63500" marT="63500" marB="63500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u="none" strike="noStrike" cap="none" dirty="0"/>
                            <a:t>Option A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u="none" strike="noStrike" cap="none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d>
                                  <m:d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1400" b="1" dirty="0" smtClean="0">
                                        <a:solidFill>
                                          <a:schemeClr val="tx1"/>
                                        </a:solidFill>
                                      </a:rPr>
                                      <m:t>⁻</m:t>
                                    </m:r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</m:d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(24)=</m:t>
                                </m:r>
                                <m:f>
                                  <m:fPr>
                                    <m:ctrlP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(48)</m:t>
                                </m:r>
                              </m:oMath>
                            </m:oMathPara>
                          </a14:m>
                          <a:endParaRPr sz="1400" u="none" strike="noStrike" cap="none" dirty="0"/>
                        </a:p>
                      </a:txBody>
                      <a:tcPr marL="63500" marR="63500" marT="63500" marB="63500">
                        <a:lnL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400" u="none" strike="noStrike" cap="none" dirty="0"/>
                            <a:t>Option B</a:t>
                          </a:r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lang="en-US" sz="1400" u="none" strike="noStrike" cap="none" dirty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ar-AE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d>
                                  <m:dPr>
                                    <m:ctrlPr>
                                      <a:rPr lang="ar-AE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sz="1400" b="1" dirty="0" smtClean="0">
                                        <a:solidFill>
                                          <a:schemeClr val="tx1"/>
                                        </a:solidFill>
                                      </a:rPr>
                                      <m:t>⁻</m:t>
                                    </m:r>
                                    <m:r>
                                      <a:rPr lang="ar-AE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  <m:r>
                                      <a:rPr lang="ar-AE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ar-AE" sz="1400" b="0" i="1" u="none" strike="noStrike" cap="none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e>
                                </m:d>
                                <m:r>
                                  <a:rPr lang="ar-AE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ar-AE" sz="1400" b="0" i="1" u="none" strike="noStrike" cap="none" smtClean="0">
                                    <a:latin typeface="Cambria Math" panose="02040503050406030204" pitchFamily="18" charset="0"/>
                                  </a:rPr>
                                  <m:t>48</m:t>
                                </m:r>
                              </m:oMath>
                            </m:oMathPara>
                          </a14:m>
                          <a:endParaRPr lang="ar-AE" sz="1400" u="none" strike="noStrike" cap="none" dirty="0"/>
                        </a:p>
                      </a:txBody>
                      <a:tcPr marL="63500" marR="63500" marT="63500" marB="63500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Google Shape;90;p13">
                <a:extLst>
                  <a:ext uri="{FF2B5EF4-FFF2-40B4-BE49-F238E27FC236}">
                    <a16:creationId xmlns:a16="http://schemas.microsoft.com/office/drawing/2014/main" id="{A5CD9270-9A2D-4C71-FE3E-59EF58875BE8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263603100"/>
                  </p:ext>
                </p:extLst>
              </p:nvPr>
            </p:nvGraphicFramePr>
            <p:xfrm>
              <a:off x="135467" y="867224"/>
              <a:ext cx="8873100" cy="5731600"/>
            </p:xfrm>
            <a:graphic>
              <a:graphicData uri="http://schemas.openxmlformats.org/drawingml/2006/table">
                <a:tbl>
                  <a:tblPr firstRow="1" bandRow="1">
                    <a:noFill/>
                    <a:tableStyleId>{CA6B9B42-C8B6-417D-8EE8-691B8342E65E}</a:tableStyleId>
                  </a:tblPr>
                  <a:tblGrid>
                    <a:gridCol w="221827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1827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1827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21827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6435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37" t="-943" r="-100275" b="-78962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137" t="-943" r="-275" b="-78962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2207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275" t="-29396" r="-300549" b="-1299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275" t="-29396" r="-200549" b="-1299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>
                        <a:lnL w="12700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200275" t="-29396" r="-100549" b="-1299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00275" t="-29396" r="-549" b="-1299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4655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37" t="-444340" r="-100275" b="-34622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 anchor="ctr">
                        <a:lnL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137" t="-444340" r="-275" b="-34622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22207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275" t="-158082" r="-300549" b="-5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275" t="-158082" r="-200549" b="-5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>
                        <a:lnL w="12700" cap="flat" cmpd="sng" algn="ctr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200275" t="-158082" r="-100549" b="-5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3500" marR="63500" marT="63500" marB="63500">
                        <a:lnL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9525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00275" t="-158082" r="-549" b="-5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778610F-2A4D-6BA8-EFD2-2DA4422B7924}"/>
                  </a:ext>
                </a:extLst>
              </p:cNvPr>
              <p:cNvSpPr txBox="1"/>
              <p:nvPr/>
            </p:nvSpPr>
            <p:spPr>
              <a:xfrm>
                <a:off x="2444188" y="2189544"/>
                <a:ext cx="70605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778610F-2A4D-6BA8-EFD2-2DA4422B79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4188" y="2189544"/>
                <a:ext cx="706055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0000B15-2554-AC85-BCEF-206464574A4C}"/>
                  </a:ext>
                </a:extLst>
              </p:cNvPr>
              <p:cNvSpPr txBox="1"/>
              <p:nvPr/>
            </p:nvSpPr>
            <p:spPr>
              <a:xfrm>
                <a:off x="3603586" y="2189543"/>
                <a:ext cx="70605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0000B15-2554-AC85-BCEF-206464574A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3586" y="2189543"/>
                <a:ext cx="706055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8FC319C-F6F0-8375-F3E1-14E7DC7CCD5C}"/>
                  </a:ext>
                </a:extLst>
              </p:cNvPr>
              <p:cNvSpPr txBox="1"/>
              <p:nvPr/>
            </p:nvSpPr>
            <p:spPr>
              <a:xfrm>
                <a:off x="2444188" y="5293488"/>
                <a:ext cx="706055" cy="4800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1" dirty="0">
                          <a:solidFill>
                            <a:schemeClr val="tx1"/>
                          </a:solidFill>
                        </a:rPr>
                        <m:t>⁻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8FC319C-F6F0-8375-F3E1-14E7DC7CCD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4188" y="5293488"/>
                <a:ext cx="706055" cy="480068"/>
              </a:xfrm>
              <a:prstGeom prst="rect">
                <a:avLst/>
              </a:prstGeom>
              <a:blipFill>
                <a:blip r:embed="rId6"/>
                <a:stretch>
                  <a:fillRect b="-12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AB6A431-AD6B-51F7-6D7E-A2FB59FEDD7B}"/>
                  </a:ext>
                </a:extLst>
              </p:cNvPr>
              <p:cNvSpPr txBox="1"/>
              <p:nvPr/>
            </p:nvSpPr>
            <p:spPr>
              <a:xfrm>
                <a:off x="3534137" y="5293488"/>
                <a:ext cx="706055" cy="4800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1" dirty="0">
                          <a:solidFill>
                            <a:schemeClr val="tx1"/>
                          </a:solidFill>
                        </a:rPr>
                        <m:t>⁻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AB6A431-AD6B-51F7-6D7E-A2FB59FED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4137" y="5293488"/>
                <a:ext cx="706055" cy="480068"/>
              </a:xfrm>
              <a:prstGeom prst="rect">
                <a:avLst/>
              </a:prstGeom>
              <a:blipFill>
                <a:blip r:embed="rId6"/>
                <a:stretch>
                  <a:fillRect b="-12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5C4D114-0EAA-E902-8408-EDC9A0D2AFD2}"/>
                  </a:ext>
                </a:extLst>
              </p:cNvPr>
              <p:cNvSpPr txBox="1"/>
              <p:nvPr/>
            </p:nvSpPr>
            <p:spPr>
              <a:xfrm>
                <a:off x="5555420" y="2189543"/>
                <a:ext cx="70605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5C4D114-0EAA-E902-8408-EDC9A0D2AF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5420" y="2189543"/>
                <a:ext cx="706055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71377E6-5A91-B8FE-E956-77820672A2F0}"/>
                  </a:ext>
                </a:extLst>
              </p:cNvPr>
              <p:cNvSpPr txBox="1"/>
              <p:nvPr/>
            </p:nvSpPr>
            <p:spPr>
              <a:xfrm>
                <a:off x="6176611" y="2189542"/>
                <a:ext cx="70605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71377E6-5A91-B8FE-E956-77820672A2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6611" y="2189542"/>
                <a:ext cx="706055" cy="3077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252</Words>
  <Application>Microsoft Office PowerPoint</Application>
  <PresentationFormat>On-screen Show (4:3)</PresentationFormat>
  <Paragraphs>70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 Math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Tori Mirsadjadi (she/her/hers)</dc:creator>
  <cp:lastModifiedBy>Tori Mirsadjadi (she/her/hers)</cp:lastModifiedBy>
  <cp:revision>4</cp:revision>
  <dcterms:modified xsi:type="dcterms:W3CDTF">2022-07-13T17:17:13Z</dcterms:modified>
</cp:coreProperties>
</file>