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Short Stack" panose="020B0604020202020204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A26260F-4AFF-4A68-8D40-7FD8A2F23327}">
  <a:tblStyle styleId="{3A26260F-4AFF-4A68-8D40-7FD8A2F2332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3294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155772" y="271493"/>
            <a:ext cx="6546456" cy="56644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Bags of Disks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236618" y="906011"/>
            <a:ext cx="6325299" cy="49836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Directions: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Empty both bags of disks. Record the number in each bag. Find the sum of the disks using the Partial Sums strategy.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3"/>
          <p:cNvGraphicFramePr/>
          <p:nvPr>
            <p:extLst>
              <p:ext uri="{D42A27DB-BD31-4B8C-83A1-F6EECF244321}">
                <p14:modId xmlns:p14="http://schemas.microsoft.com/office/powerpoint/2010/main" val="2254182770"/>
              </p:ext>
            </p:extLst>
          </p:nvPr>
        </p:nvGraphicFramePr>
        <p:xfrm>
          <a:off x="316312" y="1404377"/>
          <a:ext cx="6136550" cy="7009775"/>
        </p:xfrm>
        <a:graphic>
          <a:graphicData uri="http://schemas.openxmlformats.org/drawingml/2006/table">
            <a:tbl>
              <a:tblPr firstRow="1" firstCol="1" bandRow="1">
                <a:noFill/>
                <a:tableStyleId>{3A26260F-4AFF-4A68-8D40-7FD8A2F23327}</a:tableStyleId>
              </a:tblPr>
              <a:tblGrid>
                <a:gridCol w="81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lt1"/>
                          </a:solidFill>
                        </a:rPr>
                        <a:t>Bag</a:t>
                      </a:r>
                      <a:endParaRPr sz="110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lt1"/>
                          </a:solidFill>
                        </a:rPr>
                        <a:t>Bag</a:t>
                      </a:r>
                      <a:endParaRPr sz="110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lt1"/>
                          </a:solidFill>
                        </a:rPr>
                        <a:t>Sum (showing partial sums)</a:t>
                      </a:r>
                      <a:endParaRPr sz="110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0" u="none" strike="noStrike" cap="none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3.55</a:t>
                      </a:r>
                      <a:endParaRPr sz="1100" b="0" u="none" strike="noStrike" cap="none">
                        <a:solidFill>
                          <a:schemeClr val="dk1"/>
                        </a:solidFill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0" u="none" strike="noStrike" cap="none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1.</a:t>
                      </a:r>
                      <a:r>
                        <a:rPr lang="en-US" sz="900" u="none" strike="noStrike" cap="non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67</a:t>
                      </a:r>
                      <a:endParaRPr sz="1100" b="0" u="none" strike="noStrike" cap="none">
                        <a:solidFill>
                          <a:schemeClr val="dk1"/>
                        </a:solidFill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0" u="none" strike="noStrike" cap="none" dirty="0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3+ 1</a:t>
                      </a: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</a:t>
                      </a:r>
                      <a:r>
                        <a:rPr lang="en-US" sz="900" b="0" u="none" strike="noStrike" cap="none" dirty="0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= 4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0</a:t>
                      </a:r>
                      <a:r>
                        <a:rPr lang="en-US" sz="900" b="0" u="none" strike="noStrike" cap="none" dirty="0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.5 + 0.</a:t>
                      </a: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r>
                        <a:rPr lang="en-US" sz="900" b="0" u="none" strike="noStrike" cap="none" dirty="0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= </a:t>
                      </a: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1.1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0</a:t>
                      </a:r>
                      <a:r>
                        <a:rPr lang="en-US" sz="900" b="0" u="none" strike="noStrike" cap="none" dirty="0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.0</a:t>
                      </a: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 </a:t>
                      </a:r>
                      <a:r>
                        <a:rPr lang="en-US" sz="900" b="0" u="none" strike="noStrike" cap="none" dirty="0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+ 0.0</a:t>
                      </a: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r>
                        <a:rPr lang="en-US" sz="900" b="0" u="none" strike="noStrike" cap="none" dirty="0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= 0.</a:t>
                      </a:r>
                      <a:r>
                        <a:rPr lang="en-US" sz="900" u="none" strike="noStrike" cap="none" dirty="0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0" u="none" strike="noStrike" cap="none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 + </a:t>
                      </a:r>
                      <a:r>
                        <a:rPr lang="en-US" sz="900" u="none" strike="noStrike" cap="non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1.1 </a:t>
                      </a:r>
                      <a:r>
                        <a:rPr lang="en-US" sz="900" b="0" u="none" strike="noStrike" cap="none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+ 0.</a:t>
                      </a:r>
                      <a:r>
                        <a:rPr lang="en-US" sz="900" u="none" strike="noStrike" cap="non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r>
                        <a:rPr lang="en-US" sz="900" b="0" u="none" strike="noStrike" cap="none">
                          <a:solidFill>
                            <a:schemeClr val="dk1"/>
                          </a:solidFill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= </a:t>
                      </a:r>
                      <a:r>
                        <a:rPr lang="en-US" sz="900" u="none" strike="noStrike" cap="non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5.22</a:t>
                      </a:r>
                      <a:endParaRPr sz="1100" b="0" u="none" strike="noStrike" cap="none">
                        <a:solidFill>
                          <a:schemeClr val="dk1"/>
                        </a:solidFill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3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3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 dirty="0">
                          <a:solidFill>
                            <a:schemeClr val="dk1"/>
                          </a:solidFill>
                        </a:rPr>
                        <a:t> 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800" marR="618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Short Stack</vt:lpstr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Christina West</cp:lastModifiedBy>
  <cp:revision>1</cp:revision>
  <dcterms:modified xsi:type="dcterms:W3CDTF">2021-08-09T22:36:29Z</dcterms:modified>
</cp:coreProperties>
</file>