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362BE2A-3563-4010-AEA3-CF687443AD7C}">
  <a:tblStyle styleId="{3362BE2A-3563-4010-AEA3-CF687443AD7C}"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71713" y="1143000"/>
            <a:ext cx="231457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2271713" y="1143000"/>
            <a:ext cx="231457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514350" y="1496484"/>
            <a:ext cx="5829300"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subTitle"/>
          </p:nvPr>
        </p:nvSpPr>
        <p:spPr>
          <a:xfrm>
            <a:off x="857250" y="4802717"/>
            <a:ext cx="5143500"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528108" y="2377546"/>
            <a:ext cx="5801784"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5" name="Google Shape;75;p1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1772576" y="3622015"/>
            <a:ext cx="774911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2"/>
          <p:cNvSpPr txBox="1"/>
          <p:nvPr>
            <p:ph idx="1" type="body"/>
          </p:nvPr>
        </p:nvSpPr>
        <p:spPr>
          <a:xfrm rot="5400000">
            <a:off x="-1227799" y="2186121"/>
            <a:ext cx="774911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1" name="Google Shape;81;p1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467916" y="2279653"/>
            <a:ext cx="5915025"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467916" y="6119286"/>
            <a:ext cx="5915025"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body"/>
          </p:nvPr>
        </p:nvSpPr>
        <p:spPr>
          <a:xfrm>
            <a:off x="471488"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5"/>
          <p:cNvSpPr txBox="1"/>
          <p:nvPr>
            <p:ph idx="2" type="body"/>
          </p:nvPr>
        </p:nvSpPr>
        <p:spPr>
          <a:xfrm>
            <a:off x="3471863"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5"/>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72381"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 type="body"/>
          </p:nvPr>
        </p:nvSpPr>
        <p:spPr>
          <a:xfrm>
            <a:off x="472381" y="2241551"/>
            <a:ext cx="2901255"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6"/>
          <p:cNvSpPr txBox="1"/>
          <p:nvPr>
            <p:ph idx="2" type="body"/>
          </p:nvPr>
        </p:nvSpPr>
        <p:spPr>
          <a:xfrm>
            <a:off x="472381" y="3340100"/>
            <a:ext cx="2901255"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6"/>
          <p:cNvSpPr txBox="1"/>
          <p:nvPr>
            <p:ph idx="3" type="body"/>
          </p:nvPr>
        </p:nvSpPr>
        <p:spPr>
          <a:xfrm>
            <a:off x="3471863" y="2241551"/>
            <a:ext cx="2915543"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5" name="Google Shape;45;p6"/>
          <p:cNvSpPr txBox="1"/>
          <p:nvPr>
            <p:ph idx="4" type="body"/>
          </p:nvPr>
        </p:nvSpPr>
        <p:spPr>
          <a:xfrm>
            <a:off x="3471863" y="3340100"/>
            <a:ext cx="2915543"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6" name="Google Shape;46;p6"/>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 type="body"/>
          </p:nvPr>
        </p:nvSpPr>
        <p:spPr>
          <a:xfrm>
            <a:off x="2915543" y="1316569"/>
            <a:ext cx="3471863" cy="6498167"/>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61" name="Google Shape;61;p9"/>
          <p:cNvSpPr txBox="1"/>
          <p:nvPr>
            <p:ph idx="2"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2" name="Google Shape;62;p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p:nvPr>
            <p:ph idx="2" type="pic"/>
          </p:nvPr>
        </p:nvSpPr>
        <p:spPr>
          <a:xfrm>
            <a:off x="2915543" y="1316569"/>
            <a:ext cx="3471863" cy="649816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9" name="Google Shape;69;p1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p:nvPr/>
        </p:nvSpPr>
        <p:spPr>
          <a:xfrm>
            <a:off x="86934" y="0"/>
            <a:ext cx="6546456" cy="56644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For Keeps</a:t>
            </a:r>
            <a:endParaRPr b="0" i="0" sz="1400" u="none" cap="none" strike="noStrike">
              <a:solidFill>
                <a:srgbClr val="000000"/>
              </a:solidFill>
              <a:latin typeface="Arial"/>
              <a:ea typeface="Arial"/>
              <a:cs typeface="Arial"/>
              <a:sym typeface="Arial"/>
            </a:endParaRPr>
          </a:p>
        </p:txBody>
      </p:sp>
      <p:sp>
        <p:nvSpPr>
          <p:cNvPr id="90" name="Google Shape;90;p13"/>
          <p:cNvSpPr/>
          <p:nvPr/>
        </p:nvSpPr>
        <p:spPr>
          <a:xfrm>
            <a:off x="176169" y="499330"/>
            <a:ext cx="6325300" cy="56644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alibri"/>
                <a:ea typeface="Calibri"/>
                <a:cs typeface="Calibri"/>
                <a:sym typeface="Calibri"/>
              </a:rPr>
              <a:t>Directions:</a:t>
            </a:r>
            <a:r>
              <a:rPr b="0" i="0" lang="en-US" sz="1000" u="none" cap="none" strike="noStrike">
                <a:solidFill>
                  <a:schemeClr val="dk1"/>
                </a:solidFill>
                <a:latin typeface="Calibri"/>
                <a:ea typeface="Calibri"/>
                <a:cs typeface="Calibri"/>
                <a:sym typeface="Calibri"/>
              </a:rPr>
              <a:t> Make two addends. Find the sum and decide if you want to keep the sum as a score or not keep it. You can only keep two of the four rounds. After the fourth round, add the two scores you kept. The player with the higher score wins.</a:t>
            </a:r>
            <a:endParaRPr b="0" i="0" sz="1400" u="none" cap="none" strike="noStrike">
              <a:solidFill>
                <a:srgbClr val="000000"/>
              </a:solidFill>
              <a:latin typeface="Arial"/>
              <a:ea typeface="Arial"/>
              <a:cs typeface="Arial"/>
              <a:sym typeface="Arial"/>
            </a:endParaRPr>
          </a:p>
        </p:txBody>
      </p:sp>
      <p:graphicFrame>
        <p:nvGraphicFramePr>
          <p:cNvPr id="91" name="Google Shape;91;p13"/>
          <p:cNvGraphicFramePr/>
          <p:nvPr/>
        </p:nvGraphicFramePr>
        <p:xfrm>
          <a:off x="278541" y="1116695"/>
          <a:ext cx="3000000" cy="3000000"/>
        </p:xfrm>
        <a:graphic>
          <a:graphicData uri="http://schemas.openxmlformats.org/drawingml/2006/table">
            <a:tbl>
              <a:tblPr bandRow="1" firstCol="1" firstRow="1">
                <a:noFill/>
                <a:tableStyleId>{3362BE2A-3563-4010-AEA3-CF687443AD7C}</a:tableStyleId>
              </a:tblPr>
              <a:tblGrid>
                <a:gridCol w="528675"/>
                <a:gridCol w="1298200"/>
                <a:gridCol w="1298200"/>
                <a:gridCol w="1536625"/>
                <a:gridCol w="1502475"/>
              </a:tblGrid>
              <a:tr h="46525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Round</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Numbers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Created</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h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For Keeps</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and</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NOT Kept</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r>
              <a:tr h="53045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1</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49027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2</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52242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3</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49027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4</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52880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of Keeps</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hMerge="1"/>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7B7B7"/>
                    </a:solidFill>
                  </a:tcPr>
                </a:tc>
              </a:tr>
            </a:tbl>
          </a:graphicData>
        </a:graphic>
      </p:graphicFrame>
      <p:sp>
        <p:nvSpPr>
          <p:cNvPr id="92" name="Google Shape;92;p13"/>
          <p:cNvSpPr/>
          <p:nvPr/>
        </p:nvSpPr>
        <p:spPr>
          <a:xfrm>
            <a:off x="145659" y="4791512"/>
            <a:ext cx="6546456" cy="56644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For Keeps</a:t>
            </a:r>
            <a:endParaRPr b="0" i="0" sz="1400" u="none" cap="none" strike="noStrike">
              <a:solidFill>
                <a:srgbClr val="000000"/>
              </a:solidFill>
              <a:latin typeface="Arial"/>
              <a:ea typeface="Arial"/>
              <a:cs typeface="Arial"/>
              <a:sym typeface="Arial"/>
            </a:endParaRPr>
          </a:p>
        </p:txBody>
      </p:sp>
      <p:sp>
        <p:nvSpPr>
          <p:cNvPr id="93" name="Google Shape;93;p13"/>
          <p:cNvSpPr/>
          <p:nvPr/>
        </p:nvSpPr>
        <p:spPr>
          <a:xfrm>
            <a:off x="234894" y="5290842"/>
            <a:ext cx="6325300" cy="56644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alibri"/>
                <a:ea typeface="Calibri"/>
                <a:cs typeface="Calibri"/>
                <a:sym typeface="Calibri"/>
              </a:rPr>
              <a:t>Directions:</a:t>
            </a:r>
            <a:r>
              <a:rPr b="0" i="0" lang="en-US" sz="1000" u="none" cap="none" strike="noStrike">
                <a:solidFill>
                  <a:schemeClr val="dk1"/>
                </a:solidFill>
                <a:latin typeface="Calibri"/>
                <a:ea typeface="Calibri"/>
                <a:cs typeface="Calibri"/>
                <a:sym typeface="Calibri"/>
              </a:rPr>
              <a:t> Make two addends. Find the sum and decide if you want to keep the sum as a score or not keep it. You can only keep two of the four rounds. After the fourth round, add the two scores you kept. The player with the higher score wins.</a:t>
            </a:r>
            <a:endParaRPr b="0" i="0" sz="1400" u="none" cap="none" strike="noStrike">
              <a:solidFill>
                <a:srgbClr val="000000"/>
              </a:solidFill>
              <a:latin typeface="Arial"/>
              <a:ea typeface="Arial"/>
              <a:cs typeface="Arial"/>
              <a:sym typeface="Arial"/>
            </a:endParaRPr>
          </a:p>
        </p:txBody>
      </p:sp>
      <p:graphicFrame>
        <p:nvGraphicFramePr>
          <p:cNvPr id="94" name="Google Shape;94;p13"/>
          <p:cNvGraphicFramePr/>
          <p:nvPr/>
        </p:nvGraphicFramePr>
        <p:xfrm>
          <a:off x="337266" y="5908207"/>
          <a:ext cx="3000000" cy="3000000"/>
        </p:xfrm>
        <a:graphic>
          <a:graphicData uri="http://schemas.openxmlformats.org/drawingml/2006/table">
            <a:tbl>
              <a:tblPr bandRow="1" firstCol="1" firstRow="1">
                <a:noFill/>
                <a:tableStyleId>{3362BE2A-3563-4010-AEA3-CF687443AD7C}</a:tableStyleId>
              </a:tblPr>
              <a:tblGrid>
                <a:gridCol w="528675"/>
                <a:gridCol w="1298200"/>
                <a:gridCol w="1298200"/>
                <a:gridCol w="1536625"/>
                <a:gridCol w="1502475"/>
              </a:tblGrid>
              <a:tr h="46525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Round</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Numbers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Created</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h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For Keeps</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and</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NOT Kept</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r>
              <a:tr h="53045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1</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49027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2</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52242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3</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490275">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4</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r>
              <a:tr h="528800">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FBFBF"/>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Sum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rPr>
                        <a:t>of Keeps</a:t>
                      </a:r>
                      <a:endParaRPr sz="14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hMerge="1"/>
                <a:tc>
                  <a:txBody>
                    <a:bodyPr/>
                    <a:lstStyle/>
                    <a:p>
                      <a:pPr indent="0" lvl="0" marL="0" marR="0" rtl="0" algn="ctr">
                        <a:lnSpc>
                          <a:spcPct val="100000"/>
                        </a:lnSpc>
                        <a:spcBef>
                          <a:spcPts val="0"/>
                        </a:spcBef>
                        <a:spcAft>
                          <a:spcPts val="0"/>
                        </a:spcAft>
                        <a:buClr>
                          <a:srgbClr val="000000"/>
                        </a:buClr>
                        <a:buSzPts val="1700"/>
                        <a:buFont typeface="Arial"/>
                        <a:buNone/>
                      </a:pPr>
                      <a:r>
                        <a:rPr lang="en-US" sz="17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lang="en-US" sz="1100" u="none" cap="none" strike="noStrike">
                          <a:solidFill>
                            <a:schemeClr val="dk1"/>
                          </a:solidFill>
                        </a:rPr>
                        <a:t> </a:t>
                      </a:r>
                      <a:endParaRPr sz="1100" u="none" cap="none" strike="noStrike">
                        <a:solidFill>
                          <a:schemeClr val="dk1"/>
                        </a:solidFill>
                        <a:latin typeface="Calibri"/>
                        <a:ea typeface="Calibri"/>
                        <a:cs typeface="Calibri"/>
                        <a:sym typeface="Calibri"/>
                      </a:endParaRPr>
                    </a:p>
                  </a:txBody>
                  <a:tcPr marT="0" marB="0" marR="63200" marL="632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B7B7B7"/>
                    </a:solidFill>
                  </a:tcPr>
                </a:tc>
              </a:tr>
            </a:tbl>
          </a:graphicData>
        </a:graphic>
      </p:graphicFrame>
      <p:cxnSp>
        <p:nvCxnSpPr>
          <p:cNvPr id="95" name="Google Shape;95;p13"/>
          <p:cNvCxnSpPr/>
          <p:nvPr/>
        </p:nvCxnSpPr>
        <p:spPr>
          <a:xfrm>
            <a:off x="278541" y="4572000"/>
            <a:ext cx="6354849" cy="0"/>
          </a:xfrm>
          <a:prstGeom prst="straightConnector1">
            <a:avLst/>
          </a:prstGeom>
          <a:noFill/>
          <a:ln cap="flat" cmpd="sng" w="12700">
            <a:solidFill>
              <a:schemeClr val="dk1"/>
            </a:solidFill>
            <a:prstDash val="dash"/>
            <a:miter lim="800000"/>
            <a:headEnd len="sm" w="sm" type="none"/>
            <a:tailEnd len="sm" w="sm" type="non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