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dC6buJflvOsWSAk72iHzAb/t3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44" d="100"/>
          <a:sy n="44" d="100"/>
        </p:scale>
        <p:origin x="2232" y="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4T04:03:05.42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44 24575,'4'0'0,"-2"0"0,12 0 0,-4 0 0,5 0 0,-4 0 0,4 0 0,-5 0 0,0 0 0,0 0 0,1 0 0,-1 0 0,0 0 0,0 0 0,1 0 0,-1 0 0,0 0 0,0 0 0,1-10 0,-1 7 0,1-7 0,-1 10 0,1 0 0,-1 0 0,0-4 0,0 2 0,0-2 0,0 4 0,0-5 0,0 4 0,0-4 0,0 5 0,-1 0 0,1 0 0,-5 4 0,-1 2 0,-4 4 0,0 0 0,0 0 0,0 6 0,-5 1 0,4 0 0,-4 4 0,5-3 0,-6 4 0,5-5 0,-9 5 0,9-5 0,-9 5 0,8-5 0,-3 5 0,0-5 0,4 5 0,-4 1 0,0-1 0,3 1 0,-3-6 0,0 4 0,4-9 0,-4 9 0,0-9 0,4 4 0,-4-6 0,5 0 0,0 0 0,0 1 0,-4-1 0,3 5 0,-4-4 0,5 3 0,0-4 0,0 0 0,-5 0 0,4 0 0,-3 0 0,4-5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4T04:03:22.04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24575,'0'15'0,"0"-4"0,0 10 0,0-9 0,0 3 0,0-5 0,0 0 0,0 1 0,0-1 0,0 0 0,0 0 0,0 0 0,0 1 0,0-1 0,0 0 0,5 0 0,-4 0 0,8-5 0,-8 4 0,4-3 0,-1 3 0,-3-3 0,3-2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4T04:03:23.68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1 24575,'14'0'0,"0"0"0,-4 0 0,6 0 0,-4 0 0,9 0 0,-10 0 0,11 0 0,-11 0 0,5 0 0,-6 0 0,6 0 0,-5 0 0,5 0 0,-6 0 0,1 0 0,-1 0 0,0 0 0,0 0 0,0 0 0,1 0 0,-1 0 0,0 0 0,0 0 0,1 0 0,-1 0 0,0 0 0,0 0 0,0 0 0,-5 0 0,-1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6-04T04:03:28.847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1 109 24575,'0'-9'0,"4"-1"0,-3 1 0,8 3 0,-8-3 0,8 8 0,-8-8 0,8 8 0,-4-8 0,5 8 0,-5-8 0,4 7 0,-8-6 0,8 6 0,-3-6 0,3 7 0,1-8 0,-1 8 0,1-3 0,0 4 0,-1 0 0,1 0 0,0 0 0,-1 0 0,1 0 0,-1 0 0,1 4 0,-5 1 0,4 5 0,-8 0 0,3-1 0,-4 1 0,0 0 0,0 0 0,0-1 0,0 1 0,0 0 0,0-1 0,0 2 0,0-2 0,0 1 0,0 0 0,0-1 0,0 1 0,-5-4 0,4 3 0,-8-8 0,3 8 0,0-3 0,-3 4 0,3-4 0,1 3 0,-5-8 0,5 8 0,-6-8 0,5 8 0,-3-8 0,8 8 0,-8-8 0,4 3 0,-5 1 0,0-4 0,1 3 0,3 0 0,-6-3 0,9 7 0,-5-3 0,4 1 0,2 2 0,-2-3 0,4 4 0,0 1 0,4-5 0,2-1 0,4-4 0,0 0 0,0 0 0,0 0 0,0 0 0,1 0 0,-1 0 0,6 0 0,-5 5 0,5-4 0,-6 4 0,0-5 0,1 0 0,-1 4 0,0-3 0,0 4 0,0-5 0,0 0 0,0 4 0,0-3 0,-1 3 0,1-4 0,-1 0 0,1 0 0,0 0 0,-4 5 0,3-4 0,-4 7 0,5-7 0,-1 3 0,0-4 0,1 0 0,-1 0 0,-3 5 0,2-4 0,-2 4 0,-1-5 0,-1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customXml" Target="../ink/ink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customXml" Target="../ink/ink3.xml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customXml" Target="../ink/ink2.xml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268941" y="405428"/>
            <a:ext cx="6408950" cy="763793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Partial Quotients with Fractions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Google Shape;86;p1"/>
              <p:cNvSpPr/>
              <p:nvPr/>
            </p:nvSpPr>
            <p:spPr>
              <a:xfrm>
                <a:off x="268941" y="1151067"/>
                <a:ext cx="6408950" cy="7767021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it i</a:t>
                </a:r>
                <a:r>
                  <a:rPr lang="en-US" sz="1600" b="1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s</a:t>
                </a:r>
                <a:r>
                  <a:rPr lang="en-US" sz="1600" b="0" i="0" u="none" strike="noStrike" cap="none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: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This strategy relies on breaking apart mixed numbers to divide by fractions. 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Partial quotient can be efficient when you can mentally see how many of the divisor are in the dividend as in the example below.  </a:t>
                </a:r>
              </a:p>
              <a:p>
                <a:b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is sounds like: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For a problem like 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 </a:t>
                </a:r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one might think about using the measurement model of division to ask, How many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can I measure off from 1? Four. Then if I have 5 that would be 4 x 5 =20. </a:t>
                </a:r>
              </a:p>
              <a:p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 still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so my next question is, how many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goes into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?  2. </a:t>
                </a:r>
              </a:p>
              <a:p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So I can add the partial quotient, 20 + 2 to get 22. </a:t>
                </a: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it looks like: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The example below show the partial quotients. The groups are removed and this is continued until nothing is left to remove. The example shows how the partial quotients are </a:t>
                </a: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quotient.</a:t>
                </a: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 </a:t>
                </a:r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 20 + 2 =22</a:t>
                </a:r>
              </a:p>
              <a:p>
                <a:pPr lvl="0"/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Another example might look like 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ar-AE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÷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dirty="0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dirty="0" smtClean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 = 6 +1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=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 dirty="0">
                            <a:highlight>
                              <a:srgbClr val="FFFFFF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1600" dirty="0">
                    <a:solidFill>
                      <a:schemeClr val="dk1"/>
                    </a:solidFill>
                    <a:highlight>
                      <a:srgbClr val="FFFFFF"/>
                    </a:highlight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 </a:t>
                </a:r>
              </a:p>
              <a:p>
                <a:pPr lvl="0"/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600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endParaRPr lang="en-US" sz="1600" b="1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r>
                  <a:rPr lang="en-US" sz="1600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When It’s Useful: </a:t>
                </a:r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Partial quotients is </a:t>
                </a:r>
              </a:p>
              <a:p>
                <a:pPr lvl="0"/>
                <a:r>
                  <a:rPr lang="en-US" sz="1600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most useful when we have a mixed number divided by a fraction. </a:t>
                </a:r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 key is to look for when the fraction is friendly and breaking apart a mixed number allows one to see how many groups of the divisor will fit in the dividend.</a:t>
                </a:r>
                <a:endParaRPr sz="16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6" name="Google Shape;86;p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41" y="1151067"/>
                <a:ext cx="6408950" cy="7767021"/>
              </a:xfrm>
              <a:prstGeom prst="rect">
                <a:avLst/>
              </a:prstGeom>
              <a:blipFill>
                <a:blip r:embed="rId3"/>
                <a:stretch>
                  <a:fillRect l="-394"/>
                </a:stretch>
              </a:blip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B970D951-DD5F-4641-9531-E2B06A020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364" y="4460490"/>
            <a:ext cx="4904943" cy="9320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A5D7ABC-04A3-3243-8D22-C93ED2705F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5314597" y="4460490"/>
            <a:ext cx="1003300" cy="802640"/>
          </a:xfrm>
          <a:prstGeom prst="rect">
            <a:avLst/>
          </a:prstGeom>
        </p:spPr>
      </p:pic>
      <p:graphicFrame>
        <p:nvGraphicFramePr>
          <p:cNvPr id="50" name="Table 50">
            <a:extLst>
              <a:ext uri="{FF2B5EF4-FFF2-40B4-BE49-F238E27FC236}">
                <a16:creationId xmlns:a16="http://schemas.microsoft.com/office/drawing/2014/main" id="{04344B5D-0BA2-9B49-92E4-45D6A9602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185949"/>
              </p:ext>
            </p:extLst>
          </p:nvPr>
        </p:nvGraphicFramePr>
        <p:xfrm>
          <a:off x="4124791" y="6753060"/>
          <a:ext cx="822631" cy="304800"/>
        </p:xfrm>
        <a:graphic>
          <a:graphicData uri="http://schemas.openxmlformats.org/drawingml/2006/table">
            <a:tbl>
              <a:tblPr firstRow="1" bandRow="1"/>
              <a:tblGrid>
                <a:gridCol w="276367">
                  <a:extLst>
                    <a:ext uri="{9D8B030D-6E8A-4147-A177-3AD203B41FA5}">
                      <a16:colId xmlns:a16="http://schemas.microsoft.com/office/drawing/2014/main" val="1950701891"/>
                    </a:ext>
                  </a:extLst>
                </a:gridCol>
                <a:gridCol w="258509">
                  <a:extLst>
                    <a:ext uri="{9D8B030D-6E8A-4147-A177-3AD203B41FA5}">
                      <a16:colId xmlns:a16="http://schemas.microsoft.com/office/drawing/2014/main" val="3224752810"/>
                    </a:ext>
                  </a:extLst>
                </a:gridCol>
                <a:gridCol w="287755">
                  <a:extLst>
                    <a:ext uri="{9D8B030D-6E8A-4147-A177-3AD203B41FA5}">
                      <a16:colId xmlns:a16="http://schemas.microsoft.com/office/drawing/2014/main" val="4258481946"/>
                    </a:ext>
                  </a:extLst>
                </a:gridCol>
              </a:tblGrid>
              <a:tr h="1744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860053"/>
                  </a:ext>
                </a:extLst>
              </a:tr>
            </a:tbl>
          </a:graphicData>
        </a:graphic>
      </p:graphicFrame>
      <p:pic>
        <p:nvPicPr>
          <p:cNvPr id="51" name="Picture 50">
            <a:extLst>
              <a:ext uri="{FF2B5EF4-FFF2-40B4-BE49-F238E27FC236}">
                <a16:creationId xmlns:a16="http://schemas.microsoft.com/office/drawing/2014/main" id="{D4044AC6-83CE-DB4A-B847-5C9A94E0E9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294" y="6597819"/>
            <a:ext cx="3615291" cy="55749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211DA3F7-C12B-3740-BC41-EB67A161FAA9}"/>
                  </a:ext>
                </a:extLst>
              </p14:cNvPr>
              <p14:cNvContentPartPr/>
              <p14:nvPr/>
            </p14:nvContentPartPr>
            <p14:xfrm>
              <a:off x="4194938" y="6792960"/>
              <a:ext cx="127800" cy="22500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211DA3F7-C12B-3740-BC41-EB67A161FAA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185938" y="6783974"/>
                <a:ext cx="145440" cy="242612"/>
              </a:xfrm>
              <a:prstGeom prst="rect">
                <a:avLst/>
              </a:prstGeom>
            </p:spPr>
          </p:pic>
        </mc:Fallback>
      </mc:AlternateContent>
      <p:grpSp>
        <p:nvGrpSpPr>
          <p:cNvPr id="62" name="Group 61">
            <a:extLst>
              <a:ext uri="{FF2B5EF4-FFF2-40B4-BE49-F238E27FC236}">
                <a16:creationId xmlns:a16="http://schemas.microsoft.com/office/drawing/2014/main" id="{E68DB06C-0430-014D-A6FF-2E8394C2BF73}"/>
              </a:ext>
            </a:extLst>
          </p:cNvPr>
          <p:cNvGrpSpPr/>
          <p:nvPr/>
        </p:nvGrpSpPr>
        <p:grpSpPr>
          <a:xfrm>
            <a:off x="4438186" y="6753060"/>
            <a:ext cx="195840" cy="299520"/>
            <a:chOff x="4519462" y="7075620"/>
            <a:chExt cx="195840" cy="299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3ADEB77D-E4B6-5D40-9710-7539A2C9F481}"/>
                    </a:ext>
                  </a:extLst>
                </p14:cNvPr>
                <p14:cNvContentPartPr/>
                <p14:nvPr/>
              </p14:nvContentPartPr>
              <p14:xfrm>
                <a:off x="4559062" y="7075620"/>
                <a:ext cx="11160" cy="849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3ADEB77D-E4B6-5D40-9710-7539A2C9F48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550062" y="7066980"/>
                  <a:ext cx="2880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1FFA0D8B-7E48-B842-9E59-5B28A4F45A5F}"/>
                    </a:ext>
                  </a:extLst>
                </p14:cNvPr>
                <p14:cNvContentPartPr/>
                <p14:nvPr/>
              </p14:nvContentPartPr>
              <p14:xfrm>
                <a:off x="4519462" y="7203060"/>
                <a:ext cx="131040" cy="3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1FFA0D8B-7E48-B842-9E59-5B28A4F45A5F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510822" y="7194420"/>
                  <a:ext cx="1486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50D1C6F2-BFF1-1F42-97B7-10AD22CE549B}"/>
                    </a:ext>
                  </a:extLst>
                </p14:cNvPr>
                <p14:cNvContentPartPr/>
                <p14:nvPr/>
              </p14:nvContentPartPr>
              <p14:xfrm>
                <a:off x="4566622" y="7234020"/>
                <a:ext cx="148680" cy="1411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50D1C6F2-BFF1-1F42-97B7-10AD22CE549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557982" y="7225380"/>
                  <a:ext cx="166320" cy="15876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08BC42E-A010-DF51-5F53-4518A5FC14CB}"/>
              </a:ext>
            </a:extLst>
          </p:cNvPr>
          <p:cNvSpPr txBox="1"/>
          <p:nvPr/>
        </p:nvSpPr>
        <p:spPr>
          <a:xfrm flipH="1">
            <a:off x="3213462" y="8883478"/>
            <a:ext cx="44645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16184</TotalTime>
  <Words>265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8</cp:revision>
  <dcterms:created xsi:type="dcterms:W3CDTF">2021-01-10T13:40:23Z</dcterms:created>
  <dcterms:modified xsi:type="dcterms:W3CDTF">2023-03-22T17:29:26Z</dcterms:modified>
</cp:coreProperties>
</file>