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notesMasterIdLst>
    <p:notesMasterId r:id="rId3"/>
  </p:notesMasterIdLst>
  <p:sldIdLst>
    <p:sldId id="256" r:id="rId2"/>
  </p:sldIdLst>
  <p:sldSz cx="9144000" cy="6858000" type="letter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854"/>
    <p:restoredTop sz="91701"/>
  </p:normalViewPr>
  <p:slideViewPr>
    <p:cSldViewPr snapToGrid="0" snapToObjects="1">
      <p:cViewPr varScale="1">
        <p:scale>
          <a:sx n="123" d="100"/>
          <a:sy n="123" d="100"/>
        </p:scale>
        <p:origin x="1218" y="6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2CAC0D-8B84-4949-B128-D5C5F98A1A21}" type="datetimeFigureOut">
              <a:rPr lang="en-US" smtClean="0"/>
              <a:t>4/1/2021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6F9810-8AA7-B745-B092-2C858C246F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29323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6F9810-8AA7-B745-B092-2C858C246F9D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16714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62454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63411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78161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93199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53833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550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66352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18943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98969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55586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1688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39D718-4E4B-1947-92E0-BBED57B9EE73}" type="datetimeFigureOut">
              <a:rPr lang="en-US" smtClean="0"/>
              <a:t>4/1/2021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10821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3902F44D-E06F-4344-81D4-BD9176E17D49}"/>
              </a:ext>
            </a:extLst>
          </p:cNvPr>
          <p:cNvSpPr/>
          <p:nvPr/>
        </p:nvSpPr>
        <p:spPr>
          <a:xfrm>
            <a:off x="126448" y="124965"/>
            <a:ext cx="8873066" cy="42483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chemeClr val="tx1"/>
                </a:solidFill>
              </a:rPr>
              <a:t>The Take TOO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32CA1A5-E9FE-E246-86D5-F8CF245A9224}"/>
              </a:ext>
            </a:extLst>
          </p:cNvPr>
          <p:cNvSpPr/>
          <p:nvPr/>
        </p:nvSpPr>
        <p:spPr>
          <a:xfrm>
            <a:off x="135466" y="665597"/>
            <a:ext cx="8745487" cy="50732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b="1" dirty="0">
                <a:solidFill>
                  <a:schemeClr val="tx1"/>
                </a:solidFill>
              </a:rPr>
              <a:t>Directions: </a:t>
            </a:r>
            <a:r>
              <a:rPr lang="en-US" sz="1000" dirty="0">
                <a:solidFill>
                  <a:schemeClr val="tx1"/>
                </a:solidFill>
              </a:rPr>
              <a:t>Place 10 counters on the numbered spaces. You can put more than one counter on a number. Pull a </a:t>
            </a:r>
            <a:r>
              <a:rPr lang="en-US" sz="1000" i="1" dirty="0">
                <a:solidFill>
                  <a:schemeClr val="tx1"/>
                </a:solidFill>
              </a:rPr>
              <a:t>The Take TOO </a:t>
            </a:r>
            <a:r>
              <a:rPr lang="en-US" sz="1000" dirty="0">
                <a:solidFill>
                  <a:schemeClr val="tx1"/>
                </a:solidFill>
              </a:rPr>
              <a:t>division card. Remove a counter if it is on a number that is a quotient of the problem. Be the first to remove all 10 counters.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19544580-E0D3-714D-891C-89042665256B}"/>
              </a:ext>
            </a:extLst>
          </p:cNvPr>
          <p:cNvCxnSpPr/>
          <p:nvPr/>
        </p:nvCxnSpPr>
        <p:spPr>
          <a:xfrm>
            <a:off x="190239" y="3162822"/>
            <a:ext cx="8690714" cy="0"/>
          </a:xfrm>
          <a:prstGeom prst="line">
            <a:avLst/>
          </a:prstGeom>
          <a:ln w="1905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ectangle 17">
            <a:extLst>
              <a:ext uri="{FF2B5EF4-FFF2-40B4-BE49-F238E27FC236}">
                <a16:creationId xmlns:a16="http://schemas.microsoft.com/office/drawing/2014/main" id="{C6E7F3C8-2AAF-974E-8A1E-4042E9FAE73C}"/>
              </a:ext>
            </a:extLst>
          </p:cNvPr>
          <p:cNvSpPr/>
          <p:nvPr/>
        </p:nvSpPr>
        <p:spPr>
          <a:xfrm>
            <a:off x="190238" y="3493596"/>
            <a:ext cx="8873066" cy="42483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chemeClr val="tx1"/>
                </a:solidFill>
              </a:rPr>
              <a:t>The Take TOO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54FEF6C9-8CD7-2B44-99FD-619E428ECC38}"/>
              </a:ext>
            </a:extLst>
          </p:cNvPr>
          <p:cNvSpPr/>
          <p:nvPr/>
        </p:nvSpPr>
        <p:spPr>
          <a:xfrm>
            <a:off x="190238" y="4094978"/>
            <a:ext cx="8745487" cy="50732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b="1" dirty="0">
                <a:solidFill>
                  <a:schemeClr val="tx1"/>
                </a:solidFill>
              </a:rPr>
              <a:t>Directions: </a:t>
            </a:r>
            <a:r>
              <a:rPr lang="en-US" sz="1000" dirty="0">
                <a:solidFill>
                  <a:schemeClr val="tx1"/>
                </a:solidFill>
              </a:rPr>
              <a:t>Place 10 counters on the numbered spaces. You can put more than one counter on a number. Pull a </a:t>
            </a:r>
            <a:r>
              <a:rPr lang="en-US" sz="1000" i="1" dirty="0">
                <a:solidFill>
                  <a:schemeClr val="tx1"/>
                </a:solidFill>
              </a:rPr>
              <a:t>The Take TOO </a:t>
            </a:r>
            <a:r>
              <a:rPr lang="en-US" sz="1000" dirty="0">
                <a:solidFill>
                  <a:schemeClr val="tx1"/>
                </a:solidFill>
              </a:rPr>
              <a:t>division card. Remove a counter if it is on a number that is a quotient of the problem. </a:t>
            </a:r>
            <a:r>
              <a:rPr lang="en-US" sz="1000">
                <a:solidFill>
                  <a:schemeClr val="tx1"/>
                </a:solidFill>
              </a:rPr>
              <a:t>Be the first to remove all 10 counters.</a:t>
            </a:r>
            <a:endParaRPr lang="en-US" sz="1000" dirty="0">
              <a:solidFill>
                <a:schemeClr val="tx1"/>
              </a:solidFill>
            </a:endParaRPr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A2AB2ED6-D228-E045-9691-78FEC6121C3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54292499"/>
              </p:ext>
            </p:extLst>
          </p:nvPr>
        </p:nvGraphicFramePr>
        <p:xfrm>
          <a:off x="190237" y="1378861"/>
          <a:ext cx="8490774" cy="124857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060890">
                  <a:extLst>
                    <a:ext uri="{9D8B030D-6E8A-4147-A177-3AD203B41FA5}">
                      <a16:colId xmlns:a16="http://schemas.microsoft.com/office/drawing/2014/main" val="4035133164"/>
                    </a:ext>
                  </a:extLst>
                </a:gridCol>
                <a:gridCol w="1060890">
                  <a:extLst>
                    <a:ext uri="{9D8B030D-6E8A-4147-A177-3AD203B41FA5}">
                      <a16:colId xmlns:a16="http://schemas.microsoft.com/office/drawing/2014/main" val="4232740918"/>
                    </a:ext>
                  </a:extLst>
                </a:gridCol>
                <a:gridCol w="1061499">
                  <a:extLst>
                    <a:ext uri="{9D8B030D-6E8A-4147-A177-3AD203B41FA5}">
                      <a16:colId xmlns:a16="http://schemas.microsoft.com/office/drawing/2014/main" val="600611875"/>
                    </a:ext>
                  </a:extLst>
                </a:gridCol>
                <a:gridCol w="1061499">
                  <a:extLst>
                    <a:ext uri="{9D8B030D-6E8A-4147-A177-3AD203B41FA5}">
                      <a16:colId xmlns:a16="http://schemas.microsoft.com/office/drawing/2014/main" val="3426298566"/>
                    </a:ext>
                  </a:extLst>
                </a:gridCol>
                <a:gridCol w="1061499">
                  <a:extLst>
                    <a:ext uri="{9D8B030D-6E8A-4147-A177-3AD203B41FA5}">
                      <a16:colId xmlns:a16="http://schemas.microsoft.com/office/drawing/2014/main" val="3212940311"/>
                    </a:ext>
                  </a:extLst>
                </a:gridCol>
                <a:gridCol w="1061499">
                  <a:extLst>
                    <a:ext uri="{9D8B030D-6E8A-4147-A177-3AD203B41FA5}">
                      <a16:colId xmlns:a16="http://schemas.microsoft.com/office/drawing/2014/main" val="4095790932"/>
                    </a:ext>
                  </a:extLst>
                </a:gridCol>
                <a:gridCol w="1061499">
                  <a:extLst>
                    <a:ext uri="{9D8B030D-6E8A-4147-A177-3AD203B41FA5}">
                      <a16:colId xmlns:a16="http://schemas.microsoft.com/office/drawing/2014/main" val="360917068"/>
                    </a:ext>
                  </a:extLst>
                </a:gridCol>
                <a:gridCol w="1061499">
                  <a:extLst>
                    <a:ext uri="{9D8B030D-6E8A-4147-A177-3AD203B41FA5}">
                      <a16:colId xmlns:a16="http://schemas.microsoft.com/office/drawing/2014/main" val="934340234"/>
                    </a:ext>
                  </a:extLst>
                </a:gridCol>
              </a:tblGrid>
              <a:tr h="1248579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400" b="0" dirty="0">
                          <a:solidFill>
                            <a:schemeClr val="tx1"/>
                          </a:solidFill>
                          <a:effectLst/>
                        </a:rPr>
                        <a:t>20</a:t>
                      </a:r>
                      <a:endParaRPr lang="en-US" sz="44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128" marR="61128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400" b="0" dirty="0">
                          <a:solidFill>
                            <a:schemeClr val="tx1"/>
                          </a:solidFill>
                          <a:effectLst/>
                        </a:rPr>
                        <a:t>30</a:t>
                      </a:r>
                      <a:endParaRPr lang="en-US" sz="44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128" marR="61128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400" b="0" dirty="0">
                          <a:solidFill>
                            <a:schemeClr val="tx1"/>
                          </a:solidFill>
                          <a:effectLst/>
                        </a:rPr>
                        <a:t>40</a:t>
                      </a:r>
                      <a:endParaRPr lang="en-US" sz="44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128" marR="61128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400" b="0" dirty="0">
                          <a:solidFill>
                            <a:schemeClr val="tx1"/>
                          </a:solidFill>
                          <a:effectLst/>
                        </a:rPr>
                        <a:t>50</a:t>
                      </a:r>
                      <a:endParaRPr lang="en-US" sz="44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128" marR="61128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400" b="0" dirty="0">
                          <a:solidFill>
                            <a:schemeClr val="tx1"/>
                          </a:solidFill>
                          <a:effectLst/>
                        </a:rPr>
                        <a:t>60</a:t>
                      </a:r>
                      <a:endParaRPr lang="en-US" sz="44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128" marR="61128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400" b="0" dirty="0">
                          <a:solidFill>
                            <a:schemeClr val="tx1"/>
                          </a:solidFill>
                          <a:effectLst/>
                        </a:rPr>
                        <a:t>70</a:t>
                      </a:r>
                      <a:endParaRPr lang="en-US" sz="44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128" marR="61128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400" b="0" dirty="0">
                          <a:solidFill>
                            <a:schemeClr val="tx1"/>
                          </a:solidFill>
                          <a:effectLst/>
                        </a:rPr>
                        <a:t>80</a:t>
                      </a:r>
                      <a:endParaRPr lang="en-US" sz="44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128" marR="61128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400" b="0" dirty="0">
                          <a:solidFill>
                            <a:schemeClr val="tx1"/>
                          </a:solidFill>
                          <a:effectLst/>
                        </a:rPr>
                        <a:t>90</a:t>
                      </a:r>
                      <a:endParaRPr lang="en-US" sz="44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128" marR="61128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4196244"/>
                  </a:ext>
                </a:extLst>
              </a:tr>
            </a:tbl>
          </a:graphicData>
        </a:graphic>
      </p:graphicFrame>
      <p:graphicFrame>
        <p:nvGraphicFramePr>
          <p:cNvPr id="26" name="Table 25">
            <a:extLst>
              <a:ext uri="{FF2B5EF4-FFF2-40B4-BE49-F238E27FC236}">
                <a16:creationId xmlns:a16="http://schemas.microsoft.com/office/drawing/2014/main" id="{E0C9210F-430A-3640-9C4B-197E1807FD2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686591"/>
              </p:ext>
            </p:extLst>
          </p:nvPr>
        </p:nvGraphicFramePr>
        <p:xfrm>
          <a:off x="190237" y="5151709"/>
          <a:ext cx="8490774" cy="124857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060890">
                  <a:extLst>
                    <a:ext uri="{9D8B030D-6E8A-4147-A177-3AD203B41FA5}">
                      <a16:colId xmlns:a16="http://schemas.microsoft.com/office/drawing/2014/main" val="4035133164"/>
                    </a:ext>
                  </a:extLst>
                </a:gridCol>
                <a:gridCol w="1060890">
                  <a:extLst>
                    <a:ext uri="{9D8B030D-6E8A-4147-A177-3AD203B41FA5}">
                      <a16:colId xmlns:a16="http://schemas.microsoft.com/office/drawing/2014/main" val="4232740918"/>
                    </a:ext>
                  </a:extLst>
                </a:gridCol>
                <a:gridCol w="1061499">
                  <a:extLst>
                    <a:ext uri="{9D8B030D-6E8A-4147-A177-3AD203B41FA5}">
                      <a16:colId xmlns:a16="http://schemas.microsoft.com/office/drawing/2014/main" val="600611875"/>
                    </a:ext>
                  </a:extLst>
                </a:gridCol>
                <a:gridCol w="1061499">
                  <a:extLst>
                    <a:ext uri="{9D8B030D-6E8A-4147-A177-3AD203B41FA5}">
                      <a16:colId xmlns:a16="http://schemas.microsoft.com/office/drawing/2014/main" val="3426298566"/>
                    </a:ext>
                  </a:extLst>
                </a:gridCol>
                <a:gridCol w="1061499">
                  <a:extLst>
                    <a:ext uri="{9D8B030D-6E8A-4147-A177-3AD203B41FA5}">
                      <a16:colId xmlns:a16="http://schemas.microsoft.com/office/drawing/2014/main" val="3212940311"/>
                    </a:ext>
                  </a:extLst>
                </a:gridCol>
                <a:gridCol w="1061499">
                  <a:extLst>
                    <a:ext uri="{9D8B030D-6E8A-4147-A177-3AD203B41FA5}">
                      <a16:colId xmlns:a16="http://schemas.microsoft.com/office/drawing/2014/main" val="4095790932"/>
                    </a:ext>
                  </a:extLst>
                </a:gridCol>
                <a:gridCol w="1061499">
                  <a:extLst>
                    <a:ext uri="{9D8B030D-6E8A-4147-A177-3AD203B41FA5}">
                      <a16:colId xmlns:a16="http://schemas.microsoft.com/office/drawing/2014/main" val="360917068"/>
                    </a:ext>
                  </a:extLst>
                </a:gridCol>
                <a:gridCol w="1061499">
                  <a:extLst>
                    <a:ext uri="{9D8B030D-6E8A-4147-A177-3AD203B41FA5}">
                      <a16:colId xmlns:a16="http://schemas.microsoft.com/office/drawing/2014/main" val="934340234"/>
                    </a:ext>
                  </a:extLst>
                </a:gridCol>
              </a:tblGrid>
              <a:tr h="1248579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400" b="0" dirty="0">
                          <a:solidFill>
                            <a:schemeClr val="tx1"/>
                          </a:solidFill>
                          <a:effectLst/>
                        </a:rPr>
                        <a:t>20</a:t>
                      </a:r>
                      <a:endParaRPr lang="en-US" sz="44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128" marR="61128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400" b="0" dirty="0">
                          <a:solidFill>
                            <a:schemeClr val="tx1"/>
                          </a:solidFill>
                          <a:effectLst/>
                        </a:rPr>
                        <a:t>30</a:t>
                      </a:r>
                      <a:endParaRPr lang="en-US" sz="44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128" marR="61128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400" b="0" dirty="0">
                          <a:solidFill>
                            <a:schemeClr val="tx1"/>
                          </a:solidFill>
                          <a:effectLst/>
                        </a:rPr>
                        <a:t>40</a:t>
                      </a:r>
                      <a:endParaRPr lang="en-US" sz="44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128" marR="61128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400" b="0" dirty="0">
                          <a:solidFill>
                            <a:schemeClr val="tx1"/>
                          </a:solidFill>
                          <a:effectLst/>
                        </a:rPr>
                        <a:t>50</a:t>
                      </a:r>
                      <a:endParaRPr lang="en-US" sz="44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128" marR="61128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400" b="0" dirty="0">
                          <a:solidFill>
                            <a:schemeClr val="tx1"/>
                          </a:solidFill>
                          <a:effectLst/>
                        </a:rPr>
                        <a:t>60</a:t>
                      </a:r>
                      <a:endParaRPr lang="en-US" sz="44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128" marR="61128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400" b="0" dirty="0">
                          <a:solidFill>
                            <a:schemeClr val="tx1"/>
                          </a:solidFill>
                          <a:effectLst/>
                        </a:rPr>
                        <a:t>70</a:t>
                      </a:r>
                      <a:endParaRPr lang="en-US" sz="44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128" marR="61128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400" b="0" dirty="0">
                          <a:solidFill>
                            <a:schemeClr val="tx1"/>
                          </a:solidFill>
                          <a:effectLst/>
                        </a:rPr>
                        <a:t>80</a:t>
                      </a:r>
                      <a:endParaRPr lang="en-US" sz="44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128" marR="61128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400" b="0" dirty="0">
                          <a:solidFill>
                            <a:schemeClr val="tx1"/>
                          </a:solidFill>
                          <a:effectLst/>
                        </a:rPr>
                        <a:t>90</a:t>
                      </a:r>
                      <a:endParaRPr lang="en-US" sz="44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128" marR="61128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419624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972490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21</TotalTime>
  <Words>133</Words>
  <Application>Microsoft Office PowerPoint</Application>
  <PresentationFormat>Letter Paper (8.5x11 in)</PresentationFormat>
  <Paragraphs>21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John J. SanGiovanni</dc:creator>
  <cp:lastModifiedBy>Christina West</cp:lastModifiedBy>
  <cp:revision>13</cp:revision>
  <dcterms:created xsi:type="dcterms:W3CDTF">2020-12-31T15:11:03Z</dcterms:created>
  <dcterms:modified xsi:type="dcterms:W3CDTF">2021-04-02T00:32:51Z</dcterms:modified>
</cp:coreProperties>
</file>