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60" r:id="rId2"/>
  </p:sldIdLst>
  <p:sldSz cx="6858000" cy="9144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jO3STu9JZI0Pc85Y7omEFiaxvO1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02D6866-BEEF-44DF-8B63-D2351A9C951E}">
  <a:tblStyle styleId="{702D6866-BEEF-44DF-8B63-D2351A9C951E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05"/>
    <p:restoredTop sz="94643"/>
  </p:normalViewPr>
  <p:slideViewPr>
    <p:cSldViewPr snapToGrid="0">
      <p:cViewPr>
        <p:scale>
          <a:sx n="100" d="100"/>
          <a:sy n="100" d="100"/>
        </p:scale>
        <p:origin x="848" y="-321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3740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</a:pPr>
            <a:endParaRPr/>
          </a:p>
        </p:txBody>
      </p:sp>
      <p:sp>
        <p:nvSpPr>
          <p:cNvPr id="85" name="Google Shape;85;p1"/>
          <p:cNvSpPr/>
          <p:nvPr/>
        </p:nvSpPr>
        <p:spPr>
          <a:xfrm>
            <a:off x="268941" y="225911"/>
            <a:ext cx="6408950" cy="763793"/>
          </a:xfrm>
          <a:prstGeom prst="rect">
            <a:avLst/>
          </a:prstGeom>
          <a:solidFill>
            <a:schemeClr val="dk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Think Multiplication for Fractions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Google Shape;86;p1"/>
              <p:cNvSpPr/>
              <p:nvPr/>
            </p:nvSpPr>
            <p:spPr>
              <a:xfrm>
                <a:off x="268941" y="1151067"/>
                <a:ext cx="6408950" cy="7767021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b="1" dirty="0">
                    <a:solidFill>
                      <a:schemeClr val="dk1"/>
                    </a:solidFill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What it is</a:t>
                </a:r>
                <a:r>
                  <a:rPr lang="en-US" dirty="0">
                    <a:solidFill>
                      <a:schemeClr val="dk1"/>
                    </a:solidFill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: This strategy uses the relationship between multiplication and division to solve division problems. It involves thinking about quotient (answer to a division problem) as  a missing factor in a multiplication problem.  </a:t>
                </a: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r>
                  <a:rPr lang="en-US" b="1" dirty="0">
                    <a:solidFill>
                      <a:schemeClr val="dk1"/>
                    </a:solidFill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What it sounds like: </a:t>
                </a: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To divide a whole number by a fraction, it would sound like, “How many groups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in 3 wholes?” I know that there are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in each whole so 3 equals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and 12 times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12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, so the quotient is 3.</a:t>
                </a:r>
              </a:p>
              <a:p>
                <a:endParaRPr lang="en-US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endParaRPr lang="en-US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endParaRPr lang="en-US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b="1" dirty="0">
                  <a:solidFill>
                    <a:schemeClr val="dk1"/>
                  </a:solidFill>
                  <a:latin typeface="Calibri" panose="020F0502020204030204" pitchFamily="34" charset="0"/>
                  <a:ea typeface="Calibri"/>
                  <a:cs typeface="Calibri" panose="020F0502020204030204" pitchFamily="34" charset="0"/>
                  <a:sym typeface="Calibri"/>
                </a:endParaRPr>
              </a:p>
              <a:p>
                <a:pPr lvl="0"/>
                <a:r>
                  <a:rPr lang="en-US" b="1" dirty="0">
                    <a:solidFill>
                      <a:schemeClr val="dk1"/>
                    </a:solidFill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When It’s Useful: </a:t>
                </a:r>
                <a:r>
                  <a:rPr lang="en-US" dirty="0">
                    <a:solidFill>
                      <a:schemeClr val="dk1"/>
                    </a:solidFill>
                    <a:latin typeface="Calibri" panose="020F0502020204030204" pitchFamily="34" charset="0"/>
                    <a:ea typeface="Calibri"/>
                    <a:cs typeface="Calibri" panose="020F0502020204030204" pitchFamily="34" charset="0"/>
                    <a:sym typeface="Calibri"/>
                  </a:rPr>
                  <a:t>Think Multiplication is particularly useful when dividing fractions with common denominators or when dividing by a unit fraction (i.e.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).</a:t>
                </a:r>
                <a:endParaRPr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6" name="Google Shape;86;p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941" y="1151067"/>
                <a:ext cx="6408950" cy="7767021"/>
              </a:xfrm>
              <a:prstGeom prst="rect">
                <a:avLst/>
              </a:prstGeom>
              <a:blipFill>
                <a:blip r:embed="rId3"/>
                <a:stretch>
                  <a:fillRect l="-197"/>
                </a:stretch>
              </a:blipFill>
              <a:ln w="28575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B6B5B6C0-68C5-A249-B60C-015D4B9A9FB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78911018"/>
                  </p:ext>
                </p:extLst>
              </p:nvPr>
            </p:nvGraphicFramePr>
            <p:xfrm>
              <a:off x="408593" y="3507547"/>
              <a:ext cx="6040814" cy="3581527"/>
            </p:xfrm>
            <a:graphic>
              <a:graphicData uri="http://schemas.openxmlformats.org/drawingml/2006/table">
                <a:tbl>
                  <a:tblPr firstRow="1" bandRow="1">
                    <a:tableStyleId>{702D6866-BEEF-44DF-8B63-D2351A9C951E}</a:tableStyleId>
                  </a:tblPr>
                  <a:tblGrid>
                    <a:gridCol w="4027940">
                      <a:extLst>
                        <a:ext uri="{9D8B030D-6E8A-4147-A177-3AD203B41FA5}">
                          <a16:colId xmlns:a16="http://schemas.microsoft.com/office/drawing/2014/main" val="890037579"/>
                        </a:ext>
                      </a:extLst>
                    </a:gridCol>
                    <a:gridCol w="2012874">
                      <a:extLst>
                        <a:ext uri="{9D8B030D-6E8A-4147-A177-3AD203B41FA5}">
                          <a16:colId xmlns:a16="http://schemas.microsoft.com/office/drawing/2014/main" val="3460408398"/>
                        </a:ext>
                      </a:extLst>
                    </a:gridCol>
                  </a:tblGrid>
                  <a:tr h="0">
                    <a:tc>
                      <a:txBody>
                        <a:bodyPr/>
                        <a:lstStyle/>
                        <a:p>
                          <a:r>
                            <a:rPr lang="en-US" b="1" dirty="0">
                              <a:solidFill>
                                <a:schemeClr val="dk1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What it sounds like: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b="1" dirty="0">
                              <a:solidFill>
                                <a:schemeClr val="dk1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What it looks like</a:t>
                          </a:r>
                          <a:r>
                            <a:rPr lang="en-US" dirty="0">
                              <a:solidFill>
                                <a:schemeClr val="dk1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: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93271332"/>
                      </a:ext>
                    </a:extLst>
                  </a:tr>
                  <a:tr h="124201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To</a:t>
                          </a:r>
                          <a:r>
                            <a:rPr lang="en-US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divide </a:t>
                          </a:r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a whole number by a fraction,</a:t>
                          </a:r>
                          <a:r>
                            <a:rPr lang="en-US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it </a:t>
                          </a:r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would sound like, “How many groups of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in 3 wholes?” I know that there are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in each whole so 3 equals 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:r>
                            <a:rPr lang="en-US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and 12 times </a:t>
                          </a:r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 is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, so the quotient is 3.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50207504"/>
                      </a:ext>
                    </a:extLst>
                  </a:tr>
                  <a:tr h="1241988">
                    <a:tc>
                      <a:txBody>
                        <a:bodyPr/>
                        <a:lstStyle/>
                        <a:p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To</a:t>
                          </a:r>
                          <a:r>
                            <a:rPr lang="en-US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divide a </a:t>
                          </a:r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mixed number by a fraction like the one on the right we would ask, “How many groups of</a:t>
                          </a:r>
                          <a:r>
                            <a:rPr lang="en-US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in 2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?” I</a:t>
                          </a:r>
                          <a:r>
                            <a:rPr lang="en-US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know that </a:t>
                          </a:r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is the same as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10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+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 or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and</a:t>
                          </a:r>
                          <a:r>
                            <a:rPr lang="en-US" baseline="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4 x </a:t>
                          </a:r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 is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num>
                                <m:den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 , so the quotient is 4</a:t>
                          </a:r>
                        </a:p>
                        <a:p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  <a:p>
                          <a:endParaRPr lang="en-US" dirty="0"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1665030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2">
                <a:extLst>
                  <a:ext uri="{FF2B5EF4-FFF2-40B4-BE49-F238E27FC236}">
                    <a16:creationId xmlns:a16="http://schemas.microsoft.com/office/drawing/2014/main" id="{B6B5B6C0-68C5-A249-B60C-015D4B9A9FB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78911018"/>
                  </p:ext>
                </p:extLst>
              </p:nvPr>
            </p:nvGraphicFramePr>
            <p:xfrm>
              <a:off x="408593" y="3507547"/>
              <a:ext cx="6040814" cy="3581527"/>
            </p:xfrm>
            <a:graphic>
              <a:graphicData uri="http://schemas.openxmlformats.org/drawingml/2006/table">
                <a:tbl>
                  <a:tblPr firstRow="1" bandRow="1">
                    <a:tableStyleId>{702D6866-BEEF-44DF-8B63-D2351A9C951E}</a:tableStyleId>
                  </a:tblPr>
                  <a:tblGrid>
                    <a:gridCol w="4027940">
                      <a:extLst>
                        <a:ext uri="{9D8B030D-6E8A-4147-A177-3AD203B41FA5}">
                          <a16:colId xmlns:a16="http://schemas.microsoft.com/office/drawing/2014/main" val="890037579"/>
                        </a:ext>
                      </a:extLst>
                    </a:gridCol>
                    <a:gridCol w="2012874">
                      <a:extLst>
                        <a:ext uri="{9D8B030D-6E8A-4147-A177-3AD203B41FA5}">
                          <a16:colId xmlns:a16="http://schemas.microsoft.com/office/drawing/2014/main" val="3460408398"/>
                        </a:ext>
                      </a:extLst>
                    </a:gridCol>
                  </a:tblGrid>
                  <a:tr h="304800">
                    <a:tc>
                      <a:txBody>
                        <a:bodyPr/>
                        <a:lstStyle/>
                        <a:p>
                          <a:r>
                            <a:rPr lang="en-US" b="1" dirty="0">
                              <a:solidFill>
                                <a:schemeClr val="dk1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What it sounds like: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>
                              <a:srgbClr val="000000"/>
                            </a:buClr>
                            <a:buSzTx/>
                            <a:buFont typeface="Arial"/>
                            <a:buNone/>
                            <a:tabLst/>
                            <a:defRPr/>
                          </a:pPr>
                          <a:r>
                            <a:rPr lang="en-US" b="1" dirty="0">
                              <a:solidFill>
                                <a:schemeClr val="dk1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What it looks like</a:t>
                          </a:r>
                          <a:r>
                            <a:rPr lang="en-US" dirty="0">
                              <a:solidFill>
                                <a:schemeClr val="dk1"/>
                              </a:solidFill>
                              <a:latin typeface="Calibri"/>
                              <a:ea typeface="Calibri"/>
                              <a:cs typeface="Calibri"/>
                              <a:sym typeface="Calibri"/>
                            </a:rPr>
                            <a:t>: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93271332"/>
                      </a:ext>
                    </a:extLst>
                  </a:tr>
                  <a:tr h="1636141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15" t="-19380" r="-50473" b="-1015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50207504"/>
                      </a:ext>
                    </a:extLst>
                  </a:tr>
                  <a:tr h="1640586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15" t="-118462" r="-50473" b="-7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116650303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8" name="Picture 7">
            <a:extLst>
              <a:ext uri="{FF2B5EF4-FFF2-40B4-BE49-F238E27FC236}">
                <a16:creationId xmlns:a16="http://schemas.microsoft.com/office/drawing/2014/main" id="{4EA450BA-0A18-714F-B7CB-9272135AED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37966" y="3905116"/>
            <a:ext cx="1461869" cy="133376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01916A7-C137-834A-B330-C60492806F9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37966" y="5563325"/>
            <a:ext cx="1706035" cy="128108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C994B5E-BA64-7574-6597-A67D8575F09E}"/>
              </a:ext>
            </a:extLst>
          </p:cNvPr>
          <p:cNvSpPr txBox="1"/>
          <p:nvPr/>
        </p:nvSpPr>
        <p:spPr>
          <a:xfrm>
            <a:off x="3372751" y="8917601"/>
            <a:ext cx="348524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Please see PDF in case the formatting of this file changes.</a:t>
            </a:r>
          </a:p>
        </p:txBody>
      </p:sp>
    </p:spTree>
    <p:extLst>
      <p:ext uri="{BB962C8B-B14F-4D97-AF65-F5344CB8AC3E}">
        <p14:creationId xmlns:p14="http://schemas.microsoft.com/office/powerpoint/2010/main" val="3826217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253</Words>
  <Application>Microsoft Office PowerPoint</Application>
  <PresentationFormat>On-screen Show (4:3)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 Math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Danita Mapes</cp:lastModifiedBy>
  <cp:revision>24</cp:revision>
  <dcterms:created xsi:type="dcterms:W3CDTF">2021-01-10T13:40:23Z</dcterms:created>
  <dcterms:modified xsi:type="dcterms:W3CDTF">2023-03-22T17:11:49Z</dcterms:modified>
</cp:coreProperties>
</file>