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7VmClhVAjCyWG0+9hDLgz6OqK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E4C73-78A4-42A1-9FA0-9741F178AC69}" v="268" dt="2021-11-10T17:25:35.576"/>
  </p1510:revLst>
</p1510:revInfo>
</file>

<file path=ppt/tableStyles.xml><?xml version="1.0" encoding="utf-8"?>
<a:tblStyleLst xmlns:a="http://schemas.openxmlformats.org/drawingml/2006/main" def="{1EF682F2-8EC6-4944-85F3-444D944ECDF1}">
  <a:tblStyle styleId="{1EF682F2-8EC6-4944-85F3-444D944ECDF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7"/>
    <p:restoredTop sz="94673"/>
  </p:normalViewPr>
  <p:slideViewPr>
    <p:cSldViewPr snapToGrid="0">
      <p:cViewPr varScale="1">
        <p:scale>
          <a:sx n="48" d="100"/>
          <a:sy n="48" d="100"/>
        </p:scale>
        <p:origin x="2256" y="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35097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32290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8769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dirty="0"/>
          </a:p>
        </p:txBody>
      </p:sp>
      <p:sp>
        <p:nvSpPr>
          <p:cNvPr id="94" name="Google Shape;94;p2"/>
          <p:cNvSpPr/>
          <p:nvPr/>
        </p:nvSpPr>
        <p:spPr>
          <a:xfrm>
            <a:off x="268950" y="225900"/>
            <a:ext cx="6408900" cy="1005900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Break Apart to Multiply (by Factors)</a:t>
            </a:r>
            <a:endParaRPr sz="3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Fractions</a:t>
            </a:r>
            <a:endParaRPr sz="3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Google Shape;95;p2"/>
              <p:cNvSpPr/>
              <p:nvPr/>
            </p:nvSpPr>
            <p:spPr>
              <a:xfrm>
                <a:off x="268950" y="1496475"/>
                <a:ext cx="6408900" cy="74217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-US" sz="1600" b="1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What it is: 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This strategy involves breaking apart one or both of the factors (the numbers being multiplied) to solve a problem more efficiently.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lvl="0" algn="ctr">
                  <a:buClr>
                    <a:schemeClr val="dk1"/>
                  </a:buClr>
                  <a:buSzPts val="1600"/>
                </a:pP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Consider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ar-AE" sz="160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2</m:t>
                        </m:r>
                      </m:num>
                      <m:den>
                        <m:r>
                          <a:rPr lang="ar-AE" sz="16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ar-AE" sz="1600" b="0" i="0" u="none" strike="noStrike" cap="none" dirty="0">
                    <a:solidFill>
                      <a:srgbClr val="000000"/>
                    </a:solidFill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×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 25</a:t>
                </a:r>
                <a:r>
                  <a:rPr lang="en-US" sz="1600" dirty="0"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.</a:t>
                </a: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>
                  <a:buSzPts val="1600"/>
                </a:pPr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What it sounds like: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“I am finding two-fifths of 25. I will factor a 2 from two-fifths so I have two times one-fifth. Then I will </a:t>
                </a:r>
                <a:r>
                  <a:rPr lang="en-US" sz="1600" dirty="0" err="1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reassociate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one-fifth with 25. I find one-fifth of 25, which is 5. Then I multiply that by 2 and get 10.”</a:t>
                </a:r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1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-US" sz="1600" b="1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What it looks like:</a:t>
                </a:r>
              </a:p>
              <a:p>
                <a:pPr marL="0" marR="0" lvl="0" indent="0" algn="l" rtl="0">
                  <a:lnSpc>
                    <a:spcPct val="217916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1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-US" sz="1600" b="1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When it’s </a:t>
                </a:r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</a:t>
                </a:r>
                <a:r>
                  <a:rPr lang="en-US" sz="1600" b="1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seful: 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Breaking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part into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sym typeface="Arial"/>
                  </a:rPr>
                  <a:t>actors is particularly useful whe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 you can create a unit fraction (like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6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1</m:t>
                        </m:r>
                      </m:num>
                      <m:den>
                        <m:r>
                          <a:rPr lang="ar-AE" sz="16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5</m:t>
                        </m:r>
                      </m:den>
                    </m:f>
                  </m:oMath>
                </a14:m>
                <a:r>
                  <a:rPr lang="ar-AE" sz="1600" b="0" i="0" u="none" strike="noStrike" cap="none" dirty="0">
                    <a:solidFill>
                      <a:srgbClr val="000000"/>
                    </a:solidFill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 </a:t>
                </a:r>
                <a:r>
                  <a:rPr lang="en-US" sz="1600" b="0" i="0" u="none" strike="noStrike" cap="none" dirty="0">
                    <a:solidFill>
                      <a:srgbClr val="000000"/>
                    </a:solidFill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US" sz="16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cs typeface="Calibri"/>
                            <a:sym typeface="Calibri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Comic Sans MS"/>
                    <a:cs typeface="Calibri" panose="020F0502020204030204" pitchFamily="34" charset="0"/>
                    <a:sym typeface="Comic Sans MS"/>
                  </a:rPr>
                  <a:t>) or when you can eliminate the fraction by doubling it or multiplying it by 3 or 4. Students might reason by breaking apart the fraction as a multiple of the unit fraction, or breaking apart the whole number.</a:t>
                </a: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Arial"/>
                  <a:buNone/>
                </a:pPr>
                <a:endParaRPr lang="en-US"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600" b="0" i="0" u="none" strike="noStrike" cap="none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endParaRPr>
              </a:p>
            </p:txBody>
          </p:sp>
        </mc:Choice>
        <mc:Fallback xmlns="">
          <p:sp>
            <p:nvSpPr>
              <p:cNvPr id="95" name="Google Shape;95;p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50" y="1496475"/>
                <a:ext cx="6408900" cy="7421700"/>
              </a:xfrm>
              <a:prstGeom prst="rect">
                <a:avLst/>
              </a:prstGeom>
              <a:blipFill rotWithShape="0">
                <a:blip r:embed="rId3"/>
                <a:stretch>
                  <a:fillRect l="-284" t="-82" r="-947"/>
                </a:stretch>
              </a:blip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Google Shape;96;p2">
                <a:extLst>
                  <a:ext uri="{FF2B5EF4-FFF2-40B4-BE49-F238E27FC236}">
                    <a16:creationId xmlns:a16="http://schemas.microsoft.com/office/drawing/2014/main" id="{DBC3E883-AE86-48F4-B914-412F9EAB201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02288386"/>
                  </p:ext>
                </p:extLst>
              </p:nvPr>
            </p:nvGraphicFramePr>
            <p:xfrm>
              <a:off x="1826092" y="4413675"/>
              <a:ext cx="2946214" cy="1784511"/>
            </p:xfrm>
            <a:graphic>
              <a:graphicData uri="http://schemas.openxmlformats.org/drawingml/2006/table">
                <a:tbl>
                  <a:tblPr>
                    <a:noFill/>
                    <a:tableStyleId>{1EF682F2-8EC6-4944-85F3-444D944ECDF1}</a:tableStyleId>
                  </a:tblPr>
                  <a:tblGrid>
                    <a:gridCol w="43402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7515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370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748006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200"/>
                            <a:buFont typeface="Arial"/>
                            <a:buNone/>
                          </a:pPr>
                          <a:endParaRPr sz="1600" b="1" u="none" strike="noStrike" cap="none" dirty="0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80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ar-AE" sz="1800" b="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800" b="0" i="0" u="none" strike="noStrike" cap="none" dirty="0">
                              <a:solidFill>
                                <a:srgbClr val="000000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25</a:t>
                          </a:r>
                          <a:r>
                            <a:rPr lang="en-US" sz="1800" b="0" i="0" u="none" strike="noStrike" cap="none" dirty="0">
                              <a:solidFill>
                                <a:srgbClr val="000000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</a:t>
                          </a:r>
                          <a:endParaRPr lang="en-US" sz="1800" b="0" i="0" u="none" strike="noStrike" cap="none" dirty="0">
                            <a:solidFill>
                              <a:schemeClr val="dk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  <a:sym typeface="Arial"/>
                          </a:endParaRPr>
                        </a:p>
                        <a:p>
                          <a:pPr marL="0" marR="0" lvl="0" indent="0" algn="ctr" defTabSz="685800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8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ctr" defTabSz="685800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2 ×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80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1800" b="0" i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cs typeface="Calibri"/>
                                      <a:sym typeface="Calibri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ar-AE" sz="1800" b="0" i="0" u="none" strike="noStrike" cap="none" dirty="0">
                              <a:solidFill>
                                <a:srgbClr val="000000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×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25)</a:t>
                          </a:r>
                        </a:p>
                        <a:p>
                          <a:pPr marL="0" marR="0" lvl="0" indent="0" algn="ctr" defTabSz="685800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lang="en-US" sz="1800" b="0" i="0" u="none" strike="noStrike" cap="none" dirty="0">
                            <a:solidFill>
                              <a:schemeClr val="dk1"/>
                            </a:solidFill>
                            <a:latin typeface="Calibri" panose="020F0502020204030204" pitchFamily="34" charset="0"/>
                            <a:ea typeface="Comic Sans MS"/>
                            <a:cs typeface="Calibri" panose="020F0502020204030204" pitchFamily="34" charset="0"/>
                            <a:sym typeface="Comic Sans MS"/>
                          </a:endParaRPr>
                        </a:p>
                        <a:p>
                          <a:pPr marL="0" marR="0" lvl="0" indent="0" algn="ctr" defTabSz="685800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/>
                              <a:cs typeface="Calibri" panose="020F0502020204030204" pitchFamily="34" charset="0"/>
                              <a:sym typeface="Calibri"/>
                            </a:rPr>
                            <a:t>      2 ×</a:t>
                          </a:r>
                          <a:r>
                            <a:rPr lang="en-US" sz="1800" b="0" i="0" u="none" strike="noStrike" cap="none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5</a:t>
                          </a:r>
                          <a:r>
                            <a:rPr lang="en-US" sz="1800" b="0" i="0" u="none" strike="noStrike" cap="none" dirty="0">
                              <a:solidFill>
                                <a:srgbClr val="000000"/>
                              </a:solidFill>
                              <a:latin typeface="Calibri" panose="020F0502020204030204" pitchFamily="34" charset="0"/>
                              <a:ea typeface="Comic Sans MS"/>
                              <a:cs typeface="Calibri" panose="020F0502020204030204" pitchFamily="34" charset="0"/>
                              <a:sym typeface="Comic Sans MS"/>
                            </a:rPr>
                            <a:t> = 10</a:t>
                          </a:r>
                          <a:endParaRPr sz="18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6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Google Shape;96;p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BC3E883-AE86-48F4-B914-412F9EAB201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02288386"/>
                  </p:ext>
                </p:extLst>
              </p:nvPr>
            </p:nvGraphicFramePr>
            <p:xfrm>
              <a:off x="1826092" y="4413675"/>
              <a:ext cx="2946214" cy="1784511"/>
            </p:xfrm>
            <a:graphic>
              <a:graphicData uri="http://schemas.openxmlformats.org/drawingml/2006/table">
                <a:tbl>
                  <a:tblPr>
                    <a:noFill/>
                    <a:tableStyleId>{1EF682F2-8EC6-4944-85F3-444D944ECDF1}</a:tableStyleId>
                  </a:tblPr>
                  <a:tblGrid>
                    <a:gridCol w="43402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227515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  <a:gridCol w="23703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</a:tblGrid>
                  <a:tr h="1784511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200"/>
                            <a:buFont typeface="Arial"/>
                            <a:buNone/>
                          </a:pPr>
                          <a:endParaRPr sz="1600" b="1" u="none" strike="noStrike" cap="none" dirty="0">
                            <a:solidFill>
                              <a:schemeClr val="dk1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4"/>
                          <a:stretch>
                            <a:fillRect l="-19251" t="-341" r="-10963" b="-30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600" u="none" strike="noStrike" cap="none" dirty="0"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FFFFFF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AC7598-542C-4CCF-B803-87A26BC456C3}"/>
              </a:ext>
            </a:extLst>
          </p:cNvPr>
          <p:cNvCxnSpPr>
            <a:cxnSpLocks/>
          </p:cNvCxnSpPr>
          <p:nvPr/>
        </p:nvCxnSpPr>
        <p:spPr>
          <a:xfrm flipH="1">
            <a:off x="3028283" y="4971065"/>
            <a:ext cx="99334" cy="2526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1A0E78-B4A5-4B0D-A041-6A1983A3C03A}"/>
              </a:ext>
            </a:extLst>
          </p:cNvPr>
          <p:cNvCxnSpPr>
            <a:cxnSpLocks/>
          </p:cNvCxnSpPr>
          <p:nvPr/>
        </p:nvCxnSpPr>
        <p:spPr>
          <a:xfrm>
            <a:off x="3202937" y="4933543"/>
            <a:ext cx="107169" cy="2649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9B541F8-5DCF-4D56-9777-2E50D920A134}"/>
              </a:ext>
            </a:extLst>
          </p:cNvPr>
          <p:cNvCxnSpPr/>
          <p:nvPr/>
        </p:nvCxnSpPr>
        <p:spPr>
          <a:xfrm>
            <a:off x="3508622" y="5472004"/>
            <a:ext cx="0" cy="376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58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dirty="0"/>
          </a:p>
        </p:txBody>
      </p:sp>
      <p:sp>
        <p:nvSpPr>
          <p:cNvPr id="94" name="Google Shape;94;p2"/>
          <p:cNvSpPr/>
          <p:nvPr/>
        </p:nvSpPr>
        <p:spPr>
          <a:xfrm>
            <a:off x="268950" y="225900"/>
            <a:ext cx="6408900" cy="1005900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Break Apart to Multiply (by Factors)</a:t>
            </a:r>
            <a:endParaRPr sz="3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Decimals</a:t>
            </a:r>
            <a:endParaRPr sz="3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268950" y="1496475"/>
            <a:ext cx="6408900" cy="74217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 it is:</a:t>
            </a:r>
            <a:r>
              <a:rPr lang="en-US" sz="16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This strategy involves breaking apart one or both of the factors (the numbers being multiplied) to solve a problem more efficiently.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Let’s consider 2.5 × 1.6.</a:t>
            </a: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 decimal 1.6 is factored into 4 × 0.4, and 4 is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reassociated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with 2.5.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lvl="0">
              <a:buSzPts val="1600"/>
            </a:pPr>
            <a:r>
              <a:rPr lang="en-US" sz="16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it sounds like: 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am thinking about this as whole numbers and know that 25 times 4 equals 100. So I am going to break apart 1.6 into 4 times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 0.4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 will </a:t>
            </a:r>
            <a:r>
              <a:rPr lang="en-US" sz="16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reassociate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4 with 2.5 and multiply to get 10. And 10 times 0.4 is 4.”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 it</a:t>
            </a:r>
            <a:r>
              <a:rPr lang="en-US" sz="16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looks like:</a:t>
            </a:r>
            <a:endParaRPr sz="1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21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lang="en-US" sz="16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When it’s </a:t>
            </a:r>
            <a:r>
              <a:rPr lang="en-US" sz="16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sz="16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seful: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Breaking </a:t>
            </a:r>
            <a:r>
              <a:rPr lang="en-US" sz="16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part into factors is useful when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reassociating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a factor leads to a whole number. In the example, the student noticed the </a:t>
            </a:r>
            <a:r>
              <a:rPr lang="en-US" sz="16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2.5 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and knew (1) that 2.5 × 4 = 10, and (2) that 1.6 has 4 as a factor. The key is to look at each factor and consider whether or not one can be decomposed into factors that can make the other number a whole number, or can make reasoning about the problem manageable.</a:t>
            </a: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90787" y="4792379"/>
            <a:ext cx="1876425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396</Words>
  <Application>Microsoft Office PowerPoint</Application>
  <PresentationFormat>On-screen Show (4:3)</PresentationFormat>
  <Paragraphs>43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Mirsadjadi (she/her/hers)</dc:creator>
  <cp:lastModifiedBy>Tori Mirsadjadi (she/her/hers)</cp:lastModifiedBy>
  <cp:revision>7</cp:revision>
  <dcterms:modified xsi:type="dcterms:W3CDTF">2022-01-24T23:29:01Z</dcterms:modified>
</cp:coreProperties>
</file>