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E858952-4F15-86DB-4D5B-9885B1B85F33}" name="copy editor" initials="ce" userId="copy editor"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D65C5BA-5385-4806-A584-F3BF27A3D488}">
  <a:tblStyle styleId="{DD65C5BA-5385-4806-A584-F3BF27A3D48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2232" y="10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she/her/hers)" userId="829506b3-188b-40ef-b775-a5ec767efb4e" providerId="ADAL" clId="{BE02640E-01BE-4A49-A093-B0525BE56314}"/>
    <pc:docChg chg="">
      <pc:chgData name="Tori Mirsadjadi (she/her/hers)" userId="829506b3-188b-40ef-b775-a5ec767efb4e" providerId="ADAL" clId="{BE02640E-01BE-4A49-A093-B0525BE56314}" dt="2021-11-05T19:01:29.602" v="0"/>
      <pc:docMkLst>
        <pc:docMk/>
      </pc:docMkLst>
      <pc:sldChg chg="delCm">
        <pc:chgData name="Tori Mirsadjadi (she/her/hers)" userId="829506b3-188b-40ef-b775-a5ec767efb4e" providerId="ADAL" clId="{BE02640E-01BE-4A49-A093-B0525BE56314}" dt="2021-11-05T19:01:29.602" v="0"/>
        <pc:sldMkLst>
          <pc:docMk/>
          <pc:sldMk cId="0" sldId="2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447" y="685800"/>
            <a:ext cx="2571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dirty="0"/>
          </a:p>
        </p:txBody>
      </p:sp>
      <p:sp>
        <p:nvSpPr>
          <p:cNvPr id="53" name="Google Shape;53;p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 sz="1400" b="0" i="0" u="none" strike="noStrike" cap="none">
                <a:solidFill>
                  <a:srgbClr val="000000"/>
                </a:solidFill>
                <a:latin typeface="Arial"/>
                <a:ea typeface="Arial"/>
                <a:cs typeface="Arial"/>
                <a:sym typeface="Arial"/>
              </a:rPr>
              <a:t>1</a:t>
            </a:fld>
            <a:endParaRPr sz="1400" b="0" i="0" u="none" strike="noStrike" cap="none" dirty="0">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2: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 name="Google Shape;66;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dirty="0"/>
          </a:p>
        </p:txBody>
      </p:sp>
      <p:sp>
        <p:nvSpPr>
          <p:cNvPr id="67" name="Google Shape;67;p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 sz="1400" b="0" i="0" u="none" strike="noStrike" cap="none">
                <a:solidFill>
                  <a:srgbClr val="000000"/>
                </a:solidFill>
                <a:latin typeface="Arial"/>
                <a:ea typeface="Arial"/>
                <a:cs typeface="Arial"/>
                <a:sym typeface="Arial"/>
              </a:rPr>
              <a:t>2</a:t>
            </a:fld>
            <a:endParaRPr sz="1400" b="0" i="0" u="none" strike="noStrike" cap="none" dirty="0">
              <a:solidFill>
                <a:srgbClr val="000000"/>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3: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p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dirty="0"/>
          </a:p>
        </p:txBody>
      </p:sp>
      <p:sp>
        <p:nvSpPr>
          <p:cNvPr id="81" name="Google Shape;81;p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 sz="1400" b="0" i="0" u="none" strike="noStrike" cap="none">
                <a:solidFill>
                  <a:srgbClr val="000000"/>
                </a:solidFill>
                <a:latin typeface="Arial"/>
                <a:ea typeface="Arial"/>
                <a:cs typeface="Arial"/>
                <a:sym typeface="Arial"/>
              </a:rPr>
              <a:t>3</a:t>
            </a:fld>
            <a:endParaRPr sz="1400" b="0" i="0" u="none" strike="noStrike" cap="none" dirty="0">
              <a:solidFill>
                <a:srgbClr val="000000"/>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4: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dirty="0"/>
          </a:p>
        </p:txBody>
      </p:sp>
      <p:sp>
        <p:nvSpPr>
          <p:cNvPr id="95" name="Google Shape;95;p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 sz="1400" b="0" i="0" u="none" strike="noStrike" cap="none">
                <a:solidFill>
                  <a:srgbClr val="000000"/>
                </a:solidFill>
                <a:latin typeface="Arial"/>
                <a:ea typeface="Arial"/>
                <a:cs typeface="Arial"/>
                <a:sym typeface="Arial"/>
              </a:rPr>
              <a:t>4</a:t>
            </a:fld>
            <a:endParaRPr sz="1400" b="0" i="0" u="none" strike="noStrike" cap="none" dirty="0">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5: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8" name="Google Shape;108;p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dirty="0"/>
          </a:p>
        </p:txBody>
      </p:sp>
      <p:sp>
        <p:nvSpPr>
          <p:cNvPr id="109" name="Google Shape;109;p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 sz="1400" b="0" i="0" u="none" strike="noStrike" cap="none">
                <a:solidFill>
                  <a:srgbClr val="000000"/>
                </a:solidFill>
                <a:latin typeface="Arial"/>
                <a:ea typeface="Arial"/>
                <a:cs typeface="Arial"/>
                <a:sym typeface="Arial"/>
              </a:rPr>
              <a:t>5</a:t>
            </a:fld>
            <a:endParaRPr sz="1400" b="0" i="0" u="none" strike="noStrike" cap="none" dirty="0">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6: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100"/>
              <a:buNone/>
            </a:pPr>
            <a:endParaRPr dirty="0"/>
          </a:p>
        </p:txBody>
      </p:sp>
      <p:sp>
        <p:nvSpPr>
          <p:cNvPr id="123" name="Google Shape;123;p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 sz="1400" b="0" i="0" u="none" strike="noStrike" cap="none">
                <a:solidFill>
                  <a:srgbClr val="000000"/>
                </a:solidFill>
                <a:latin typeface="Arial"/>
                <a:ea typeface="Arial"/>
                <a:cs typeface="Arial"/>
                <a:sym typeface="Arial"/>
              </a:rPr>
              <a:t>6</a:t>
            </a:fld>
            <a:endParaRPr sz="1400" b="0" i="0" u="none" strike="noStrike" cap="none" dirty="0">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33781" y="1323689"/>
            <a:ext cx="6390300" cy="36492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33775" y="5038444"/>
            <a:ext cx="6390300" cy="1409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33775" y="1966444"/>
            <a:ext cx="6390300" cy="34908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33775" y="5603956"/>
            <a:ext cx="6390300" cy="23124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33775" y="3823733"/>
            <a:ext cx="6390300" cy="14964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33775" y="791156"/>
            <a:ext cx="6390300" cy="1018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33775" y="2048844"/>
            <a:ext cx="6390300" cy="60735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33775" y="791156"/>
            <a:ext cx="6390300" cy="1018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33775" y="2048844"/>
            <a:ext cx="3000000" cy="60735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3624300" y="2048844"/>
            <a:ext cx="3000000" cy="60735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33775" y="791156"/>
            <a:ext cx="6390300" cy="1018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33775" y="987733"/>
            <a:ext cx="2106000" cy="13434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33775" y="2470400"/>
            <a:ext cx="2106000" cy="56523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367688" y="800267"/>
            <a:ext cx="4776000" cy="72726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429000" y="-222"/>
            <a:ext cx="3429000" cy="91440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199125" y="2192311"/>
            <a:ext cx="3033900" cy="26352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199125" y="4983244"/>
            <a:ext cx="3033900" cy="21957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3704625" y="1287244"/>
            <a:ext cx="2877900" cy="6569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33775" y="7521022"/>
            <a:ext cx="4499100" cy="10758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33775" y="791156"/>
            <a:ext cx="6390300" cy="10182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233775" y="2048844"/>
            <a:ext cx="6390300" cy="60735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6354343" y="8290163"/>
            <a:ext cx="411600" cy="699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21.png"/><Relationship Id="rId7"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p:nvPr/>
        </p:nvSpPr>
        <p:spPr>
          <a:xfrm>
            <a:off x="145657" y="145658"/>
            <a:ext cx="6546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chemeClr val="dk1"/>
                </a:solidFill>
                <a:latin typeface="Calibri"/>
                <a:ea typeface="Calibri"/>
                <a:cs typeface="Calibri"/>
                <a:sym typeface="Calibri"/>
              </a:rPr>
              <a:t>Paired Quick Looks (Fractions)</a:t>
            </a:r>
            <a:endParaRPr sz="1400" b="0" i="0" u="none" strike="noStrike" cap="none" dirty="0">
              <a:solidFill>
                <a:srgbClr val="000000"/>
              </a:solidFill>
              <a:latin typeface="Arial"/>
              <a:ea typeface="Arial"/>
              <a:cs typeface="Arial"/>
              <a:sym typeface="Arial"/>
            </a:endParaRPr>
          </a:p>
        </p:txBody>
      </p:sp>
      <p:sp>
        <p:nvSpPr>
          <p:cNvPr id="56" name="Google Shape;56;p13"/>
          <p:cNvSpPr/>
          <p:nvPr/>
        </p:nvSpPr>
        <p:spPr>
          <a:xfrm>
            <a:off x="293615" y="712100"/>
            <a:ext cx="6291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000"/>
              <a:buFont typeface="Arial"/>
              <a:buNone/>
            </a:pPr>
            <a:r>
              <a:rPr lang="en" sz="1000" b="1" i="0" u="none" strike="noStrike" cap="none" dirty="0">
                <a:solidFill>
                  <a:schemeClr val="dk1"/>
                </a:solidFill>
                <a:latin typeface="Calibri"/>
                <a:ea typeface="Calibri"/>
                <a:cs typeface="Calibri"/>
                <a:sym typeface="Calibri"/>
              </a:rPr>
              <a:t>Directions:</a:t>
            </a:r>
            <a:r>
              <a:rPr lang="en" sz="1000" b="0" i="0" u="none" strike="noStrike" cap="none" dirty="0">
                <a:solidFill>
                  <a:schemeClr val="dk1"/>
                </a:solidFill>
                <a:latin typeface="Calibri"/>
                <a:ea typeface="Calibri"/>
                <a:cs typeface="Calibri"/>
                <a:sym typeface="Calibri"/>
              </a:rPr>
              <a:t>  Quickly show the two cards and then cover them with another sheet of paper. Have students determine how many there are altogether. Uncover the pair and have partners discuss how they put the quantities together to find the total. As students share, they record the equation(s) that go with it.</a:t>
            </a:r>
            <a:endParaRPr sz="1000" b="0" i="0" u="none" strike="noStrike" cap="none" dirty="0">
              <a:solidFill>
                <a:srgbClr val="000000"/>
              </a:solidFill>
              <a:latin typeface="Calibri"/>
              <a:ea typeface="Calibri"/>
              <a:cs typeface="Calibri"/>
              <a:sym typeface="Calibri"/>
            </a:endParaRPr>
          </a:p>
        </p:txBody>
      </p:sp>
      <p:graphicFrame>
        <p:nvGraphicFramePr>
          <p:cNvPr id="57" name="Google Shape;57;p13"/>
          <p:cNvGraphicFramePr/>
          <p:nvPr/>
        </p:nvGraphicFramePr>
        <p:xfrm>
          <a:off x="293615" y="1384183"/>
          <a:ext cx="6291725" cy="6572650"/>
        </p:xfrm>
        <a:graphic>
          <a:graphicData uri="http://schemas.openxmlformats.org/drawingml/2006/table">
            <a:tbl>
              <a:tblPr firstRow="1" bandRow="1">
                <a:noFill/>
                <a:tableStyleId>{DD65C5BA-5385-4806-A584-F3BF27A3D488}</a:tableStyleId>
              </a:tblPr>
              <a:tblGrid>
                <a:gridCol w="2464925">
                  <a:extLst>
                    <a:ext uri="{9D8B030D-6E8A-4147-A177-3AD203B41FA5}">
                      <a16:colId xmlns:a16="http://schemas.microsoft.com/office/drawing/2014/main" val="20000"/>
                    </a:ext>
                  </a:extLst>
                </a:gridCol>
                <a:gridCol w="2464925">
                  <a:extLst>
                    <a:ext uri="{9D8B030D-6E8A-4147-A177-3AD203B41FA5}">
                      <a16:colId xmlns:a16="http://schemas.microsoft.com/office/drawing/2014/main" val="20001"/>
                    </a:ext>
                  </a:extLst>
                </a:gridCol>
                <a:gridCol w="1361875">
                  <a:extLst>
                    <a:ext uri="{9D8B030D-6E8A-4147-A177-3AD203B41FA5}">
                      <a16:colId xmlns:a16="http://schemas.microsoft.com/office/drawing/2014/main" val="20002"/>
                    </a:ext>
                  </a:extLst>
                </a:gridCol>
              </a:tblGrid>
              <a:tr h="244400">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en" sz="900" u="none" strike="noStrike" cap="none">
                          <a:solidFill>
                            <a:schemeClr val="dk1"/>
                          </a:solidFill>
                        </a:rPr>
                        <a:t>Sum</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0"/>
                  </a:ext>
                </a:extLst>
              </a:tr>
              <a:tr h="28770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053300">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053300">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900" u="none" strike="noStrike" cap="none" dirty="0">
                        <a:solidFill>
                          <a:schemeClr val="dk1"/>
                        </a:solidFill>
                      </a:endParaRPr>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58" name="Google Shape;58;p13" descr="Right click to save me!"/>
          <p:cNvPicPr preferRelativeResize="0"/>
          <p:nvPr/>
        </p:nvPicPr>
        <p:blipFill rotWithShape="1">
          <a:blip r:embed="rId3">
            <a:alphaModFix/>
          </a:blip>
          <a:srcRect/>
          <a:stretch/>
        </p:blipFill>
        <p:spPr>
          <a:xfrm>
            <a:off x="719325" y="1727175"/>
            <a:ext cx="1907350" cy="1907350"/>
          </a:xfrm>
          <a:prstGeom prst="rect">
            <a:avLst/>
          </a:prstGeom>
          <a:noFill/>
          <a:ln>
            <a:noFill/>
          </a:ln>
        </p:spPr>
      </p:pic>
      <p:pic>
        <p:nvPicPr>
          <p:cNvPr id="59" name="Google Shape;59;p13" descr="Right click to save me!"/>
          <p:cNvPicPr preferRelativeResize="0"/>
          <p:nvPr/>
        </p:nvPicPr>
        <p:blipFill rotWithShape="1">
          <a:blip r:embed="rId3">
            <a:alphaModFix/>
          </a:blip>
          <a:srcRect/>
          <a:stretch/>
        </p:blipFill>
        <p:spPr>
          <a:xfrm>
            <a:off x="3084950" y="1709413"/>
            <a:ext cx="1942875" cy="1942875"/>
          </a:xfrm>
          <a:prstGeom prst="rect">
            <a:avLst/>
          </a:prstGeom>
          <a:noFill/>
          <a:ln>
            <a:noFill/>
          </a:ln>
        </p:spPr>
      </p:pic>
      <p:pic>
        <p:nvPicPr>
          <p:cNvPr id="60" name="Google Shape;60;p13"/>
          <p:cNvPicPr preferRelativeResize="0"/>
          <p:nvPr/>
        </p:nvPicPr>
        <p:blipFill rotWithShape="1">
          <a:blip r:embed="rId4">
            <a:alphaModFix/>
          </a:blip>
          <a:srcRect/>
          <a:stretch/>
        </p:blipFill>
        <p:spPr>
          <a:xfrm>
            <a:off x="2975525" y="5886475"/>
            <a:ext cx="1984150" cy="1984150"/>
          </a:xfrm>
          <a:prstGeom prst="rect">
            <a:avLst/>
          </a:prstGeom>
          <a:noFill/>
          <a:ln>
            <a:noFill/>
          </a:ln>
        </p:spPr>
      </p:pic>
      <p:pic>
        <p:nvPicPr>
          <p:cNvPr id="61" name="Google Shape;61;p13"/>
          <p:cNvPicPr preferRelativeResize="0"/>
          <p:nvPr/>
        </p:nvPicPr>
        <p:blipFill rotWithShape="1">
          <a:blip r:embed="rId5">
            <a:alphaModFix/>
          </a:blip>
          <a:srcRect/>
          <a:stretch/>
        </p:blipFill>
        <p:spPr>
          <a:xfrm>
            <a:off x="608825" y="5907113"/>
            <a:ext cx="1942875" cy="1942875"/>
          </a:xfrm>
          <a:prstGeom prst="rect">
            <a:avLst/>
          </a:prstGeom>
          <a:noFill/>
          <a:ln>
            <a:noFill/>
          </a:ln>
        </p:spPr>
      </p:pic>
      <p:pic>
        <p:nvPicPr>
          <p:cNvPr id="62" name="Google Shape;62;p13"/>
          <p:cNvPicPr preferRelativeResize="0"/>
          <p:nvPr/>
        </p:nvPicPr>
        <p:blipFill rotWithShape="1">
          <a:blip r:embed="rId6">
            <a:alphaModFix/>
          </a:blip>
          <a:srcRect/>
          <a:stretch/>
        </p:blipFill>
        <p:spPr>
          <a:xfrm>
            <a:off x="566300" y="3817150"/>
            <a:ext cx="1907350" cy="1907350"/>
          </a:xfrm>
          <a:prstGeom prst="rect">
            <a:avLst/>
          </a:prstGeom>
          <a:noFill/>
          <a:ln>
            <a:noFill/>
          </a:ln>
        </p:spPr>
      </p:pic>
      <p:pic>
        <p:nvPicPr>
          <p:cNvPr id="63" name="Google Shape;63;p13"/>
          <p:cNvPicPr preferRelativeResize="0"/>
          <p:nvPr/>
        </p:nvPicPr>
        <p:blipFill rotWithShape="1">
          <a:blip r:embed="rId7">
            <a:alphaModFix/>
          </a:blip>
          <a:srcRect/>
          <a:stretch/>
        </p:blipFill>
        <p:spPr>
          <a:xfrm>
            <a:off x="2947825" y="3777300"/>
            <a:ext cx="1984150" cy="19841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4"/>
          <p:cNvSpPr/>
          <p:nvPr/>
        </p:nvSpPr>
        <p:spPr>
          <a:xfrm>
            <a:off x="145657" y="145658"/>
            <a:ext cx="6546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chemeClr val="dk1"/>
                </a:solidFill>
                <a:latin typeface="Calibri"/>
                <a:ea typeface="Calibri"/>
                <a:cs typeface="Calibri"/>
                <a:sym typeface="Calibri"/>
              </a:rPr>
              <a:t>Paired Quick Looks (Fractions)</a:t>
            </a:r>
            <a:endParaRPr sz="1400" b="0" i="0" u="none" strike="noStrike" cap="none" dirty="0">
              <a:solidFill>
                <a:srgbClr val="000000"/>
              </a:solidFill>
              <a:latin typeface="Arial"/>
              <a:ea typeface="Arial"/>
              <a:cs typeface="Arial"/>
              <a:sym typeface="Arial"/>
            </a:endParaRPr>
          </a:p>
        </p:txBody>
      </p:sp>
      <p:sp>
        <p:nvSpPr>
          <p:cNvPr id="70" name="Google Shape;70;p14"/>
          <p:cNvSpPr/>
          <p:nvPr/>
        </p:nvSpPr>
        <p:spPr>
          <a:xfrm>
            <a:off x="293615" y="712100"/>
            <a:ext cx="6291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000"/>
              <a:buFont typeface="Arial"/>
              <a:buNone/>
            </a:pPr>
            <a:r>
              <a:rPr lang="en" sz="1000" b="1" i="0" u="none" strike="noStrike" cap="none" dirty="0">
                <a:solidFill>
                  <a:schemeClr val="dk1"/>
                </a:solidFill>
                <a:latin typeface="Calibri"/>
                <a:ea typeface="Calibri"/>
                <a:cs typeface="Calibri"/>
                <a:sym typeface="Calibri"/>
              </a:rPr>
              <a:t>Directions:</a:t>
            </a:r>
            <a:r>
              <a:rPr lang="en" sz="1000" b="0" i="0" u="none" strike="noStrike" cap="none" dirty="0">
                <a:solidFill>
                  <a:schemeClr val="dk1"/>
                </a:solidFill>
                <a:latin typeface="Calibri"/>
                <a:ea typeface="Calibri"/>
                <a:cs typeface="Calibri"/>
                <a:sym typeface="Calibri"/>
              </a:rPr>
              <a:t>  Quickly show the two cards and then cover them with another sheet of paper. Have students determine how many there are altogether. Uncover the pair and have partners discuss how they put the quantities together to find the total. As students share, they record the equation(s) that go with it.</a:t>
            </a:r>
            <a:endParaRPr sz="1000" b="0" i="0" u="none" strike="noStrike" cap="none" dirty="0">
              <a:solidFill>
                <a:srgbClr val="000000"/>
              </a:solidFill>
              <a:latin typeface="Calibri"/>
              <a:ea typeface="Calibri"/>
              <a:cs typeface="Calibri"/>
              <a:sym typeface="Calibri"/>
            </a:endParaRPr>
          </a:p>
        </p:txBody>
      </p:sp>
      <p:graphicFrame>
        <p:nvGraphicFramePr>
          <p:cNvPr id="71" name="Google Shape;71;p14"/>
          <p:cNvGraphicFramePr/>
          <p:nvPr/>
        </p:nvGraphicFramePr>
        <p:xfrm>
          <a:off x="293615" y="1384183"/>
          <a:ext cx="6291725" cy="6572650"/>
        </p:xfrm>
        <a:graphic>
          <a:graphicData uri="http://schemas.openxmlformats.org/drawingml/2006/table">
            <a:tbl>
              <a:tblPr firstRow="1" bandRow="1">
                <a:noFill/>
                <a:tableStyleId>{DD65C5BA-5385-4806-A584-F3BF27A3D488}</a:tableStyleId>
              </a:tblPr>
              <a:tblGrid>
                <a:gridCol w="2464925">
                  <a:extLst>
                    <a:ext uri="{9D8B030D-6E8A-4147-A177-3AD203B41FA5}">
                      <a16:colId xmlns:a16="http://schemas.microsoft.com/office/drawing/2014/main" val="20000"/>
                    </a:ext>
                  </a:extLst>
                </a:gridCol>
                <a:gridCol w="2464925">
                  <a:extLst>
                    <a:ext uri="{9D8B030D-6E8A-4147-A177-3AD203B41FA5}">
                      <a16:colId xmlns:a16="http://schemas.microsoft.com/office/drawing/2014/main" val="20001"/>
                    </a:ext>
                  </a:extLst>
                </a:gridCol>
                <a:gridCol w="1361875">
                  <a:extLst>
                    <a:ext uri="{9D8B030D-6E8A-4147-A177-3AD203B41FA5}">
                      <a16:colId xmlns:a16="http://schemas.microsoft.com/office/drawing/2014/main" val="20002"/>
                    </a:ext>
                  </a:extLst>
                </a:gridCol>
              </a:tblGrid>
              <a:tr h="244400">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en" sz="900" u="none" strike="noStrike" cap="none">
                          <a:solidFill>
                            <a:schemeClr val="dk1"/>
                          </a:solidFill>
                        </a:rPr>
                        <a:t>Sum</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0"/>
                  </a:ext>
                </a:extLst>
              </a:tr>
              <a:tr h="28770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053300">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053300">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900" u="none" strike="noStrike" cap="none" dirty="0">
                        <a:solidFill>
                          <a:schemeClr val="dk1"/>
                        </a:solidFill>
                      </a:endParaRPr>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72" name="Google Shape;72;p14"/>
          <p:cNvPicPr preferRelativeResize="0"/>
          <p:nvPr/>
        </p:nvPicPr>
        <p:blipFill rotWithShape="1">
          <a:blip r:embed="rId3">
            <a:alphaModFix/>
          </a:blip>
          <a:srcRect/>
          <a:stretch/>
        </p:blipFill>
        <p:spPr>
          <a:xfrm>
            <a:off x="566300" y="3817150"/>
            <a:ext cx="1907350" cy="1907350"/>
          </a:xfrm>
          <a:prstGeom prst="rect">
            <a:avLst/>
          </a:prstGeom>
          <a:noFill/>
          <a:ln>
            <a:noFill/>
          </a:ln>
        </p:spPr>
      </p:pic>
      <p:pic>
        <p:nvPicPr>
          <p:cNvPr id="73" name="Google Shape;73;p14"/>
          <p:cNvPicPr preferRelativeResize="0"/>
          <p:nvPr/>
        </p:nvPicPr>
        <p:blipFill rotWithShape="1">
          <a:blip r:embed="rId4">
            <a:alphaModFix/>
          </a:blip>
          <a:srcRect/>
          <a:stretch/>
        </p:blipFill>
        <p:spPr>
          <a:xfrm>
            <a:off x="2925950" y="3821263"/>
            <a:ext cx="1984150" cy="1984150"/>
          </a:xfrm>
          <a:prstGeom prst="rect">
            <a:avLst/>
          </a:prstGeom>
          <a:noFill/>
          <a:ln>
            <a:noFill/>
          </a:ln>
        </p:spPr>
      </p:pic>
      <p:pic>
        <p:nvPicPr>
          <p:cNvPr id="74" name="Google Shape;74;p14"/>
          <p:cNvPicPr preferRelativeResize="0"/>
          <p:nvPr/>
        </p:nvPicPr>
        <p:blipFill rotWithShape="1">
          <a:blip r:embed="rId5">
            <a:alphaModFix/>
          </a:blip>
          <a:srcRect/>
          <a:stretch/>
        </p:blipFill>
        <p:spPr>
          <a:xfrm>
            <a:off x="489500" y="1713600"/>
            <a:ext cx="1984150" cy="1984150"/>
          </a:xfrm>
          <a:prstGeom prst="rect">
            <a:avLst/>
          </a:prstGeom>
          <a:noFill/>
          <a:ln>
            <a:noFill/>
          </a:ln>
        </p:spPr>
      </p:pic>
      <p:pic>
        <p:nvPicPr>
          <p:cNvPr id="75" name="Google Shape;75;p14"/>
          <p:cNvPicPr preferRelativeResize="0"/>
          <p:nvPr/>
        </p:nvPicPr>
        <p:blipFill rotWithShape="1">
          <a:blip r:embed="rId5">
            <a:alphaModFix/>
          </a:blip>
          <a:srcRect/>
          <a:stretch/>
        </p:blipFill>
        <p:spPr>
          <a:xfrm>
            <a:off x="2998100" y="5972675"/>
            <a:ext cx="1984150" cy="1984150"/>
          </a:xfrm>
          <a:prstGeom prst="rect">
            <a:avLst/>
          </a:prstGeom>
          <a:noFill/>
          <a:ln>
            <a:noFill/>
          </a:ln>
        </p:spPr>
      </p:pic>
      <p:pic>
        <p:nvPicPr>
          <p:cNvPr id="76" name="Google Shape;76;p14"/>
          <p:cNvPicPr preferRelativeResize="0"/>
          <p:nvPr/>
        </p:nvPicPr>
        <p:blipFill rotWithShape="1">
          <a:blip r:embed="rId6">
            <a:alphaModFix/>
          </a:blip>
          <a:srcRect/>
          <a:stretch/>
        </p:blipFill>
        <p:spPr>
          <a:xfrm>
            <a:off x="2947825" y="1713600"/>
            <a:ext cx="1940400" cy="1940400"/>
          </a:xfrm>
          <a:prstGeom prst="rect">
            <a:avLst/>
          </a:prstGeom>
          <a:noFill/>
          <a:ln>
            <a:noFill/>
          </a:ln>
        </p:spPr>
      </p:pic>
      <p:pic>
        <p:nvPicPr>
          <p:cNvPr id="77" name="Google Shape;77;p14"/>
          <p:cNvPicPr preferRelativeResize="0"/>
          <p:nvPr/>
        </p:nvPicPr>
        <p:blipFill rotWithShape="1">
          <a:blip r:embed="rId7">
            <a:alphaModFix/>
          </a:blip>
          <a:srcRect/>
          <a:stretch/>
        </p:blipFill>
        <p:spPr>
          <a:xfrm>
            <a:off x="511375" y="5906375"/>
            <a:ext cx="1940400" cy="1940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5"/>
          <p:cNvSpPr/>
          <p:nvPr/>
        </p:nvSpPr>
        <p:spPr>
          <a:xfrm>
            <a:off x="145657" y="145658"/>
            <a:ext cx="6546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chemeClr val="dk1"/>
                </a:solidFill>
                <a:latin typeface="Calibri"/>
                <a:ea typeface="Calibri"/>
                <a:cs typeface="Calibri"/>
                <a:sym typeface="Calibri"/>
              </a:rPr>
              <a:t>Fraction Paired Quick Looks</a:t>
            </a:r>
            <a:endParaRPr sz="1400" b="0" i="0" u="none" strike="noStrike" cap="none" dirty="0">
              <a:solidFill>
                <a:srgbClr val="000000"/>
              </a:solidFill>
              <a:latin typeface="Arial"/>
              <a:ea typeface="Arial"/>
              <a:cs typeface="Arial"/>
              <a:sym typeface="Arial"/>
            </a:endParaRPr>
          </a:p>
        </p:txBody>
      </p:sp>
      <p:sp>
        <p:nvSpPr>
          <p:cNvPr id="84" name="Google Shape;84;p15"/>
          <p:cNvSpPr/>
          <p:nvPr/>
        </p:nvSpPr>
        <p:spPr>
          <a:xfrm>
            <a:off x="293615" y="712100"/>
            <a:ext cx="6291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000"/>
              <a:buFont typeface="Arial"/>
              <a:buNone/>
            </a:pPr>
            <a:r>
              <a:rPr lang="en" sz="1000" b="1" i="0" u="none" strike="noStrike" cap="none" dirty="0">
                <a:solidFill>
                  <a:schemeClr val="dk1"/>
                </a:solidFill>
                <a:latin typeface="Calibri"/>
                <a:ea typeface="Calibri"/>
                <a:cs typeface="Calibri"/>
                <a:sym typeface="Calibri"/>
              </a:rPr>
              <a:t>Directions:</a:t>
            </a:r>
            <a:r>
              <a:rPr lang="en" sz="1000" b="0" i="0" u="none" strike="noStrike" cap="none" dirty="0">
                <a:solidFill>
                  <a:schemeClr val="dk1"/>
                </a:solidFill>
                <a:latin typeface="Calibri"/>
                <a:ea typeface="Calibri"/>
                <a:cs typeface="Calibri"/>
                <a:sym typeface="Calibri"/>
              </a:rPr>
              <a:t>  Quickly show the two cards and then cover them with another sheet of paper. Have students determine how many there are altogether. Uncover the pair and have partners discuss how they put the quantities together to find the total. As students share, they record the equation(s) that go with it.</a:t>
            </a:r>
            <a:endParaRPr sz="1000" b="0" i="0" u="none" strike="noStrike" cap="none" dirty="0">
              <a:solidFill>
                <a:srgbClr val="000000"/>
              </a:solidFill>
              <a:latin typeface="Calibri"/>
              <a:ea typeface="Calibri"/>
              <a:cs typeface="Calibri"/>
              <a:sym typeface="Calibri"/>
            </a:endParaRPr>
          </a:p>
        </p:txBody>
      </p:sp>
      <p:graphicFrame>
        <p:nvGraphicFramePr>
          <p:cNvPr id="85" name="Google Shape;85;p15"/>
          <p:cNvGraphicFramePr/>
          <p:nvPr/>
        </p:nvGraphicFramePr>
        <p:xfrm>
          <a:off x="293615" y="1384183"/>
          <a:ext cx="6291725" cy="6572650"/>
        </p:xfrm>
        <a:graphic>
          <a:graphicData uri="http://schemas.openxmlformats.org/drawingml/2006/table">
            <a:tbl>
              <a:tblPr firstRow="1" bandRow="1">
                <a:noFill/>
                <a:tableStyleId>{DD65C5BA-5385-4806-A584-F3BF27A3D488}</a:tableStyleId>
              </a:tblPr>
              <a:tblGrid>
                <a:gridCol w="2464925">
                  <a:extLst>
                    <a:ext uri="{9D8B030D-6E8A-4147-A177-3AD203B41FA5}">
                      <a16:colId xmlns:a16="http://schemas.microsoft.com/office/drawing/2014/main" val="20000"/>
                    </a:ext>
                  </a:extLst>
                </a:gridCol>
                <a:gridCol w="2464925">
                  <a:extLst>
                    <a:ext uri="{9D8B030D-6E8A-4147-A177-3AD203B41FA5}">
                      <a16:colId xmlns:a16="http://schemas.microsoft.com/office/drawing/2014/main" val="20001"/>
                    </a:ext>
                  </a:extLst>
                </a:gridCol>
                <a:gridCol w="1361875">
                  <a:extLst>
                    <a:ext uri="{9D8B030D-6E8A-4147-A177-3AD203B41FA5}">
                      <a16:colId xmlns:a16="http://schemas.microsoft.com/office/drawing/2014/main" val="20002"/>
                    </a:ext>
                  </a:extLst>
                </a:gridCol>
              </a:tblGrid>
              <a:tr h="244400">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en" sz="900" u="none" strike="noStrike" cap="none">
                          <a:solidFill>
                            <a:schemeClr val="dk1"/>
                          </a:solidFill>
                        </a:rPr>
                        <a:t>Sum</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0"/>
                  </a:ext>
                </a:extLst>
              </a:tr>
              <a:tr h="28770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053300">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053300">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900" u="none" strike="noStrike" cap="none" dirty="0">
                        <a:solidFill>
                          <a:schemeClr val="dk1"/>
                        </a:solidFill>
                      </a:endParaRPr>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86" name="Google Shape;86;p15"/>
          <p:cNvPicPr preferRelativeResize="0"/>
          <p:nvPr/>
        </p:nvPicPr>
        <p:blipFill rotWithShape="1">
          <a:blip r:embed="rId3">
            <a:alphaModFix/>
          </a:blip>
          <a:srcRect/>
          <a:stretch/>
        </p:blipFill>
        <p:spPr>
          <a:xfrm>
            <a:off x="608825" y="5907113"/>
            <a:ext cx="1942875" cy="1942875"/>
          </a:xfrm>
          <a:prstGeom prst="rect">
            <a:avLst/>
          </a:prstGeom>
          <a:noFill/>
          <a:ln>
            <a:noFill/>
          </a:ln>
        </p:spPr>
      </p:pic>
      <p:pic>
        <p:nvPicPr>
          <p:cNvPr id="87" name="Google Shape;87;p15"/>
          <p:cNvPicPr preferRelativeResize="0"/>
          <p:nvPr/>
        </p:nvPicPr>
        <p:blipFill rotWithShape="1">
          <a:blip r:embed="rId4">
            <a:alphaModFix/>
          </a:blip>
          <a:srcRect/>
          <a:stretch/>
        </p:blipFill>
        <p:spPr>
          <a:xfrm>
            <a:off x="566300" y="3817150"/>
            <a:ext cx="1907350" cy="1907350"/>
          </a:xfrm>
          <a:prstGeom prst="rect">
            <a:avLst/>
          </a:prstGeom>
          <a:noFill/>
          <a:ln>
            <a:noFill/>
          </a:ln>
        </p:spPr>
      </p:pic>
      <p:pic>
        <p:nvPicPr>
          <p:cNvPr id="88" name="Google Shape;88;p15"/>
          <p:cNvPicPr preferRelativeResize="0"/>
          <p:nvPr/>
        </p:nvPicPr>
        <p:blipFill rotWithShape="1">
          <a:blip r:embed="rId5">
            <a:alphaModFix/>
          </a:blip>
          <a:srcRect/>
          <a:stretch/>
        </p:blipFill>
        <p:spPr>
          <a:xfrm>
            <a:off x="2947825" y="3777300"/>
            <a:ext cx="1984150" cy="1984150"/>
          </a:xfrm>
          <a:prstGeom prst="rect">
            <a:avLst/>
          </a:prstGeom>
          <a:noFill/>
          <a:ln>
            <a:noFill/>
          </a:ln>
        </p:spPr>
      </p:pic>
      <p:pic>
        <p:nvPicPr>
          <p:cNvPr id="89" name="Google Shape;89;p15"/>
          <p:cNvPicPr preferRelativeResize="0"/>
          <p:nvPr/>
        </p:nvPicPr>
        <p:blipFill rotWithShape="1">
          <a:blip r:embed="rId6">
            <a:alphaModFix/>
          </a:blip>
          <a:srcRect/>
          <a:stretch/>
        </p:blipFill>
        <p:spPr>
          <a:xfrm>
            <a:off x="3064313" y="5886475"/>
            <a:ext cx="1984150" cy="1984150"/>
          </a:xfrm>
          <a:prstGeom prst="rect">
            <a:avLst/>
          </a:prstGeom>
          <a:noFill/>
          <a:ln>
            <a:noFill/>
          </a:ln>
        </p:spPr>
      </p:pic>
      <p:pic>
        <p:nvPicPr>
          <p:cNvPr id="90" name="Google Shape;90;p15"/>
          <p:cNvPicPr preferRelativeResize="0"/>
          <p:nvPr/>
        </p:nvPicPr>
        <p:blipFill rotWithShape="1">
          <a:blip r:embed="rId7">
            <a:alphaModFix/>
          </a:blip>
          <a:srcRect/>
          <a:stretch/>
        </p:blipFill>
        <p:spPr>
          <a:xfrm>
            <a:off x="3031425" y="1668125"/>
            <a:ext cx="1984150" cy="1984150"/>
          </a:xfrm>
          <a:prstGeom prst="rect">
            <a:avLst/>
          </a:prstGeom>
          <a:noFill/>
          <a:ln>
            <a:noFill/>
          </a:ln>
        </p:spPr>
      </p:pic>
      <p:pic>
        <p:nvPicPr>
          <p:cNvPr id="91" name="Google Shape;91;p15"/>
          <p:cNvPicPr preferRelativeResize="0"/>
          <p:nvPr/>
        </p:nvPicPr>
        <p:blipFill rotWithShape="1">
          <a:blip r:embed="rId6">
            <a:alphaModFix/>
          </a:blip>
          <a:srcRect/>
          <a:stretch/>
        </p:blipFill>
        <p:spPr>
          <a:xfrm>
            <a:off x="608813" y="1696325"/>
            <a:ext cx="1984150" cy="19841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6"/>
          <p:cNvSpPr/>
          <p:nvPr/>
        </p:nvSpPr>
        <p:spPr>
          <a:xfrm>
            <a:off x="145657" y="145658"/>
            <a:ext cx="6546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2000"/>
              <a:buFont typeface="Arial"/>
              <a:buNone/>
            </a:pPr>
            <a:r>
              <a:rPr lang="en" sz="2000" b="1" i="0" u="none" strike="noStrike" cap="none">
                <a:solidFill>
                  <a:schemeClr val="dk1"/>
                </a:solidFill>
                <a:latin typeface="Calibri"/>
                <a:ea typeface="Calibri"/>
                <a:cs typeface="Calibri"/>
                <a:sym typeface="Calibri"/>
              </a:rPr>
              <a:t>Paired Quick Looks (Decimals)</a:t>
            </a:r>
            <a:endParaRPr sz="2000" b="1" i="0" u="none" strike="noStrike" cap="none" dirty="0">
              <a:solidFill>
                <a:schemeClr val="dk1"/>
              </a:solidFill>
              <a:latin typeface="Calibri"/>
              <a:ea typeface="Calibri"/>
              <a:cs typeface="Calibri"/>
              <a:sym typeface="Calibri"/>
            </a:endParaRPr>
          </a:p>
        </p:txBody>
      </p:sp>
      <p:sp>
        <p:nvSpPr>
          <p:cNvPr id="98" name="Google Shape;98;p16"/>
          <p:cNvSpPr/>
          <p:nvPr/>
        </p:nvSpPr>
        <p:spPr>
          <a:xfrm>
            <a:off x="293615" y="712100"/>
            <a:ext cx="6291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000"/>
              <a:buFont typeface="Arial"/>
              <a:buNone/>
            </a:pPr>
            <a:r>
              <a:rPr lang="en" sz="1000" b="1" i="0" u="none" strike="noStrike" cap="none" dirty="0">
                <a:solidFill>
                  <a:schemeClr val="dk1"/>
                </a:solidFill>
                <a:latin typeface="Calibri"/>
                <a:ea typeface="Calibri"/>
                <a:cs typeface="Calibri"/>
                <a:sym typeface="Calibri"/>
              </a:rPr>
              <a:t>Directions:</a:t>
            </a:r>
            <a:r>
              <a:rPr lang="en" sz="1000" b="0" i="0" u="none" strike="noStrike" cap="none" dirty="0">
                <a:solidFill>
                  <a:schemeClr val="dk1"/>
                </a:solidFill>
                <a:latin typeface="Calibri"/>
                <a:ea typeface="Calibri"/>
                <a:cs typeface="Calibri"/>
                <a:sym typeface="Calibri"/>
              </a:rPr>
              <a:t>  Quickly show the two cards and then cover them with another sheet of paper. Have students determine how many there are altogether. Uncover the pair and have partners discuss how they put the quantities together to find the total. As students share, they record the equation(s) that go with it.</a:t>
            </a:r>
            <a:endParaRPr sz="1000" b="0" i="0" u="none" strike="noStrike" cap="none" dirty="0">
              <a:solidFill>
                <a:srgbClr val="000000"/>
              </a:solidFill>
              <a:latin typeface="Calibri"/>
              <a:ea typeface="Calibri"/>
              <a:cs typeface="Calibri"/>
              <a:sym typeface="Calibri"/>
            </a:endParaRPr>
          </a:p>
        </p:txBody>
      </p:sp>
      <p:graphicFrame>
        <p:nvGraphicFramePr>
          <p:cNvPr id="99" name="Google Shape;99;p16"/>
          <p:cNvGraphicFramePr/>
          <p:nvPr/>
        </p:nvGraphicFramePr>
        <p:xfrm>
          <a:off x="293615" y="1384183"/>
          <a:ext cx="6291725" cy="6572650"/>
        </p:xfrm>
        <a:graphic>
          <a:graphicData uri="http://schemas.openxmlformats.org/drawingml/2006/table">
            <a:tbl>
              <a:tblPr firstRow="1" bandRow="1">
                <a:noFill/>
                <a:tableStyleId>{DD65C5BA-5385-4806-A584-F3BF27A3D488}</a:tableStyleId>
              </a:tblPr>
              <a:tblGrid>
                <a:gridCol w="2464925">
                  <a:extLst>
                    <a:ext uri="{9D8B030D-6E8A-4147-A177-3AD203B41FA5}">
                      <a16:colId xmlns:a16="http://schemas.microsoft.com/office/drawing/2014/main" val="20000"/>
                    </a:ext>
                  </a:extLst>
                </a:gridCol>
                <a:gridCol w="2464925">
                  <a:extLst>
                    <a:ext uri="{9D8B030D-6E8A-4147-A177-3AD203B41FA5}">
                      <a16:colId xmlns:a16="http://schemas.microsoft.com/office/drawing/2014/main" val="20001"/>
                    </a:ext>
                  </a:extLst>
                </a:gridCol>
                <a:gridCol w="1361875">
                  <a:extLst>
                    <a:ext uri="{9D8B030D-6E8A-4147-A177-3AD203B41FA5}">
                      <a16:colId xmlns:a16="http://schemas.microsoft.com/office/drawing/2014/main" val="20002"/>
                    </a:ext>
                  </a:extLst>
                </a:gridCol>
              </a:tblGrid>
              <a:tr h="244400">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en" sz="900" u="none" strike="noStrike" cap="none">
                          <a:solidFill>
                            <a:schemeClr val="dk1"/>
                          </a:solidFill>
                        </a:rPr>
                        <a:t>Sum</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0"/>
                  </a:ext>
                </a:extLst>
              </a:tr>
              <a:tr h="28770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053300">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053300">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900" u="none" strike="noStrike" cap="none" dirty="0">
                        <a:solidFill>
                          <a:schemeClr val="dk1"/>
                        </a:solidFill>
                      </a:endParaRPr>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100" name="Google Shape;100;p16"/>
          <p:cNvPicPr preferRelativeResize="0"/>
          <p:nvPr/>
        </p:nvPicPr>
        <p:blipFill rotWithShape="1">
          <a:blip r:embed="rId3">
            <a:alphaModFix/>
          </a:blip>
          <a:srcRect/>
          <a:stretch/>
        </p:blipFill>
        <p:spPr>
          <a:xfrm>
            <a:off x="620400" y="1629425"/>
            <a:ext cx="1892325" cy="1982975"/>
          </a:xfrm>
          <a:prstGeom prst="rect">
            <a:avLst/>
          </a:prstGeom>
          <a:noFill/>
          <a:ln>
            <a:noFill/>
          </a:ln>
        </p:spPr>
      </p:pic>
      <p:pic>
        <p:nvPicPr>
          <p:cNvPr id="101" name="Google Shape;101;p16"/>
          <p:cNvPicPr preferRelativeResize="0"/>
          <p:nvPr/>
        </p:nvPicPr>
        <p:blipFill rotWithShape="1">
          <a:blip r:embed="rId4">
            <a:alphaModFix/>
          </a:blip>
          <a:srcRect/>
          <a:stretch/>
        </p:blipFill>
        <p:spPr>
          <a:xfrm>
            <a:off x="3011775" y="1731312"/>
            <a:ext cx="1892325" cy="1881088"/>
          </a:xfrm>
          <a:prstGeom prst="rect">
            <a:avLst/>
          </a:prstGeom>
          <a:noFill/>
          <a:ln>
            <a:noFill/>
          </a:ln>
        </p:spPr>
      </p:pic>
      <p:pic>
        <p:nvPicPr>
          <p:cNvPr id="102" name="Google Shape;102;p16"/>
          <p:cNvPicPr preferRelativeResize="0"/>
          <p:nvPr/>
        </p:nvPicPr>
        <p:blipFill rotWithShape="1">
          <a:blip r:embed="rId5">
            <a:alphaModFix/>
          </a:blip>
          <a:srcRect/>
          <a:stretch/>
        </p:blipFill>
        <p:spPr>
          <a:xfrm>
            <a:off x="751888" y="5907184"/>
            <a:ext cx="1760850" cy="1815541"/>
          </a:xfrm>
          <a:prstGeom prst="rect">
            <a:avLst/>
          </a:prstGeom>
          <a:noFill/>
          <a:ln>
            <a:noFill/>
          </a:ln>
        </p:spPr>
      </p:pic>
      <p:pic>
        <p:nvPicPr>
          <p:cNvPr id="103" name="Google Shape;103;p16"/>
          <p:cNvPicPr preferRelativeResize="0"/>
          <p:nvPr/>
        </p:nvPicPr>
        <p:blipFill rotWithShape="1">
          <a:blip r:embed="rId6">
            <a:alphaModFix/>
          </a:blip>
          <a:srcRect/>
          <a:stretch/>
        </p:blipFill>
        <p:spPr>
          <a:xfrm>
            <a:off x="3143250" y="5970599"/>
            <a:ext cx="1836837" cy="1881100"/>
          </a:xfrm>
          <a:prstGeom prst="rect">
            <a:avLst/>
          </a:prstGeom>
          <a:noFill/>
          <a:ln>
            <a:noFill/>
          </a:ln>
        </p:spPr>
      </p:pic>
      <p:pic>
        <p:nvPicPr>
          <p:cNvPr id="104" name="Google Shape;104;p16"/>
          <p:cNvPicPr preferRelativeResize="0"/>
          <p:nvPr/>
        </p:nvPicPr>
        <p:blipFill rotWithShape="1">
          <a:blip r:embed="rId7">
            <a:alphaModFix/>
          </a:blip>
          <a:srcRect/>
          <a:stretch/>
        </p:blipFill>
        <p:spPr>
          <a:xfrm>
            <a:off x="3181225" y="3883563"/>
            <a:ext cx="1760850" cy="1815865"/>
          </a:xfrm>
          <a:prstGeom prst="rect">
            <a:avLst/>
          </a:prstGeom>
          <a:noFill/>
          <a:ln>
            <a:noFill/>
          </a:ln>
        </p:spPr>
      </p:pic>
      <p:pic>
        <p:nvPicPr>
          <p:cNvPr id="105" name="Google Shape;105;p16"/>
          <p:cNvPicPr preferRelativeResize="0"/>
          <p:nvPr/>
        </p:nvPicPr>
        <p:blipFill rotWithShape="1">
          <a:blip r:embed="rId8">
            <a:alphaModFix/>
          </a:blip>
          <a:srcRect/>
          <a:stretch/>
        </p:blipFill>
        <p:spPr>
          <a:xfrm>
            <a:off x="686125" y="3874000"/>
            <a:ext cx="1760850" cy="17716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p:nvPr/>
        </p:nvSpPr>
        <p:spPr>
          <a:xfrm>
            <a:off x="145657" y="145658"/>
            <a:ext cx="6546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 sz="2000" b="1" i="0" u="none" strike="noStrike" cap="none">
                <a:solidFill>
                  <a:schemeClr val="dk1"/>
                </a:solidFill>
                <a:latin typeface="Calibri"/>
                <a:ea typeface="Calibri"/>
                <a:cs typeface="Calibri"/>
                <a:sym typeface="Calibri"/>
              </a:rPr>
              <a:t>Paired Quick Looks (Decimals)</a:t>
            </a:r>
            <a:endParaRPr sz="1400" b="0" i="0" u="none" strike="noStrike" cap="none" dirty="0">
              <a:solidFill>
                <a:srgbClr val="000000"/>
              </a:solidFill>
              <a:latin typeface="Arial"/>
              <a:ea typeface="Arial"/>
              <a:cs typeface="Arial"/>
              <a:sym typeface="Arial"/>
            </a:endParaRPr>
          </a:p>
        </p:txBody>
      </p:sp>
      <p:sp>
        <p:nvSpPr>
          <p:cNvPr id="112" name="Google Shape;112;p17"/>
          <p:cNvSpPr/>
          <p:nvPr/>
        </p:nvSpPr>
        <p:spPr>
          <a:xfrm>
            <a:off x="293615" y="712100"/>
            <a:ext cx="6291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000"/>
              <a:buFont typeface="Arial"/>
              <a:buNone/>
            </a:pPr>
            <a:r>
              <a:rPr lang="en" sz="1000" b="1" i="0" u="none" strike="noStrike" cap="none" dirty="0">
                <a:solidFill>
                  <a:schemeClr val="dk1"/>
                </a:solidFill>
                <a:latin typeface="Calibri"/>
                <a:ea typeface="Calibri"/>
                <a:cs typeface="Calibri"/>
                <a:sym typeface="Calibri"/>
              </a:rPr>
              <a:t>Directions:</a:t>
            </a:r>
            <a:r>
              <a:rPr lang="en" sz="1000" b="0" i="0" u="none" strike="noStrike" cap="none" dirty="0">
                <a:solidFill>
                  <a:schemeClr val="dk1"/>
                </a:solidFill>
                <a:latin typeface="Calibri"/>
                <a:ea typeface="Calibri"/>
                <a:cs typeface="Calibri"/>
                <a:sym typeface="Calibri"/>
              </a:rPr>
              <a:t>  Quickly show the two cards and then cover them with another sheet of paper. Have students determine how many there are altogether. Uncover the pair and have partners discuss how they put the quantities together to find the total. As students share, they record the equation(s) that go with it.</a:t>
            </a:r>
            <a:endParaRPr sz="1000" b="0" i="0" u="none" strike="noStrike" cap="none" dirty="0">
              <a:solidFill>
                <a:srgbClr val="000000"/>
              </a:solidFill>
              <a:latin typeface="Calibri"/>
              <a:ea typeface="Calibri"/>
              <a:cs typeface="Calibri"/>
              <a:sym typeface="Calibri"/>
            </a:endParaRPr>
          </a:p>
        </p:txBody>
      </p:sp>
      <p:graphicFrame>
        <p:nvGraphicFramePr>
          <p:cNvPr id="113" name="Google Shape;113;p17"/>
          <p:cNvGraphicFramePr/>
          <p:nvPr/>
        </p:nvGraphicFramePr>
        <p:xfrm>
          <a:off x="293615" y="1384183"/>
          <a:ext cx="6291725" cy="6572650"/>
        </p:xfrm>
        <a:graphic>
          <a:graphicData uri="http://schemas.openxmlformats.org/drawingml/2006/table">
            <a:tbl>
              <a:tblPr firstRow="1" bandRow="1">
                <a:noFill/>
                <a:tableStyleId>{DD65C5BA-5385-4806-A584-F3BF27A3D488}</a:tableStyleId>
              </a:tblPr>
              <a:tblGrid>
                <a:gridCol w="2464925">
                  <a:extLst>
                    <a:ext uri="{9D8B030D-6E8A-4147-A177-3AD203B41FA5}">
                      <a16:colId xmlns:a16="http://schemas.microsoft.com/office/drawing/2014/main" val="20000"/>
                    </a:ext>
                  </a:extLst>
                </a:gridCol>
                <a:gridCol w="2464925">
                  <a:extLst>
                    <a:ext uri="{9D8B030D-6E8A-4147-A177-3AD203B41FA5}">
                      <a16:colId xmlns:a16="http://schemas.microsoft.com/office/drawing/2014/main" val="20001"/>
                    </a:ext>
                  </a:extLst>
                </a:gridCol>
                <a:gridCol w="1361875">
                  <a:extLst>
                    <a:ext uri="{9D8B030D-6E8A-4147-A177-3AD203B41FA5}">
                      <a16:colId xmlns:a16="http://schemas.microsoft.com/office/drawing/2014/main" val="20002"/>
                    </a:ext>
                  </a:extLst>
                </a:gridCol>
              </a:tblGrid>
              <a:tr h="244400">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en" sz="900" u="none" strike="noStrike" cap="none">
                          <a:solidFill>
                            <a:schemeClr val="dk1"/>
                          </a:solidFill>
                        </a:rPr>
                        <a:t>Sum</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0"/>
                  </a:ext>
                </a:extLst>
              </a:tr>
              <a:tr h="28770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053300">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053300">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900" u="none" strike="noStrike" cap="none" dirty="0">
                        <a:solidFill>
                          <a:schemeClr val="dk1"/>
                        </a:solidFill>
                      </a:endParaRPr>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114" name="Google Shape;114;p17"/>
          <p:cNvPicPr preferRelativeResize="0"/>
          <p:nvPr/>
        </p:nvPicPr>
        <p:blipFill rotWithShape="1">
          <a:blip r:embed="rId3">
            <a:alphaModFix/>
          </a:blip>
          <a:srcRect/>
          <a:stretch/>
        </p:blipFill>
        <p:spPr>
          <a:xfrm>
            <a:off x="640775" y="1829313"/>
            <a:ext cx="1703275" cy="1744825"/>
          </a:xfrm>
          <a:prstGeom prst="rect">
            <a:avLst/>
          </a:prstGeom>
          <a:noFill/>
          <a:ln>
            <a:noFill/>
          </a:ln>
        </p:spPr>
      </p:pic>
      <p:pic>
        <p:nvPicPr>
          <p:cNvPr id="115" name="Google Shape;115;p17"/>
          <p:cNvPicPr preferRelativeResize="0"/>
          <p:nvPr/>
        </p:nvPicPr>
        <p:blipFill rotWithShape="1">
          <a:blip r:embed="rId4">
            <a:alphaModFix/>
          </a:blip>
          <a:srcRect/>
          <a:stretch/>
        </p:blipFill>
        <p:spPr>
          <a:xfrm>
            <a:off x="3027700" y="1784850"/>
            <a:ext cx="1855591" cy="1833750"/>
          </a:xfrm>
          <a:prstGeom prst="rect">
            <a:avLst/>
          </a:prstGeom>
          <a:noFill/>
          <a:ln>
            <a:noFill/>
          </a:ln>
        </p:spPr>
      </p:pic>
      <p:pic>
        <p:nvPicPr>
          <p:cNvPr id="116" name="Google Shape;116;p17"/>
          <p:cNvPicPr preferRelativeResize="0"/>
          <p:nvPr/>
        </p:nvPicPr>
        <p:blipFill rotWithShape="1">
          <a:blip r:embed="rId5">
            <a:alphaModFix/>
          </a:blip>
          <a:srcRect/>
          <a:stretch/>
        </p:blipFill>
        <p:spPr>
          <a:xfrm>
            <a:off x="640763" y="5915099"/>
            <a:ext cx="1855600" cy="1866576"/>
          </a:xfrm>
          <a:prstGeom prst="rect">
            <a:avLst/>
          </a:prstGeom>
          <a:noFill/>
          <a:ln>
            <a:noFill/>
          </a:ln>
        </p:spPr>
      </p:pic>
      <p:pic>
        <p:nvPicPr>
          <p:cNvPr id="117" name="Google Shape;117;p17"/>
          <p:cNvPicPr preferRelativeResize="0"/>
          <p:nvPr/>
        </p:nvPicPr>
        <p:blipFill rotWithShape="1">
          <a:blip r:embed="rId6">
            <a:alphaModFix/>
          </a:blip>
          <a:srcRect/>
          <a:stretch/>
        </p:blipFill>
        <p:spPr>
          <a:xfrm>
            <a:off x="3027713" y="5966398"/>
            <a:ext cx="1855575" cy="1833052"/>
          </a:xfrm>
          <a:prstGeom prst="rect">
            <a:avLst/>
          </a:prstGeom>
          <a:noFill/>
          <a:ln>
            <a:noFill/>
          </a:ln>
        </p:spPr>
      </p:pic>
      <p:pic>
        <p:nvPicPr>
          <p:cNvPr id="118" name="Google Shape;118;p17"/>
          <p:cNvPicPr preferRelativeResize="0"/>
          <p:nvPr/>
        </p:nvPicPr>
        <p:blipFill rotWithShape="1">
          <a:blip r:embed="rId6">
            <a:alphaModFix/>
          </a:blip>
          <a:srcRect/>
          <a:stretch/>
        </p:blipFill>
        <p:spPr>
          <a:xfrm>
            <a:off x="751850" y="3917290"/>
            <a:ext cx="1703275" cy="1682635"/>
          </a:xfrm>
          <a:prstGeom prst="rect">
            <a:avLst/>
          </a:prstGeom>
          <a:noFill/>
          <a:ln>
            <a:noFill/>
          </a:ln>
        </p:spPr>
      </p:pic>
      <p:pic>
        <p:nvPicPr>
          <p:cNvPr id="119" name="Google Shape;119;p17"/>
          <p:cNvPicPr preferRelativeResize="0"/>
          <p:nvPr/>
        </p:nvPicPr>
        <p:blipFill rotWithShape="1">
          <a:blip r:embed="rId7">
            <a:alphaModFix/>
          </a:blip>
          <a:srcRect/>
          <a:stretch/>
        </p:blipFill>
        <p:spPr>
          <a:xfrm>
            <a:off x="3014999" y="3917294"/>
            <a:ext cx="1881025" cy="184763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8"/>
          <p:cNvSpPr/>
          <p:nvPr/>
        </p:nvSpPr>
        <p:spPr>
          <a:xfrm>
            <a:off x="155707" y="145708"/>
            <a:ext cx="6546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2000"/>
              <a:buFont typeface="Arial"/>
              <a:buNone/>
            </a:pPr>
            <a:r>
              <a:rPr lang="en" sz="2000" b="1" i="0" u="none" strike="noStrike" cap="none">
                <a:solidFill>
                  <a:schemeClr val="dk1"/>
                </a:solidFill>
                <a:latin typeface="Calibri"/>
                <a:ea typeface="Calibri"/>
                <a:cs typeface="Calibri"/>
                <a:sym typeface="Calibri"/>
              </a:rPr>
              <a:t>Paired Quick Looks (Decimals)</a:t>
            </a:r>
            <a:endParaRPr sz="2000" b="1" i="0" u="none" strike="noStrike" cap="none" dirty="0">
              <a:solidFill>
                <a:schemeClr val="dk1"/>
              </a:solidFill>
              <a:latin typeface="Calibri"/>
              <a:ea typeface="Calibri"/>
              <a:cs typeface="Calibri"/>
              <a:sym typeface="Calibri"/>
            </a:endParaRPr>
          </a:p>
        </p:txBody>
      </p:sp>
      <p:sp>
        <p:nvSpPr>
          <p:cNvPr id="126" name="Google Shape;126;p18"/>
          <p:cNvSpPr/>
          <p:nvPr/>
        </p:nvSpPr>
        <p:spPr>
          <a:xfrm>
            <a:off x="293615" y="712100"/>
            <a:ext cx="6291600" cy="5664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000"/>
              <a:buFont typeface="Arial"/>
              <a:buNone/>
            </a:pPr>
            <a:r>
              <a:rPr lang="en" sz="1000" b="1" i="0" u="none" strike="noStrike" cap="none" dirty="0">
                <a:solidFill>
                  <a:schemeClr val="dk1"/>
                </a:solidFill>
                <a:latin typeface="Calibri"/>
                <a:ea typeface="Calibri"/>
                <a:cs typeface="Calibri"/>
                <a:sym typeface="Calibri"/>
              </a:rPr>
              <a:t>Directions:</a:t>
            </a:r>
            <a:r>
              <a:rPr lang="en" sz="1000" b="0" i="0" u="none" strike="noStrike" cap="none" dirty="0">
                <a:solidFill>
                  <a:schemeClr val="dk1"/>
                </a:solidFill>
                <a:latin typeface="Calibri"/>
                <a:ea typeface="Calibri"/>
                <a:cs typeface="Calibri"/>
                <a:sym typeface="Calibri"/>
              </a:rPr>
              <a:t>  Quickly show the two cards and then cover them with another sheet of paper. Have students determine how many there are altogether. Uncover the pair and have partners discuss how they put the quantities together to find the total. As students share, they record the equation(s) that go with it.</a:t>
            </a:r>
            <a:endParaRPr sz="1000" b="0" i="0" u="none" strike="noStrike" cap="none" dirty="0">
              <a:solidFill>
                <a:srgbClr val="000000"/>
              </a:solidFill>
              <a:latin typeface="Calibri"/>
              <a:ea typeface="Calibri"/>
              <a:cs typeface="Calibri"/>
              <a:sym typeface="Calibri"/>
            </a:endParaRPr>
          </a:p>
        </p:txBody>
      </p:sp>
      <p:graphicFrame>
        <p:nvGraphicFramePr>
          <p:cNvPr id="127" name="Google Shape;127;p18"/>
          <p:cNvGraphicFramePr/>
          <p:nvPr/>
        </p:nvGraphicFramePr>
        <p:xfrm>
          <a:off x="293615" y="1384183"/>
          <a:ext cx="6291725" cy="6572650"/>
        </p:xfrm>
        <a:graphic>
          <a:graphicData uri="http://schemas.openxmlformats.org/drawingml/2006/table">
            <a:tbl>
              <a:tblPr firstRow="1" bandRow="1">
                <a:noFill/>
                <a:tableStyleId>{DD65C5BA-5385-4806-A584-F3BF27A3D488}</a:tableStyleId>
              </a:tblPr>
              <a:tblGrid>
                <a:gridCol w="2464925">
                  <a:extLst>
                    <a:ext uri="{9D8B030D-6E8A-4147-A177-3AD203B41FA5}">
                      <a16:colId xmlns:a16="http://schemas.microsoft.com/office/drawing/2014/main" val="20000"/>
                    </a:ext>
                  </a:extLst>
                </a:gridCol>
                <a:gridCol w="2464925">
                  <a:extLst>
                    <a:ext uri="{9D8B030D-6E8A-4147-A177-3AD203B41FA5}">
                      <a16:colId xmlns:a16="http://schemas.microsoft.com/office/drawing/2014/main" val="20001"/>
                    </a:ext>
                  </a:extLst>
                </a:gridCol>
                <a:gridCol w="1361875">
                  <a:extLst>
                    <a:ext uri="{9D8B030D-6E8A-4147-A177-3AD203B41FA5}">
                      <a16:colId xmlns:a16="http://schemas.microsoft.com/office/drawing/2014/main" val="20002"/>
                    </a:ext>
                  </a:extLst>
                </a:gridCol>
              </a:tblGrid>
              <a:tr h="244400">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en" sz="900" u="none" strike="noStrike" cap="none">
                          <a:solidFill>
                            <a:schemeClr val="dk1"/>
                          </a:solidFill>
                        </a:rPr>
                        <a:t>Sum</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0"/>
                  </a:ext>
                </a:extLst>
              </a:tr>
              <a:tr h="287700">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p>
                      <a:pPr marL="0" marR="0" lvl="0" indent="0" algn="ctr" rtl="0">
                        <a:lnSpc>
                          <a:spcPct val="100000"/>
                        </a:lnSpc>
                        <a:spcBef>
                          <a:spcPts val="0"/>
                        </a:spcBef>
                        <a:spcAft>
                          <a:spcPts val="0"/>
                        </a:spcAft>
                        <a:buClr>
                          <a:srgbClr val="000000"/>
                        </a:buClr>
                        <a:buSzPts val="1200"/>
                        <a:buFont typeface="Arial"/>
                        <a:buNone/>
                      </a:pPr>
                      <a:endParaRPr sz="1200" u="none" strike="noStrike" cap="none" dirty="0"/>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053300">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p>
                      <a:pPr marL="0" marR="0" lvl="0" indent="0" algn="l" rtl="0">
                        <a:lnSpc>
                          <a:spcPct val="100000"/>
                        </a:lnSpc>
                        <a:spcBef>
                          <a:spcPts val="0"/>
                        </a:spcBef>
                        <a:spcAft>
                          <a:spcPts val="0"/>
                        </a:spcAft>
                        <a:buClr>
                          <a:srgbClr val="000000"/>
                        </a:buClr>
                        <a:buSzPts val="1100"/>
                        <a:buFont typeface="Arial"/>
                        <a:buNone/>
                      </a:pPr>
                      <a:endParaRPr sz="11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053300">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900" u="none" strike="noStrike" cap="none" dirty="0">
                        <a:solidFill>
                          <a:schemeClr val="dk1"/>
                        </a:solidFill>
                      </a:endParaRPr>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p>
                      <a:pPr marL="0" marR="0" lvl="0" indent="0" algn="l" rtl="0">
                        <a:lnSpc>
                          <a:spcPct val="100000"/>
                        </a:lnSpc>
                        <a:spcBef>
                          <a:spcPts val="0"/>
                        </a:spcBef>
                        <a:spcAft>
                          <a:spcPts val="0"/>
                        </a:spcAft>
                        <a:buClr>
                          <a:srgbClr val="000000"/>
                        </a:buClr>
                        <a:buSzPts val="900"/>
                        <a:buFont typeface="Arial"/>
                        <a:buNone/>
                      </a:pPr>
                      <a:endParaRPr sz="900" u="none" strike="noStrike" cap="none" dirty="0"/>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900"/>
                        <a:buFont typeface="Arial"/>
                        <a:buNone/>
                      </a:pPr>
                      <a:r>
                        <a:rPr lang="en" sz="900" u="none" strike="noStrike" cap="none">
                          <a:solidFill>
                            <a:schemeClr val="dk1"/>
                          </a:solidFill>
                        </a:rPr>
                        <a:t> </a:t>
                      </a:r>
                      <a:endParaRPr sz="1100" u="none" strike="noStrike" cap="none" dirty="0">
                        <a:solidFill>
                          <a:schemeClr val="dk1"/>
                        </a:solidFill>
                        <a:latin typeface="Calibri"/>
                        <a:ea typeface="Calibri"/>
                        <a:cs typeface="Calibri"/>
                        <a:sym typeface="Calibri"/>
                      </a:endParaRPr>
                    </a:p>
                  </a:txBody>
                  <a:tcPr marL="77600" marR="77600" marT="38800" marB="3880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bl>
          </a:graphicData>
        </a:graphic>
      </p:graphicFrame>
      <p:pic>
        <p:nvPicPr>
          <p:cNvPr id="128" name="Google Shape;128;p18"/>
          <p:cNvPicPr preferRelativeResize="0"/>
          <p:nvPr/>
        </p:nvPicPr>
        <p:blipFill rotWithShape="1">
          <a:blip r:embed="rId3">
            <a:alphaModFix/>
          </a:blip>
          <a:srcRect/>
          <a:stretch/>
        </p:blipFill>
        <p:spPr>
          <a:xfrm>
            <a:off x="3103864" y="6053795"/>
            <a:ext cx="1703275" cy="1723429"/>
          </a:xfrm>
          <a:prstGeom prst="rect">
            <a:avLst/>
          </a:prstGeom>
          <a:noFill/>
          <a:ln>
            <a:noFill/>
          </a:ln>
        </p:spPr>
      </p:pic>
      <p:pic>
        <p:nvPicPr>
          <p:cNvPr id="129" name="Google Shape;129;p18"/>
          <p:cNvPicPr preferRelativeResize="0"/>
          <p:nvPr/>
        </p:nvPicPr>
        <p:blipFill rotWithShape="1">
          <a:blip r:embed="rId4">
            <a:alphaModFix/>
          </a:blip>
          <a:srcRect/>
          <a:stretch/>
        </p:blipFill>
        <p:spPr>
          <a:xfrm>
            <a:off x="751850" y="3917300"/>
            <a:ext cx="1703275" cy="1682625"/>
          </a:xfrm>
          <a:prstGeom prst="rect">
            <a:avLst/>
          </a:prstGeom>
          <a:noFill/>
          <a:ln>
            <a:noFill/>
          </a:ln>
        </p:spPr>
      </p:pic>
      <p:pic>
        <p:nvPicPr>
          <p:cNvPr id="130" name="Google Shape;130;p18"/>
          <p:cNvPicPr preferRelativeResize="0"/>
          <p:nvPr/>
        </p:nvPicPr>
        <p:blipFill rotWithShape="1">
          <a:blip r:embed="rId5">
            <a:alphaModFix/>
          </a:blip>
          <a:srcRect/>
          <a:stretch/>
        </p:blipFill>
        <p:spPr>
          <a:xfrm>
            <a:off x="3014999" y="3917294"/>
            <a:ext cx="1881025" cy="1847631"/>
          </a:xfrm>
          <a:prstGeom prst="rect">
            <a:avLst/>
          </a:prstGeom>
          <a:noFill/>
          <a:ln>
            <a:noFill/>
          </a:ln>
        </p:spPr>
      </p:pic>
      <p:pic>
        <p:nvPicPr>
          <p:cNvPr id="131" name="Google Shape;131;p18"/>
          <p:cNvPicPr preferRelativeResize="0"/>
          <p:nvPr/>
        </p:nvPicPr>
        <p:blipFill rotWithShape="1">
          <a:blip r:embed="rId6">
            <a:alphaModFix/>
          </a:blip>
          <a:srcRect/>
          <a:stretch/>
        </p:blipFill>
        <p:spPr>
          <a:xfrm>
            <a:off x="603763" y="1789425"/>
            <a:ext cx="1999455" cy="1833750"/>
          </a:xfrm>
          <a:prstGeom prst="rect">
            <a:avLst/>
          </a:prstGeom>
          <a:noFill/>
          <a:ln>
            <a:noFill/>
          </a:ln>
        </p:spPr>
      </p:pic>
      <p:pic>
        <p:nvPicPr>
          <p:cNvPr id="132" name="Google Shape;132;p18"/>
          <p:cNvPicPr preferRelativeResize="0"/>
          <p:nvPr/>
        </p:nvPicPr>
        <p:blipFill rotWithShape="1">
          <a:blip r:embed="rId7">
            <a:alphaModFix/>
          </a:blip>
          <a:srcRect/>
          <a:stretch/>
        </p:blipFill>
        <p:spPr>
          <a:xfrm>
            <a:off x="3027713" y="1784163"/>
            <a:ext cx="1855600" cy="1844275"/>
          </a:xfrm>
          <a:prstGeom prst="rect">
            <a:avLst/>
          </a:prstGeom>
          <a:noFill/>
          <a:ln>
            <a:noFill/>
          </a:ln>
        </p:spPr>
      </p:pic>
      <p:pic>
        <p:nvPicPr>
          <p:cNvPr id="133" name="Google Shape;133;p18"/>
          <p:cNvPicPr preferRelativeResize="0"/>
          <p:nvPr/>
        </p:nvPicPr>
        <p:blipFill rotWithShape="1">
          <a:blip r:embed="rId8">
            <a:alphaModFix/>
          </a:blip>
          <a:srcRect/>
          <a:stretch/>
        </p:blipFill>
        <p:spPr>
          <a:xfrm>
            <a:off x="751850" y="6063863"/>
            <a:ext cx="1703275" cy="17033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424</Words>
  <Application>Microsoft Office PowerPoint</Application>
  <PresentationFormat>On-screen Show (4:3)</PresentationFormat>
  <Paragraphs>228</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Tori Mirsadjadi (she/her/hers)</cp:lastModifiedBy>
  <cp:revision>8</cp:revision>
  <dcterms:modified xsi:type="dcterms:W3CDTF">2021-11-05T19:01:37Z</dcterms:modified>
</cp:coreProperties>
</file>