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6858000" cy="9144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B5CFA82-AB9C-4BBB-8259-0C0891E4F9A1}">
  <a:tblStyle styleId="{4B5CFA82-AB9C-4BBB-8259-0C0891E4F9A1}"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b="off" i="off"/>
      <a:tcStyle>
        <a:tcBdr/>
        <a:fill>
          <a:solidFill>
            <a:srgbClr val="CDD4EA"/>
          </a:solidFill>
        </a:fill>
      </a:tcStyle>
    </a:band1H>
    <a:band2H>
      <a:tcTxStyle b="off" i="off"/>
      <a:tcStyle>
        <a:tcBdr/>
      </a:tcStyle>
    </a:band2H>
    <a:band1V>
      <a:tcTxStyle b="off" i="off"/>
      <a:tcStyle>
        <a:tcBdr/>
        <a:fill>
          <a:solidFill>
            <a:srgbClr val="CDD4EA"/>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82" d="100"/>
          <a:sy n="82" d="100"/>
        </p:scale>
        <p:origin x="3294" y="63"/>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271713" y="1143000"/>
            <a:ext cx="23145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2271713" y="1143000"/>
            <a:ext cx="23145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514350" y="1496484"/>
            <a:ext cx="5829300" cy="3183467"/>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857250" y="4802717"/>
            <a:ext cx="5143500" cy="2207683"/>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2"/>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528108" y="2377546"/>
            <a:ext cx="5801784"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1772576" y="3622015"/>
            <a:ext cx="774911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1227799" y="2186121"/>
            <a:ext cx="774911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471488" y="2434167"/>
            <a:ext cx="5915025" cy="5801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467916" y="2279653"/>
            <a:ext cx="5915025" cy="3803649"/>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467916" y="6119286"/>
            <a:ext cx="5915025" cy="2000249"/>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4"/>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71488" y="2434167"/>
            <a:ext cx="2914650" cy="5801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3471863" y="2434167"/>
            <a:ext cx="2914650" cy="5801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472381"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472381" y="2241551"/>
            <a:ext cx="2901255" cy="1098549"/>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6"/>
          <p:cNvSpPr txBox="1">
            <a:spLocks noGrp="1"/>
          </p:cNvSpPr>
          <p:nvPr>
            <p:ph type="body" idx="2"/>
          </p:nvPr>
        </p:nvSpPr>
        <p:spPr>
          <a:xfrm>
            <a:off x="472381" y="3340100"/>
            <a:ext cx="2901255" cy="4912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3471863" y="2241551"/>
            <a:ext cx="2915543" cy="1098549"/>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6"/>
          <p:cNvSpPr txBox="1">
            <a:spLocks noGrp="1"/>
          </p:cNvSpPr>
          <p:nvPr>
            <p:ph type="body" idx="4"/>
          </p:nvPr>
        </p:nvSpPr>
        <p:spPr>
          <a:xfrm>
            <a:off x="3471863" y="3340100"/>
            <a:ext cx="2915543" cy="491278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472381" y="609600"/>
            <a:ext cx="2211884" cy="2133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2915543" y="1316569"/>
            <a:ext cx="3471863" cy="6498167"/>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9"/>
          <p:cNvSpPr txBox="1">
            <a:spLocks noGrp="1"/>
          </p:cNvSpPr>
          <p:nvPr>
            <p:ph type="body" idx="2"/>
          </p:nvPr>
        </p:nvSpPr>
        <p:spPr>
          <a:xfrm>
            <a:off x="472381" y="2743200"/>
            <a:ext cx="2211884" cy="508211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9"/>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472381" y="609600"/>
            <a:ext cx="2211884" cy="2133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0"/>
          <p:cNvSpPr>
            <a:spLocks noGrp="1"/>
          </p:cNvSpPr>
          <p:nvPr>
            <p:ph type="pic" idx="2"/>
          </p:nvPr>
        </p:nvSpPr>
        <p:spPr>
          <a:xfrm>
            <a:off x="2915543" y="1316569"/>
            <a:ext cx="3471863" cy="649816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75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l" rtl="0">
              <a:lnSpc>
                <a:spcPct val="90000"/>
              </a:lnSpc>
              <a:spcBef>
                <a:spcPts val="375"/>
              </a:spcBef>
              <a:spcAft>
                <a:spcPts val="0"/>
              </a:spcAft>
              <a:buClr>
                <a:schemeClr val="dk1"/>
              </a:buClr>
              <a:buSzPts val="2100"/>
              <a:buFont typeface="Arial"/>
              <a:buNone/>
              <a:defRPr sz="2100" b="0" i="0" u="none" strike="noStrike" cap="none">
                <a:solidFill>
                  <a:schemeClr val="dk1"/>
                </a:solidFill>
                <a:latin typeface="Calibri"/>
                <a:ea typeface="Calibri"/>
                <a:cs typeface="Calibri"/>
                <a:sym typeface="Calibri"/>
              </a:defRPr>
            </a:lvl2pPr>
            <a:lvl3pPr marR="0" lvl="2" algn="l" rtl="0">
              <a:lnSpc>
                <a:spcPct val="90000"/>
              </a:lnSpc>
              <a:spcBef>
                <a:spcPts val="375"/>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4pPr>
            <a:lvl5pPr marR="0" lvl="4"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5pPr>
            <a:lvl6pPr marR="0" lvl="5"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9pPr>
          </a:lstStyle>
          <a:p>
            <a:endParaRPr/>
          </a:p>
        </p:txBody>
      </p:sp>
      <p:sp>
        <p:nvSpPr>
          <p:cNvPr id="68" name="Google Shape;68;p10"/>
          <p:cNvSpPr txBox="1">
            <a:spLocks noGrp="1"/>
          </p:cNvSpPr>
          <p:nvPr>
            <p:ph type="body" idx="1"/>
          </p:nvPr>
        </p:nvSpPr>
        <p:spPr>
          <a:xfrm>
            <a:off x="472381" y="2743200"/>
            <a:ext cx="2211884" cy="508211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10"/>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71488" y="486836"/>
            <a:ext cx="5915025" cy="1767417"/>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471488" y="2434167"/>
            <a:ext cx="5915025" cy="5801784"/>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71488" y="8475136"/>
            <a:ext cx="1543050" cy="48683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2271713" y="8475136"/>
            <a:ext cx="2314575" cy="48683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4843463" y="8475136"/>
            <a:ext cx="1543050" cy="48683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3"/>
          <p:cNvSpPr/>
          <p:nvPr/>
        </p:nvSpPr>
        <p:spPr>
          <a:xfrm>
            <a:off x="145657" y="145658"/>
            <a:ext cx="6546456" cy="566442"/>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alibri"/>
                <a:ea typeface="Calibri"/>
                <a:cs typeface="Calibri"/>
                <a:sym typeface="Calibri"/>
              </a:rPr>
              <a:t>A Winning Streak (+8.7)</a:t>
            </a:r>
            <a:endParaRPr sz="1400" b="0" i="0" u="none" strike="noStrike" cap="none">
              <a:solidFill>
                <a:srgbClr val="000000"/>
              </a:solidFill>
              <a:latin typeface="Arial"/>
              <a:ea typeface="Arial"/>
              <a:cs typeface="Arial"/>
              <a:sym typeface="Arial"/>
            </a:endParaRPr>
          </a:p>
        </p:txBody>
      </p:sp>
      <p:sp>
        <p:nvSpPr>
          <p:cNvPr id="90" name="Google Shape;90;p13"/>
          <p:cNvSpPr/>
          <p:nvPr/>
        </p:nvSpPr>
        <p:spPr>
          <a:xfrm>
            <a:off x="145657" y="712100"/>
            <a:ext cx="6213200" cy="462359"/>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dirty="0">
                <a:solidFill>
                  <a:schemeClr val="dk1"/>
                </a:solidFill>
                <a:latin typeface="Calibri"/>
                <a:ea typeface="Calibri"/>
                <a:cs typeface="Calibri"/>
                <a:sym typeface="Calibri"/>
              </a:rPr>
              <a:t>Directions:</a:t>
            </a:r>
            <a:r>
              <a:rPr lang="en-US" sz="1000" b="0" i="0" u="none" strike="noStrike" cap="none" dirty="0">
                <a:solidFill>
                  <a:schemeClr val="dk1"/>
                </a:solidFill>
                <a:latin typeface="Calibri"/>
                <a:ea typeface="Calibri"/>
                <a:cs typeface="Calibri"/>
                <a:sym typeface="Calibri"/>
              </a:rPr>
              <a:t> Take turns rolling a number that represents the number of tenths. Add that to 8.7. Place your marker on one of the spaces for the sum. You earn points for getting three, four, or five spaces in a row.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000"/>
              <a:buFont typeface="Arial"/>
              <a:buNone/>
            </a:pPr>
            <a:endParaRPr sz="1000" b="0" i="0" u="none" strike="noStrike" cap="none" dirty="0">
              <a:solidFill>
                <a:schemeClr val="dk1"/>
              </a:solidFill>
              <a:latin typeface="Calibri"/>
              <a:ea typeface="Calibri"/>
              <a:cs typeface="Calibri"/>
              <a:sym typeface="Calibri"/>
            </a:endParaRPr>
          </a:p>
        </p:txBody>
      </p:sp>
      <p:sp>
        <p:nvSpPr>
          <p:cNvPr id="91" name="Google Shape;91;p13"/>
          <p:cNvSpPr/>
          <p:nvPr/>
        </p:nvSpPr>
        <p:spPr>
          <a:xfrm>
            <a:off x="145657" y="1048624"/>
            <a:ext cx="6546456" cy="462359"/>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rtl="0">
              <a:lnSpc>
                <a:spcPct val="100000"/>
              </a:lnSpc>
              <a:spcBef>
                <a:spcPts val="0"/>
              </a:spcBef>
              <a:spcAft>
                <a:spcPts val="0"/>
              </a:spcAft>
              <a:buClr>
                <a:srgbClr val="000000"/>
              </a:buClr>
              <a:buSzPts val="1000"/>
              <a:buFont typeface="Arial"/>
              <a:buNone/>
            </a:pPr>
            <a:r>
              <a:rPr lang="en-US" sz="1000" b="1" dirty="0">
                <a:solidFill>
                  <a:schemeClr val="tx1"/>
                </a:solidFill>
                <a:latin typeface="Calibri" panose="020F0502020204030204" pitchFamily="34" charset="0"/>
                <a:cs typeface="Calibri" panose="020F0502020204030204" pitchFamily="34" charset="0"/>
              </a:rPr>
              <a:t>Scoring: </a:t>
            </a:r>
            <a:r>
              <a:rPr lang="en-US" sz="1000" dirty="0">
                <a:solidFill>
                  <a:schemeClr val="tx1"/>
                </a:solidFill>
                <a:latin typeface="Calibri" panose="020F0502020204030204" pitchFamily="34" charset="0"/>
                <a:cs typeface="Calibri" panose="020F0502020204030204" pitchFamily="34" charset="0"/>
              </a:rPr>
              <a:t>Three-in-a-row scores 5 points, four-in-a-row scores 10 points, and five-in-a-row scores 20 points.</a:t>
            </a:r>
            <a:endParaRPr lang="en-US" sz="1400" b="0" i="0" u="none" strike="noStrike" cap="none" dirty="0">
              <a:solidFill>
                <a:srgbClr val="000000"/>
              </a:solidFill>
              <a:latin typeface="Calibri" panose="020F0502020204030204" pitchFamily="34" charset="0"/>
              <a:cs typeface="Calibri" panose="020F0502020204030204" pitchFamily="34" charset="0"/>
              <a:sym typeface="Arial"/>
            </a:endParaRPr>
          </a:p>
        </p:txBody>
      </p:sp>
      <p:graphicFrame>
        <p:nvGraphicFramePr>
          <p:cNvPr id="92" name="Google Shape;92;p13"/>
          <p:cNvGraphicFramePr/>
          <p:nvPr/>
        </p:nvGraphicFramePr>
        <p:xfrm>
          <a:off x="276837" y="1510984"/>
          <a:ext cx="6149125" cy="6852875"/>
        </p:xfrm>
        <a:graphic>
          <a:graphicData uri="http://schemas.openxmlformats.org/drawingml/2006/table">
            <a:tbl>
              <a:tblPr firstRow="1" firstCol="1" bandRow="1">
                <a:noFill/>
                <a:tableStyleId>{4B5CFA82-AB9C-4BBB-8259-0C0891E4F9A1}</a:tableStyleId>
              </a:tblPr>
              <a:tblGrid>
                <a:gridCol w="1229825">
                  <a:extLst>
                    <a:ext uri="{9D8B030D-6E8A-4147-A177-3AD203B41FA5}">
                      <a16:colId xmlns:a16="http://schemas.microsoft.com/office/drawing/2014/main" val="20000"/>
                    </a:ext>
                  </a:extLst>
                </a:gridCol>
                <a:gridCol w="1229825">
                  <a:extLst>
                    <a:ext uri="{9D8B030D-6E8A-4147-A177-3AD203B41FA5}">
                      <a16:colId xmlns:a16="http://schemas.microsoft.com/office/drawing/2014/main" val="20001"/>
                    </a:ext>
                  </a:extLst>
                </a:gridCol>
                <a:gridCol w="1229825">
                  <a:extLst>
                    <a:ext uri="{9D8B030D-6E8A-4147-A177-3AD203B41FA5}">
                      <a16:colId xmlns:a16="http://schemas.microsoft.com/office/drawing/2014/main" val="20002"/>
                    </a:ext>
                  </a:extLst>
                </a:gridCol>
                <a:gridCol w="1229825">
                  <a:extLst>
                    <a:ext uri="{9D8B030D-6E8A-4147-A177-3AD203B41FA5}">
                      <a16:colId xmlns:a16="http://schemas.microsoft.com/office/drawing/2014/main" val="20003"/>
                    </a:ext>
                  </a:extLst>
                </a:gridCol>
                <a:gridCol w="1229825">
                  <a:extLst>
                    <a:ext uri="{9D8B030D-6E8A-4147-A177-3AD203B41FA5}">
                      <a16:colId xmlns:a16="http://schemas.microsoft.com/office/drawing/2014/main" val="20004"/>
                    </a:ext>
                  </a:extLst>
                </a:gridCol>
              </a:tblGrid>
              <a:tr h="1345675">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9.1</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9.3</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9.5</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9.6</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9.2</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0"/>
                  </a:ext>
                </a:extLst>
              </a:tr>
              <a:tr h="1345675">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9.4</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9.6</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9.2</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9.5</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9.5</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1407925">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9.3</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9.0</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9.1</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9.4</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9.3</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1345675">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9.2</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9.6</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9.4</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9.2</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9.1</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1407925">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9.1</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9.5</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a:t>
                      </a:r>
                      <a:r>
                        <a:rPr lang="en-US" sz="4800" b="1" u="none" strike="noStrike" cap="none"/>
                        <a:t>6</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9.2</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4800"/>
                        <a:buFont typeface="Arial"/>
                        <a:buNone/>
                      </a:pPr>
                      <a:r>
                        <a:rPr lang="en-US" sz="4800" b="1" u="none" strike="noStrike" cap="none">
                          <a:solidFill>
                            <a:schemeClr val="dk1"/>
                          </a:solidFill>
                          <a:latin typeface="Calibri"/>
                          <a:ea typeface="Calibri"/>
                          <a:cs typeface="Calibri"/>
                          <a:sym typeface="Calibri"/>
                        </a:rPr>
                        <a:t>9.0</a:t>
                      </a:r>
                      <a:endParaRPr sz="1200" b="1" u="none" strike="noStrike" cap="none">
                        <a:solidFill>
                          <a:schemeClr val="dk1"/>
                        </a:solidFill>
                        <a:latin typeface="Calibri"/>
                        <a:ea typeface="Calibri"/>
                        <a:cs typeface="Calibri"/>
                        <a:sym typeface="Calibri"/>
                      </a:endParaRPr>
                    </a:p>
                  </a:txBody>
                  <a:tcPr marL="68575" marR="68575" marT="0" marB="0" anchor="ctr">
                    <a:lnL w="19050" cap="flat" cmpd="sng">
                      <a:solidFill>
                        <a:schemeClr val="dk1"/>
                      </a:solidFill>
                      <a:prstDash val="solid"/>
                      <a:round/>
                      <a:headEnd type="none" w="sm" len="sm"/>
                      <a:tailEnd type="none" w="sm" len="sm"/>
                    </a:lnL>
                    <a:lnR w="19050" cap="flat" cmpd="sng">
                      <a:solidFill>
                        <a:schemeClr val="dk1"/>
                      </a:solidFill>
                      <a:prstDash val="solid"/>
                      <a:round/>
                      <a:headEnd type="none" w="sm" len="sm"/>
                      <a:tailEnd type="none" w="sm" len="sm"/>
                    </a:lnR>
                    <a:lnT w="19050" cap="flat" cmpd="sng">
                      <a:solidFill>
                        <a:schemeClr val="dk1"/>
                      </a:solidFill>
                      <a:prstDash val="solid"/>
                      <a:round/>
                      <a:headEnd type="none" w="sm" len="sm"/>
                      <a:tailEnd type="none" w="sm" len="sm"/>
                    </a:lnT>
                    <a:lnB w="1905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97</Words>
  <Application>Microsoft Office PowerPoint</Application>
  <PresentationFormat>On-screen Show (4:3)</PresentationFormat>
  <Paragraphs>29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Christina West</cp:lastModifiedBy>
  <cp:revision>2</cp:revision>
  <dcterms:modified xsi:type="dcterms:W3CDTF">2021-08-09T22:13:57Z</dcterms:modified>
</cp:coreProperties>
</file>