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ppt/metadata" ContentType="application/binary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48" r:id="rId1"/>
  </p:sldMasterIdLst>
  <p:notesMasterIdLst>
    <p:notesMasterId r:id="rId3"/>
  </p:notesMasterIdLst>
  <p:sldIdLst>
    <p:sldId id="256" r:id="rId2"/>
  </p:sldIdLst>
  <p:sldSz cx="6858000" cy="9144000" type="screen4x3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2880" userDrawn="1">
          <p15:clr>
            <a:srgbClr val="A4A3A4"/>
          </p15:clr>
        </p15:guide>
        <p15:guide id="2" pos="2160" userDrawn="1">
          <p15:clr>
            <a:srgbClr val="A4A3A4"/>
          </p15:clr>
        </p15:guide>
      </p15:sldGuideLst>
    </p:ext>
    <p:ext uri="http://customooxmlschemas.google.com/">
      <go:slidesCustomData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xmlns:go="http://customooxmlschemas.google.com/" r:id="rId7" roundtripDataSignature="AMtx7mghrgAnJVYEmBBfWElckIeacVbK6Q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F85D53CD-3F20-4A21-A343-AB911D89FC03}" v="2" dt="2021-11-10T00:40:05.450"/>
  </p1510:revLst>
</p1510:revInfo>
</file>

<file path=ppt/tableStyles.xml><?xml version="1.0" encoding="utf-8"?>
<a:tblStyleLst xmlns:a="http://schemas.openxmlformats.org/drawingml/2006/main" def="{B7104998-81C0-4D0A-BCE2-2C53B5E669AA}">
  <a:tblStyle styleId="{B7104998-81C0-4D0A-BCE2-2C53B5E669AA}" styleName="Table_0">
    <a:wholeTbl>
      <a:tcTxStyle b="off" i="off"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 b="off" i="off"/>
      <a:tcStyle>
        <a:tcBdr/>
      </a:tcStyle>
    </a:band1H>
    <a:band2H>
      <a:tcTxStyle b="off" i="off"/>
      <a:tcStyle>
        <a:tcBdr/>
      </a:tcStyle>
    </a:band2H>
    <a:band1V>
      <a:tcTxStyle b="off" i="off"/>
      <a:tcStyle>
        <a:tcBdr/>
      </a:tcStyle>
    </a:band1V>
    <a:band2V>
      <a:tcTxStyle b="off" i="off"/>
      <a:tcStyle>
        <a:tcBdr/>
      </a:tcStyle>
    </a:band2V>
    <a:lastCol>
      <a:tcTxStyle b="off" i="off"/>
      <a:tcStyle>
        <a:tcBdr/>
      </a:tcStyle>
    </a:lastCol>
    <a:firstCol>
      <a:tcTxStyle b="off" i="off"/>
      <a:tcStyle>
        <a:tcBdr/>
      </a:tcStyle>
    </a:firstCol>
    <a:lastRow>
      <a:tcTxStyle b="off" i="off"/>
      <a:tcStyle>
        <a:tcBdr/>
      </a:tcStyle>
    </a:lastRow>
    <a:seCell>
      <a:tcTxStyle b="off" i="off"/>
      <a:tcStyle>
        <a:tcBdr/>
      </a:tcStyle>
    </a:seCell>
    <a:swCell>
      <a:tcTxStyle b="off" i="off"/>
      <a:tcStyle>
        <a:tcBdr/>
      </a:tcStyle>
    </a:swCell>
    <a:firstRow>
      <a:tcTxStyle b="off" i="off"/>
      <a:tcStyle>
        <a:tcBdr/>
      </a:tcStyle>
    </a:firstRow>
    <a:neCell>
      <a:tcTxStyle b="off" i="off"/>
      <a:tcStyle>
        <a:tcBdr/>
      </a:tcStyle>
    </a:neCell>
    <a:nwCell>
      <a:tcTxStyle b="off" i="off"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howGuides="1">
      <p:cViewPr>
        <p:scale>
          <a:sx n="75" d="100"/>
          <a:sy n="75" d="100"/>
        </p:scale>
        <p:origin x="1692" y="-90"/>
      </p:cViewPr>
      <p:guideLst>
        <p:guide orient="horz" pos="2880"/>
        <p:guide pos="216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13" Type="http://schemas.microsoft.com/office/2015/10/relationships/revisionInfo" Target="revisionInfo.xml"/><Relationship Id="rId3" Type="http://schemas.openxmlformats.org/officeDocument/2006/relationships/notesMaster" Target="notesMasters/notesMaster1.xml"/><Relationship Id="rId7" Type="http://customschemas.google.com/relationships/presentationmetadata" Target="metadata"/><Relationship Id="rId12" Type="http://schemas.microsoft.com/office/2016/11/relationships/changesInfo" Target="changesInfos/changesInfo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11" Type="http://schemas.openxmlformats.org/officeDocument/2006/relationships/tableStyles" Target="tableStyles.xml"/><Relationship Id="rId10" Type="http://schemas.openxmlformats.org/officeDocument/2006/relationships/theme" Target="theme/theme1.xml"/><Relationship Id="rId9" Type="http://schemas.openxmlformats.org/officeDocument/2006/relationships/viewProps" Target="view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Tori Mirsadjadi (she/her/hers)" userId="829506b3-188b-40ef-b775-a5ec767efb4e" providerId="ADAL" clId="{F85D53CD-3F20-4A21-A343-AB911D89FC03}"/>
    <pc:docChg chg="undo custSel modSld">
      <pc:chgData name="Tori Mirsadjadi (she/her/hers)" userId="829506b3-188b-40ef-b775-a5ec767efb4e" providerId="ADAL" clId="{F85D53CD-3F20-4A21-A343-AB911D89FC03}" dt="2021-11-10T00:40:57.269" v="27" actId="20577"/>
      <pc:docMkLst>
        <pc:docMk/>
      </pc:docMkLst>
      <pc:sldChg chg="addSp delSp modSp mod">
        <pc:chgData name="Tori Mirsadjadi (she/her/hers)" userId="829506b3-188b-40ef-b775-a5ec767efb4e" providerId="ADAL" clId="{F85D53CD-3F20-4A21-A343-AB911D89FC03}" dt="2021-11-10T00:40:57.269" v="27" actId="20577"/>
        <pc:sldMkLst>
          <pc:docMk/>
          <pc:sldMk cId="0" sldId="256"/>
        </pc:sldMkLst>
        <pc:graphicFrameChg chg="modGraphic">
          <ac:chgData name="Tori Mirsadjadi (she/her/hers)" userId="829506b3-188b-40ef-b775-a5ec767efb4e" providerId="ADAL" clId="{F85D53CD-3F20-4A21-A343-AB911D89FC03}" dt="2021-11-10T00:40:57.269" v="27" actId="20577"/>
          <ac:graphicFrameMkLst>
            <pc:docMk/>
            <pc:sldMk cId="0" sldId="256"/>
            <ac:graphicFrameMk id="91" creationId="{00000000-0000-0000-0000-000000000000}"/>
          </ac:graphicFrameMkLst>
        </pc:graphicFrameChg>
        <pc:picChg chg="add mod">
          <ac:chgData name="Tori Mirsadjadi (she/her/hers)" userId="829506b3-188b-40ef-b775-a5ec767efb4e" providerId="ADAL" clId="{F85D53CD-3F20-4A21-A343-AB911D89FC03}" dt="2021-11-10T00:40:15.012" v="10" actId="1076"/>
          <ac:picMkLst>
            <pc:docMk/>
            <pc:sldMk cId="0" sldId="256"/>
            <ac:picMk id="6" creationId="{9A945C0C-B56D-4499-BCE3-09A3EF714AEE}"/>
          </ac:picMkLst>
        </pc:picChg>
        <pc:picChg chg="del">
          <ac:chgData name="Tori Mirsadjadi (she/her/hers)" userId="829506b3-188b-40ef-b775-a5ec767efb4e" providerId="ADAL" clId="{F85D53CD-3F20-4A21-A343-AB911D89FC03}" dt="2021-11-10T00:39:27.712" v="1" actId="478"/>
          <ac:picMkLst>
            <pc:docMk/>
            <pc:sldMk cId="0" sldId="256"/>
            <ac:picMk id="92" creationId="{00000000-0000-0000-0000-000000000000}"/>
          </ac:picMkLst>
        </pc:pic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884613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2271713" y="1143000"/>
            <a:ext cx="2314575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sz="1200" b="0" i="0" u="none" strike="noStrike" cap="none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2271713" y="1143000"/>
            <a:ext cx="2314575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86" name="Google Shape;86;p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 dirty="0"/>
          </a:p>
        </p:txBody>
      </p:sp>
      <p:sp>
        <p:nvSpPr>
          <p:cNvPr id="87" name="Google Shape;87;p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US"/>
              <a:t>1</a:t>
            </a:fld>
            <a:endParaRPr dirty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Google Shape;16;p3"/>
          <p:cNvSpPr txBox="1">
            <a:spLocks noGrp="1"/>
          </p:cNvSpPr>
          <p:nvPr>
            <p:ph type="ctrTitle"/>
          </p:nvPr>
        </p:nvSpPr>
        <p:spPr>
          <a:xfrm>
            <a:off x="514350" y="1496484"/>
            <a:ext cx="5829300" cy="31834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500"/>
              <a:buFont typeface="Calibri"/>
              <a:buNone/>
              <a:defRPr sz="45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" name="Google Shape;17;p3"/>
          <p:cNvSpPr txBox="1">
            <a:spLocks noGrp="1"/>
          </p:cNvSpPr>
          <p:nvPr>
            <p:ph type="subTitle" idx="1"/>
          </p:nvPr>
        </p:nvSpPr>
        <p:spPr>
          <a:xfrm>
            <a:off x="857250" y="4802717"/>
            <a:ext cx="5143500" cy="220768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lvl="0" algn="ctr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/>
            </a:lvl1pPr>
            <a:lvl2pPr lvl="1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2pPr>
            <a:lvl3pPr lvl="2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None/>
              <a:defRPr sz="1350"/>
            </a:lvl3pPr>
            <a:lvl4pPr lvl="3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4pPr>
            <a:lvl5pPr lvl="4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5pPr>
            <a:lvl6pPr lvl="5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6pPr>
            <a:lvl7pPr lvl="6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7pPr>
            <a:lvl8pPr lvl="7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8pPr>
            <a:lvl9pPr lvl="8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9pPr>
          </a:lstStyle>
          <a:p>
            <a:endParaRPr/>
          </a:p>
        </p:txBody>
      </p:sp>
      <p:sp>
        <p:nvSpPr>
          <p:cNvPr id="18" name="Google Shape;18;p3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19" name="Google Shape;19;p3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20" name="Google Shape;20;p3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OBJECT">
    <p:spTree>
      <p:nvGrpSpPr>
        <p:cNvPr id="1" name="Shape 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Google Shape;22;p4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" name="Google Shape;23;p4"/>
          <p:cNvSpPr txBox="1">
            <a:spLocks noGrp="1"/>
          </p:cNvSpPr>
          <p:nvPr>
            <p:ph type="body" idx="1"/>
          </p:nvPr>
        </p:nvSpPr>
        <p:spPr>
          <a:xfrm>
            <a:off x="471488" y="2434167"/>
            <a:ext cx="5915025" cy="5801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" name="Google Shape;24;p4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25" name="Google Shape;25;p4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26" name="Google Shape;26;p4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Google Shape;28;p5"/>
          <p:cNvSpPr txBox="1">
            <a:spLocks noGrp="1"/>
          </p:cNvSpPr>
          <p:nvPr>
            <p:ph type="title"/>
          </p:nvPr>
        </p:nvSpPr>
        <p:spPr>
          <a:xfrm>
            <a:off x="467916" y="2279653"/>
            <a:ext cx="5915025" cy="38036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500"/>
              <a:buFont typeface="Calibri"/>
              <a:buNone/>
              <a:defRPr sz="45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" name="Google Shape;29;p5"/>
          <p:cNvSpPr txBox="1">
            <a:spLocks noGrp="1"/>
          </p:cNvSpPr>
          <p:nvPr>
            <p:ph type="body" idx="1"/>
          </p:nvPr>
        </p:nvSpPr>
        <p:spPr>
          <a:xfrm>
            <a:off x="467916" y="6119286"/>
            <a:ext cx="5915025" cy="20002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>
                <a:solidFill>
                  <a:schemeClr val="dk1"/>
                </a:solidFill>
              </a:defRPr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500"/>
              <a:buNone/>
              <a:defRPr sz="1500">
                <a:solidFill>
                  <a:srgbClr val="888888"/>
                </a:solidFill>
              </a:defRPr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350"/>
              <a:buNone/>
              <a:defRPr sz="1350">
                <a:solidFill>
                  <a:srgbClr val="888888"/>
                </a:solidFill>
              </a:defRPr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  <p:sp>
        <p:nvSpPr>
          <p:cNvPr id="30" name="Google Shape;30;p5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31" name="Google Shape;31;p5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32" name="Google Shape;32;p5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Google Shape;34;p6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5" name="Google Shape;35;p6"/>
          <p:cNvSpPr txBox="1">
            <a:spLocks noGrp="1"/>
          </p:cNvSpPr>
          <p:nvPr>
            <p:ph type="body" idx="1"/>
          </p:nvPr>
        </p:nvSpPr>
        <p:spPr>
          <a:xfrm>
            <a:off x="471488" y="2434167"/>
            <a:ext cx="2914650" cy="5801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6" name="Google Shape;36;p6"/>
          <p:cNvSpPr txBox="1">
            <a:spLocks noGrp="1"/>
          </p:cNvSpPr>
          <p:nvPr>
            <p:ph type="body" idx="2"/>
          </p:nvPr>
        </p:nvSpPr>
        <p:spPr>
          <a:xfrm>
            <a:off x="3471863" y="2434167"/>
            <a:ext cx="2914650" cy="5801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7" name="Google Shape;37;p6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38" name="Google Shape;38;p6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39" name="Google Shape;39;p6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7"/>
          <p:cNvSpPr txBox="1">
            <a:spLocks noGrp="1"/>
          </p:cNvSpPr>
          <p:nvPr>
            <p:ph type="title"/>
          </p:nvPr>
        </p:nvSpPr>
        <p:spPr>
          <a:xfrm>
            <a:off x="472381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2" name="Google Shape;42;p7"/>
          <p:cNvSpPr txBox="1">
            <a:spLocks noGrp="1"/>
          </p:cNvSpPr>
          <p:nvPr>
            <p:ph type="body" idx="1"/>
          </p:nvPr>
        </p:nvSpPr>
        <p:spPr>
          <a:xfrm>
            <a:off x="472381" y="2241551"/>
            <a:ext cx="2901255" cy="10985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None/>
              <a:defRPr sz="1350" b="1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9pPr>
          </a:lstStyle>
          <a:p>
            <a:endParaRPr/>
          </a:p>
        </p:txBody>
      </p:sp>
      <p:sp>
        <p:nvSpPr>
          <p:cNvPr id="43" name="Google Shape;43;p7"/>
          <p:cNvSpPr txBox="1">
            <a:spLocks noGrp="1"/>
          </p:cNvSpPr>
          <p:nvPr>
            <p:ph type="body" idx="2"/>
          </p:nvPr>
        </p:nvSpPr>
        <p:spPr>
          <a:xfrm>
            <a:off x="472381" y="3340100"/>
            <a:ext cx="2901255" cy="4912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44" name="Google Shape;44;p7"/>
          <p:cNvSpPr txBox="1">
            <a:spLocks noGrp="1"/>
          </p:cNvSpPr>
          <p:nvPr>
            <p:ph type="body" idx="3"/>
          </p:nvPr>
        </p:nvSpPr>
        <p:spPr>
          <a:xfrm>
            <a:off x="3471863" y="2241551"/>
            <a:ext cx="2915543" cy="10985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None/>
              <a:defRPr sz="1350" b="1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9pPr>
          </a:lstStyle>
          <a:p>
            <a:endParaRPr/>
          </a:p>
        </p:txBody>
      </p:sp>
      <p:sp>
        <p:nvSpPr>
          <p:cNvPr id="45" name="Google Shape;45;p7"/>
          <p:cNvSpPr txBox="1">
            <a:spLocks noGrp="1"/>
          </p:cNvSpPr>
          <p:nvPr>
            <p:ph type="body" idx="4"/>
          </p:nvPr>
        </p:nvSpPr>
        <p:spPr>
          <a:xfrm>
            <a:off x="3471863" y="3340100"/>
            <a:ext cx="2915543" cy="4912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46" name="Google Shape;46;p7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47" name="Google Shape;47;p7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48" name="Google Shape;48;p7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Google Shape;50;p8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1" name="Google Shape;51;p8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52" name="Google Shape;52;p8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53" name="Google Shape;53;p8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9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56" name="Google Shape;56;p9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57" name="Google Shape;57;p9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10"/>
          <p:cNvSpPr txBox="1">
            <a:spLocks noGrp="1"/>
          </p:cNvSpPr>
          <p:nvPr>
            <p:ph type="title"/>
          </p:nvPr>
        </p:nvSpPr>
        <p:spPr>
          <a:xfrm>
            <a:off x="472381" y="609600"/>
            <a:ext cx="2211884" cy="213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alibri"/>
              <a:buNone/>
              <a:defRPr sz="24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0" name="Google Shape;60;p10"/>
          <p:cNvSpPr txBox="1">
            <a:spLocks noGrp="1"/>
          </p:cNvSpPr>
          <p:nvPr>
            <p:ph type="body" idx="1"/>
          </p:nvPr>
        </p:nvSpPr>
        <p:spPr>
          <a:xfrm>
            <a:off x="2915543" y="1316569"/>
            <a:ext cx="3471863" cy="64981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810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marL="914400" lvl="1" indent="-3619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2100"/>
              <a:buChar char="•"/>
              <a:defRPr sz="2100"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marL="1828800" lvl="3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4pPr>
            <a:lvl5pPr marL="2286000" lvl="4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5pPr>
            <a:lvl6pPr marL="2743200" lvl="5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6pPr>
            <a:lvl7pPr marL="3200400" lvl="6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7pPr>
            <a:lvl8pPr marL="3657600" lvl="7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8pPr>
            <a:lvl9pPr marL="4114800" lvl="8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9pPr>
          </a:lstStyle>
          <a:p>
            <a:endParaRPr/>
          </a:p>
        </p:txBody>
      </p:sp>
      <p:sp>
        <p:nvSpPr>
          <p:cNvPr id="61" name="Google Shape;61;p10"/>
          <p:cNvSpPr txBox="1">
            <a:spLocks noGrp="1"/>
          </p:cNvSpPr>
          <p:nvPr>
            <p:ph type="body" idx="2"/>
          </p:nvPr>
        </p:nvSpPr>
        <p:spPr>
          <a:xfrm>
            <a:off x="472381" y="2743200"/>
            <a:ext cx="2211884" cy="50821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50"/>
              <a:buNone/>
              <a:defRPr sz="1050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9pPr>
          </a:lstStyle>
          <a:p>
            <a:endParaRPr/>
          </a:p>
        </p:txBody>
      </p:sp>
      <p:sp>
        <p:nvSpPr>
          <p:cNvPr id="62" name="Google Shape;62;p10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63" name="Google Shape;63;p10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64" name="Google Shape;64;p10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1"/>
          <p:cNvSpPr txBox="1">
            <a:spLocks noGrp="1"/>
          </p:cNvSpPr>
          <p:nvPr>
            <p:ph type="title"/>
          </p:nvPr>
        </p:nvSpPr>
        <p:spPr>
          <a:xfrm>
            <a:off x="472381" y="609600"/>
            <a:ext cx="2211884" cy="213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alibri"/>
              <a:buNone/>
              <a:defRPr sz="24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11"/>
          <p:cNvSpPr>
            <a:spLocks noGrp="1"/>
          </p:cNvSpPr>
          <p:nvPr>
            <p:ph type="pic" idx="2"/>
          </p:nvPr>
        </p:nvSpPr>
        <p:spPr>
          <a:xfrm>
            <a:off x="2915543" y="1316569"/>
            <a:ext cx="3471863" cy="64981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2100"/>
              <a:buFont typeface="Arial"/>
              <a:buNone/>
              <a:defRPr sz="2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68" name="Google Shape;68;p11"/>
          <p:cNvSpPr txBox="1">
            <a:spLocks noGrp="1"/>
          </p:cNvSpPr>
          <p:nvPr>
            <p:ph type="body" idx="1"/>
          </p:nvPr>
        </p:nvSpPr>
        <p:spPr>
          <a:xfrm>
            <a:off x="472381" y="2743200"/>
            <a:ext cx="2211884" cy="50821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50"/>
              <a:buNone/>
              <a:defRPr sz="1050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9pPr>
          </a:lstStyle>
          <a:p>
            <a:endParaRPr/>
          </a:p>
        </p:txBody>
      </p:sp>
      <p:sp>
        <p:nvSpPr>
          <p:cNvPr id="69" name="Google Shape;69;p11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70" name="Google Shape;70;p11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71" name="Google Shape;71;p11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12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4" name="Google Shape;74;p12"/>
          <p:cNvSpPr txBox="1">
            <a:spLocks noGrp="1"/>
          </p:cNvSpPr>
          <p:nvPr>
            <p:ph type="body" idx="1"/>
          </p:nvPr>
        </p:nvSpPr>
        <p:spPr>
          <a:xfrm rot="5400000">
            <a:off x="528108" y="2377546"/>
            <a:ext cx="5801784" cy="59150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75" name="Google Shape;75;p12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76" name="Google Shape;76;p12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77" name="Google Shape;77;p12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Google Shape;79;p13"/>
          <p:cNvSpPr txBox="1">
            <a:spLocks noGrp="1"/>
          </p:cNvSpPr>
          <p:nvPr>
            <p:ph type="title"/>
          </p:nvPr>
        </p:nvSpPr>
        <p:spPr>
          <a:xfrm rot="5400000">
            <a:off x="1772576" y="3622015"/>
            <a:ext cx="7749117" cy="14787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0" name="Google Shape;80;p13"/>
          <p:cNvSpPr txBox="1">
            <a:spLocks noGrp="1"/>
          </p:cNvSpPr>
          <p:nvPr>
            <p:ph type="body" idx="1"/>
          </p:nvPr>
        </p:nvSpPr>
        <p:spPr>
          <a:xfrm rot="5400000">
            <a:off x="-1227799" y="2186121"/>
            <a:ext cx="7749117" cy="43505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81" name="Google Shape;81;p13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82" name="Google Shape;82;p13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83" name="Google Shape;83;p13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300"/>
              <a:buFont typeface="Calibri"/>
              <a:buNone/>
              <a:defRPr sz="33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body" idx="1"/>
          </p:nvPr>
        </p:nvSpPr>
        <p:spPr>
          <a:xfrm>
            <a:off x="471488" y="2434167"/>
            <a:ext cx="5915025" cy="5801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marR="0" lvl="0" indent="-36195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100"/>
              <a:buFont typeface="Arial"/>
              <a:buChar char="•"/>
              <a:defRPr sz="2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13" name="Google Shape;13;p2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14" name="Google Shape;14;p2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dirty="0"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1"/>
          <p:cNvSpPr/>
          <p:nvPr/>
        </p:nvSpPr>
        <p:spPr>
          <a:xfrm>
            <a:off x="145657" y="145658"/>
            <a:ext cx="6546456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000"/>
              <a:buFont typeface="Arial"/>
              <a:buNone/>
            </a:pPr>
            <a:r>
              <a:rPr lang="en-US" sz="12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</a:t>
            </a:r>
            <a:r>
              <a:rPr lang="en-US" sz="20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Highs or Lows</a:t>
            </a:r>
            <a:endParaRPr sz="2000" b="0" i="0" u="none" strike="noStrike" cap="none" dirty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90" name="Google Shape;90;p1"/>
          <p:cNvSpPr/>
          <p:nvPr/>
        </p:nvSpPr>
        <p:spPr>
          <a:xfrm>
            <a:off x="155707" y="1242450"/>
            <a:ext cx="6546600" cy="566400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lang="en-US" sz="1000" b="1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Directions:</a:t>
            </a:r>
            <a:r>
              <a:rPr lang="en-US" sz="1000" b="0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</a:t>
            </a:r>
            <a:r>
              <a:rPr lang="en-US" sz="1200" b="1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</a:t>
            </a:r>
            <a:endParaRPr sz="1200" b="1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457200" marR="0" lvl="0" indent="-3048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alibri"/>
              <a:buAutoNum type="arabicPeriod"/>
            </a:pPr>
            <a:r>
              <a:rPr lang="en-US" sz="1200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Each player rolls four dice or chooses four digit cards to create a whole number and a mixed number. </a:t>
            </a:r>
            <a:endParaRPr sz="12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457200" marR="0" lvl="0" indent="-3048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alibri"/>
              <a:buAutoNum type="arabicPeriod"/>
            </a:pPr>
            <a:r>
              <a:rPr lang="en-US" sz="1200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Each player finds the product of the two numbers they created using the Break Apart to Multiply strategy.</a:t>
            </a:r>
            <a:endParaRPr sz="12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457200" marR="0" lvl="0" indent="-3048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alibri"/>
              <a:buAutoNum type="arabicPeriod"/>
            </a:pPr>
            <a:r>
              <a:rPr lang="en-US" sz="1200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The players flip a coin or counter, with one side representing “greater” and the other side representing “least.”</a:t>
            </a:r>
            <a:endParaRPr sz="12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457200" marR="0" lvl="0" indent="-3048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alibri"/>
              <a:buAutoNum type="arabicPeriod"/>
            </a:pPr>
            <a:r>
              <a:rPr lang="en-US" sz="1200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The player whose product matches the result of the flip earns a point.</a:t>
            </a:r>
            <a:endParaRPr sz="1200" dirty="0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endParaRPr sz="1200" dirty="0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endParaRPr sz="1200" b="0" i="0" u="none" strike="noStrike" cap="none" dirty="0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endParaRPr sz="1000" b="0" i="0" u="none" strike="noStrike" cap="none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aphicFrame>
        <p:nvGraphicFramePr>
          <p:cNvPr id="91" name="Google Shape;91;p1"/>
          <p:cNvGraphicFramePr/>
          <p:nvPr>
            <p:extLst>
              <p:ext uri="{D42A27DB-BD31-4B8C-83A1-F6EECF244321}">
                <p14:modId xmlns:p14="http://schemas.microsoft.com/office/powerpoint/2010/main" val="1409366205"/>
              </p:ext>
            </p:extLst>
          </p:nvPr>
        </p:nvGraphicFramePr>
        <p:xfrm>
          <a:off x="344325" y="3356145"/>
          <a:ext cx="6149125" cy="5158685"/>
        </p:xfrm>
        <a:graphic>
          <a:graphicData uri="http://schemas.openxmlformats.org/drawingml/2006/table">
            <a:tbl>
              <a:tblPr>
                <a:noFill/>
                <a:tableStyleId>{B7104998-81C0-4D0A-BCE2-2C53B5E669AA}</a:tableStyleId>
              </a:tblPr>
              <a:tblGrid>
                <a:gridCol w="69472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83637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8206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25676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229825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</a:tblGrid>
              <a:tr h="421150"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200"/>
                        <a:buFont typeface="Arial"/>
                        <a:buNone/>
                      </a:pPr>
                      <a:r>
                        <a:rPr lang="en-US" sz="1200" u="none" strike="noStrike" cap="none" dirty="0">
                          <a:latin typeface="Calibri"/>
                          <a:ea typeface="Calibri"/>
                          <a:cs typeface="Calibri"/>
                          <a:sym typeface="Calibri"/>
                        </a:rPr>
                        <a:t>Round #</a:t>
                      </a:r>
                      <a:endParaRPr sz="1200" u="none" strike="noStrike" cap="none" dirty="0"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8575" marR="68575" marT="0" marB="0" anchor="ctr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100"/>
                        <a:buFont typeface="Arial"/>
                        <a:buNone/>
                      </a:pPr>
                      <a:r>
                        <a:rPr lang="en-US" sz="1200" u="none" strike="noStrike" cap="none" dirty="0">
                          <a:solidFill>
                            <a:schemeClr val="dk1"/>
                          </a:solidFill>
                          <a:latin typeface="Calibri"/>
                          <a:ea typeface="Calibri"/>
                          <a:cs typeface="Calibri"/>
                          <a:sym typeface="Calibri"/>
                        </a:rPr>
                        <a:t>1st Number</a:t>
                      </a:r>
                      <a:endParaRPr sz="1200" u="none" strike="noStrike" cap="none" dirty="0"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91425" marR="91425" marT="91425" marB="91425" anchor="ctr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200"/>
                        <a:buFont typeface="Arial"/>
                        <a:buNone/>
                      </a:pPr>
                      <a:r>
                        <a:rPr lang="en-US" sz="1200" u="none" strike="noStrike" cap="none">
                          <a:latin typeface="Calibri"/>
                          <a:ea typeface="Calibri"/>
                          <a:cs typeface="Calibri"/>
                          <a:sym typeface="Calibri"/>
                        </a:rPr>
                        <a:t>2nd Num</a:t>
                      </a:r>
                      <a:r>
                        <a:rPr lang="en-US" sz="1200">
                          <a:latin typeface="Calibri"/>
                          <a:ea typeface="Calibri"/>
                          <a:cs typeface="Calibri"/>
                          <a:sym typeface="Calibri"/>
                        </a:rPr>
                        <a:t>b</a:t>
                      </a:r>
                      <a:r>
                        <a:rPr lang="en-US" sz="1200" u="none" strike="noStrike" cap="none">
                          <a:latin typeface="Calibri"/>
                          <a:ea typeface="Calibri"/>
                          <a:cs typeface="Calibri"/>
                          <a:sym typeface="Calibri"/>
                        </a:rPr>
                        <a:t>er</a:t>
                      </a:r>
                      <a:endParaRPr sz="1200" u="none" strike="noStrike" cap="none" dirty="0"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8575" marR="68575" marT="0" marB="0" anchor="ctr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100"/>
                        <a:buFont typeface="Arial"/>
                        <a:buNone/>
                      </a:pPr>
                      <a:r>
                        <a:rPr lang="en-US" sz="1200" u="none" strike="noStrike" cap="none" dirty="0">
                          <a:solidFill>
                            <a:schemeClr val="dk1"/>
                          </a:solidFill>
                          <a:latin typeface="Calibri"/>
                          <a:ea typeface="Calibri"/>
                          <a:cs typeface="Calibri"/>
                          <a:sym typeface="Calibri"/>
                        </a:rPr>
                        <a:t>Break Apart</a:t>
                      </a:r>
                      <a:endParaRPr sz="1200" u="none" strike="noStrike" cap="none" dirty="0"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91425" marR="91425" marT="91425" marB="91425" anchor="ctr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100"/>
                        <a:buFont typeface="Arial"/>
                        <a:buNone/>
                      </a:pPr>
                      <a:r>
                        <a:rPr lang="en-US" sz="1200" dirty="0">
                          <a:solidFill>
                            <a:schemeClr val="dk1"/>
                          </a:solidFill>
                          <a:latin typeface="Calibri"/>
                          <a:ea typeface="Calibri"/>
                          <a:cs typeface="Calibri"/>
                          <a:sym typeface="Calibri"/>
                        </a:rPr>
                        <a:t>High or Low  Winning Points </a:t>
                      </a:r>
                      <a:endParaRPr sz="1200" u="none" strike="noStrike" cap="none" dirty="0"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91425" marR="91425" marT="91425" marB="91425" anchor="ctr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0182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r>
                        <a:rPr lang="en-US" sz="1500" u="none" strike="noStrike" cap="none" dirty="0"/>
                        <a:t>1</a:t>
                      </a: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60622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r>
                        <a:rPr lang="en-US" sz="1500" u="none" strike="noStrike" cap="none" dirty="0"/>
                        <a:t>2</a:t>
                      </a: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4962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r>
                        <a:rPr lang="en-US" sz="1500" u="none" strike="noStrike" cap="none" dirty="0"/>
                        <a:t>3</a:t>
                      </a: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6381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r>
                        <a:rPr lang="en-US" sz="1500" u="none" strike="noStrike" cap="none" dirty="0"/>
                        <a:t>4</a:t>
                      </a: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500"/>
                        <a:buFont typeface="Arial"/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6381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500" dirty="0"/>
                        <a:t>5</a:t>
                      </a: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6381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500" dirty="0"/>
                        <a:t>6</a:t>
                      </a:r>
                      <a:endParaRPr sz="1500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6381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500" dirty="0"/>
                        <a:t>7</a:t>
                      </a:r>
                      <a:endParaRPr sz="1500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500" u="none" strike="noStrike" cap="none" dirty="0"/>
                    </a:p>
                  </a:txBody>
                  <a:tcPr marL="91425" marR="91425" marT="91425" marB="91425">
                    <a:lnL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pic>
        <p:nvPicPr>
          <p:cNvPr id="6" name="image176.png">
            <a:extLst>
              <a:ext uri="{FF2B5EF4-FFF2-40B4-BE49-F238E27FC236}">
                <a16:creationId xmlns:a16="http://schemas.microsoft.com/office/drawing/2014/main" id="{9A945C0C-B56D-4499-BCE3-09A3EF714AEE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>
          <a:xfrm>
            <a:off x="809786" y="2035345"/>
            <a:ext cx="5238427" cy="1320800"/>
          </a:xfrm>
          <a:prstGeom prst="rect">
            <a:avLst/>
          </a:prstGeom>
          <a:ln/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</TotalTime>
  <Words>103</Words>
  <Application>Microsoft Office PowerPoint</Application>
  <PresentationFormat>On-screen Show (4:3)</PresentationFormat>
  <Paragraphs>20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Arial</vt:lpstr>
      <vt:lpstr>Calibri</vt:lpstr>
      <vt:lpstr>Times New Roman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John J. SanGiovanni</dc:creator>
  <cp:lastModifiedBy>Tori Mirsadjadi (she/her/hers)</cp:lastModifiedBy>
  <cp:revision>2</cp:revision>
  <dcterms:created xsi:type="dcterms:W3CDTF">2020-12-31T15:11:03Z</dcterms:created>
  <dcterms:modified xsi:type="dcterms:W3CDTF">2021-11-10T00:40:58Z</dcterms:modified>
</cp:coreProperties>
</file>